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5" r:id="rId17"/>
    <p:sldId id="276" r:id="rId18"/>
    <p:sldId id="277" r:id="rId19"/>
    <p:sldId id="278" r:id="rId20"/>
    <p:sldId id="273" r:id="rId21"/>
    <p:sldId id="279" r:id="rId22"/>
    <p:sldId id="280" r:id="rId23"/>
    <p:sldId id="281" r:id="rId24"/>
    <p:sldId id="282" r:id="rId25"/>
    <p:sldId id="283" r:id="rId26"/>
    <p:sldId id="274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4B25"/>
    <a:srgbClr val="C0652E"/>
    <a:srgbClr val="871C17"/>
    <a:srgbClr val="A5241D"/>
    <a:srgbClr val="16313B"/>
    <a:srgbClr val="0C1E25"/>
    <a:srgbClr val="9A3E28"/>
    <a:srgbClr val="51162F"/>
    <a:srgbClr val="7E3857"/>
    <a:srgbClr val="AE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24"/>
    <p:restoredTop sz="94150"/>
  </p:normalViewPr>
  <p:slideViewPr>
    <p:cSldViewPr snapToGrid="0" snapToObjects="1">
      <p:cViewPr varScale="1">
        <p:scale>
          <a:sx n="160" d="100"/>
          <a:sy n="160" d="100"/>
        </p:scale>
        <p:origin x="528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956BFB-72F2-C149-B567-312CA65074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3FAE24-DD58-C349-AFB0-44F2BB9DAA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AACDBE-C70C-5848-B54E-B7EF5E19C0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775A4-25D9-AB46-B3E9-AE6665A365C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C1B7E47-8A17-D744-8FC4-318015769F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C70D9-64D7-9F45-8AAD-0E4E4CEBF8C6}" type="datetimeFigureOut">
              <a:rPr lang="en-US" smtClean="0"/>
              <a:t>2/22/22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14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2597737" y="2073932"/>
            <a:ext cx="392474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600" b="1" i="0" spc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CURTIS HARTSHORN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20699" y="1420092"/>
            <a:ext cx="2781301" cy="3363913"/>
          </a:xfrm>
        </p:spPr>
        <p:txBody>
          <a:bodyPr anchor="b">
            <a:normAutofit/>
          </a:bodyPr>
          <a:lstStyle>
            <a:lvl1pPr marL="0" indent="0" algn="ctr">
              <a:buNone/>
              <a:defRPr sz="19900">
                <a:latin typeface="Lato Black"/>
                <a:cs typeface="Lato Black"/>
              </a:defRPr>
            </a:lvl1pPr>
          </a:lstStyle>
          <a:p>
            <a:pPr lvl="0"/>
            <a:r>
              <a:rPr lang="en-US"/>
              <a:t>9</a:t>
            </a:r>
            <a:endParaRPr lang="en-US" dirty="0"/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86" y="4503641"/>
            <a:ext cx="1825066" cy="259424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3118344" y="1938470"/>
            <a:ext cx="2883533" cy="0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02000" y="2934636"/>
            <a:ext cx="5176113" cy="1239893"/>
          </a:xfrm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buNone/>
              <a:defRPr sz="4000" b="1" spc="0" baseline="0">
                <a:solidFill>
                  <a:schemeClr val="tx1">
                    <a:tint val="75000"/>
                  </a:schemeClr>
                </a:solidFill>
                <a:latin typeface="Lato Black"/>
                <a:cs typeface="Lato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Title of Lesson</a:t>
            </a:r>
            <a:br>
              <a:rPr lang="en-US" dirty="0"/>
            </a:br>
            <a:r>
              <a:rPr lang="en-US" dirty="0"/>
              <a:t>Second Line of Title</a:t>
            </a:r>
          </a:p>
        </p:txBody>
      </p:sp>
    </p:spTree>
    <p:extLst>
      <p:ext uri="{BB962C8B-B14F-4D97-AF65-F5344CB8AC3E}">
        <p14:creationId xmlns:p14="http://schemas.microsoft.com/office/powerpoint/2010/main" val="1444753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997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spc="-15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8488" y="1251437"/>
            <a:ext cx="7913687" cy="3642243"/>
          </a:xfrm>
        </p:spPr>
        <p:txBody>
          <a:bodyPr/>
          <a:lstStyle>
            <a:lvl1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683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13221" y="429598"/>
            <a:ext cx="7473085" cy="3680039"/>
          </a:xfrm>
        </p:spPr>
        <p:txBody>
          <a:bodyPr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latin typeface="Lato Regular"/>
                <a:cs typeface="Lato Regular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For God so loved the world, that He gave His only begotten Son, that whoever believes in Him shall not perish, but have eternal life.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13221" y="4109637"/>
            <a:ext cx="4156042" cy="522988"/>
          </a:xfrm>
        </p:spPr>
        <p:txBody>
          <a:bodyPr>
            <a:normAutofit/>
          </a:bodyPr>
          <a:lstStyle>
            <a:lvl1pPr marL="0" indent="0" algn="l">
              <a:buNone/>
              <a:defRPr sz="2800" b="1" i="0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- John 3:16</a:t>
            </a:r>
          </a:p>
        </p:txBody>
      </p:sp>
    </p:spTree>
    <p:extLst>
      <p:ext uri="{BB962C8B-B14F-4D97-AF65-F5344CB8AC3E}">
        <p14:creationId xmlns:p14="http://schemas.microsoft.com/office/powerpoint/2010/main" val="1649283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ingle Statm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285" y="465439"/>
            <a:ext cx="7913430" cy="4236288"/>
          </a:xfrm>
        </p:spPr>
        <p:txBody>
          <a:bodyPr anchor="ctr">
            <a:normAutofit/>
          </a:bodyPr>
          <a:lstStyle>
            <a:lvl1pPr algn="ctr">
              <a:defRPr sz="4000"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176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ome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49600" y="3416300"/>
            <a:ext cx="5575300" cy="1549400"/>
          </a:xfrm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buNone/>
              <a:defRPr sz="3600" b="1" spc="0" baseline="0">
                <a:solidFill>
                  <a:schemeClr val="tx1">
                    <a:tint val="75000"/>
                  </a:schemeClr>
                </a:solidFill>
                <a:latin typeface="Lato Black"/>
                <a:cs typeface="Lato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Perfection is the </a:t>
            </a:r>
            <a:br>
              <a:rPr lang="en-US"/>
            </a:br>
            <a:r>
              <a:rPr lang="en-US"/>
              <a:t>Absolute Standard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503109" y="2096950"/>
            <a:ext cx="3939514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600" b="1" i="0" spc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CURTIS HARTSHORN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11349" y="1954061"/>
            <a:ext cx="2638251" cy="3363913"/>
          </a:xfrm>
        </p:spPr>
        <p:txBody>
          <a:bodyPr anchor="b">
            <a:normAutofit/>
          </a:bodyPr>
          <a:lstStyle>
            <a:lvl1pPr marL="0" indent="0" algn="ctr">
              <a:buNone/>
              <a:defRPr sz="19900">
                <a:latin typeface="Lato Black"/>
                <a:cs typeface="Lato Black"/>
              </a:defRPr>
            </a:lvl1pPr>
          </a:lstStyle>
          <a:p>
            <a:pPr lvl="0"/>
            <a:r>
              <a:rPr lang="en-US" dirty="0"/>
              <a:t>9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31099" y="1965183"/>
            <a:ext cx="2883533" cy="0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190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13221" y="429598"/>
            <a:ext cx="7473085" cy="3680039"/>
          </a:xfrm>
        </p:spPr>
        <p:txBody>
          <a:bodyPr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latin typeface="Lato Regular"/>
                <a:cs typeface="Lato Regular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For God so loved the world, that He gave His only begotten Son, that whoever believes in Him shall not perish, but have eternal life.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13221" y="4109637"/>
            <a:ext cx="4156042" cy="522988"/>
          </a:xfrm>
        </p:spPr>
        <p:txBody>
          <a:bodyPr>
            <a:normAutofit/>
          </a:bodyPr>
          <a:lstStyle>
            <a:lvl1pPr marL="0" indent="0" algn="l">
              <a:buNone/>
              <a:defRPr sz="2800" b="1" i="0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- John 3:16</a:t>
            </a:r>
          </a:p>
        </p:txBody>
      </p:sp>
    </p:spTree>
    <p:extLst>
      <p:ext uri="{BB962C8B-B14F-4D97-AF65-F5344CB8AC3E}">
        <p14:creationId xmlns:p14="http://schemas.microsoft.com/office/powerpoint/2010/main" val="1364976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Title 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8488" y="1251437"/>
            <a:ext cx="7913687" cy="36422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5858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Statment 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285" y="614391"/>
            <a:ext cx="7913430" cy="3914718"/>
          </a:xfrm>
        </p:spPr>
        <p:txBody>
          <a:bodyPr anchor="ctr">
            <a:normAutofit/>
          </a:bodyPr>
          <a:lstStyle>
            <a:lvl1pPr algn="ctr">
              <a:defRPr sz="4000"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3576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230" y="1318483"/>
            <a:ext cx="791343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3260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5" r:id="rId3"/>
    <p:sldLayoutId id="2147483667" r:id="rId4"/>
    <p:sldLayoutId id="2147483666" r:id="rId5"/>
    <p:sldLayoutId id="2147483661" r:id="rId6"/>
    <p:sldLayoutId id="2147483660" r:id="rId7"/>
    <p:sldLayoutId id="2147483663" r:id="rId8"/>
    <p:sldLayoutId id="2147483668" r:id="rId9"/>
    <p:sldLayoutId id="2147483669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 spc="-15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cid:2.272016883@web161805.mail.bf1.yahoo.com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cid:11.272016883@web161805.mail.bf1.yahoo.com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88952" y="1420092"/>
            <a:ext cx="2089632" cy="3363913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9659" y="2698419"/>
            <a:ext cx="5633385" cy="1239893"/>
          </a:xfrm>
        </p:spPr>
        <p:txBody>
          <a:bodyPr/>
          <a:lstStyle/>
          <a:p>
            <a:r>
              <a:rPr lang="en-US" sz="5400" dirty="0"/>
              <a:t>What is Faith?</a:t>
            </a:r>
          </a:p>
        </p:txBody>
      </p:sp>
    </p:spTree>
    <p:extLst>
      <p:ext uri="{BB962C8B-B14F-4D97-AF65-F5344CB8AC3E}">
        <p14:creationId xmlns:p14="http://schemas.microsoft.com/office/powerpoint/2010/main" val="469371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3.bp.blogspot.com/-v7Ya-ZoQaUg/TmxFUmS6YdI/AAAAAAAAAIc/oDC7fEiSZlA/s320/CharlesBlondin.jpg">
            <a:extLst>
              <a:ext uri="{FF2B5EF4-FFF2-40B4-BE49-F238E27FC236}">
                <a16:creationId xmlns:a16="http://schemas.microsoft.com/office/drawing/2014/main" id="{00C668E1-652C-3349-872D-568BFBBAF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" y="0"/>
            <a:ext cx="4800600" cy="515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023C6E3-1F66-9E42-ABEB-4B06C4E2E92F}"/>
              </a:ext>
            </a:extLst>
          </p:cNvPr>
          <p:cNvSpPr/>
          <p:nvPr/>
        </p:nvSpPr>
        <p:spPr>
          <a:xfrm>
            <a:off x="3918857" y="4452257"/>
            <a:ext cx="4604657" cy="97972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F6B55F-4428-444D-9123-F7C5CBEFC049}"/>
              </a:ext>
            </a:extLst>
          </p:cNvPr>
          <p:cNvSpPr txBox="1"/>
          <p:nvPr/>
        </p:nvSpPr>
        <p:spPr>
          <a:xfrm>
            <a:off x="5557520" y="3401201"/>
            <a:ext cx="34035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Charles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Blondin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</a:p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1824-1897</a:t>
            </a:r>
          </a:p>
        </p:txBody>
      </p:sp>
    </p:spTree>
    <p:extLst>
      <p:ext uri="{BB962C8B-B14F-4D97-AF65-F5344CB8AC3E}">
        <p14:creationId xmlns:p14="http://schemas.microsoft.com/office/powerpoint/2010/main" val="2301106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4E8A5-D0B3-0744-9DC6-7C00C500F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Faith?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26DAC-92A6-8042-8863-CA66B41985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judgment that something stated is the truth. </a:t>
            </a:r>
          </a:p>
          <a:p>
            <a:r>
              <a:rPr lang="en-US" sz="2400" dirty="0"/>
              <a:t>Belief which causes you to do what you do. </a:t>
            </a:r>
          </a:p>
          <a:p>
            <a:pPr>
              <a:spcAft>
                <a:spcPts val="1200"/>
              </a:spcAft>
            </a:pPr>
            <a:r>
              <a:rPr lang="en-US" sz="2600" dirty="0"/>
              <a:t>To put your full weight down upon a cause.</a:t>
            </a:r>
          </a:p>
          <a:p>
            <a:r>
              <a:rPr lang="en-US" sz="4400" dirty="0"/>
              <a:t>The assent of the </a:t>
            </a:r>
            <a:r>
              <a:rPr lang="en-US" sz="4400" u="sng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mind</a:t>
            </a:r>
            <a:r>
              <a:rPr lang="en-US" sz="4400" dirty="0"/>
              <a:t> to a conviction of biblical truth.</a:t>
            </a:r>
          </a:p>
        </p:txBody>
      </p:sp>
    </p:spTree>
    <p:extLst>
      <p:ext uri="{BB962C8B-B14F-4D97-AF65-F5344CB8AC3E}">
        <p14:creationId xmlns:p14="http://schemas.microsoft.com/office/powerpoint/2010/main" val="2332473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4E8A5-D0B3-0744-9DC6-7C00C500F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Faith?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26DAC-92A6-8042-8863-CA66B41985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judgment that something stated is the truth. </a:t>
            </a:r>
          </a:p>
          <a:p>
            <a:r>
              <a:rPr lang="en-US" sz="2400" dirty="0"/>
              <a:t>Belief which causes you to do what you do. </a:t>
            </a:r>
          </a:p>
          <a:p>
            <a:r>
              <a:rPr lang="en-US" sz="2400" dirty="0"/>
              <a:t>To put your full weight down upon a cause.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The assent of the mind to a conviction of biblical truth.</a:t>
            </a:r>
          </a:p>
          <a:p>
            <a:r>
              <a:rPr lang="en-US" sz="4400" b="1" u="sng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Confidence</a:t>
            </a:r>
            <a:r>
              <a:rPr lang="en-US" sz="4400" dirty="0"/>
              <a:t> to rely on Christ in making moral choices.</a:t>
            </a:r>
          </a:p>
        </p:txBody>
      </p:sp>
    </p:spTree>
    <p:extLst>
      <p:ext uri="{BB962C8B-B14F-4D97-AF65-F5344CB8AC3E}">
        <p14:creationId xmlns:p14="http://schemas.microsoft.com/office/powerpoint/2010/main" val="1719981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essons Learned From A Trust Fall">
            <a:extLst>
              <a:ext uri="{FF2B5EF4-FFF2-40B4-BE49-F238E27FC236}">
                <a16:creationId xmlns:a16="http://schemas.microsoft.com/office/drawing/2014/main" id="{36B339C1-375C-9840-AE1E-36A5C29A33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15" b="2085"/>
          <a:stretch/>
        </p:blipFill>
        <p:spPr bwMode="auto">
          <a:xfrm>
            <a:off x="0" y="0"/>
            <a:ext cx="9143998" cy="51435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296580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A67D57-EA66-C04E-AC19-B937CE28A6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Now faith is the assurance of things hoped for, the conviction of things not seen.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E2AC24-4D7D-494E-A404-D4C59FA844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Hebrews 11:1</a:t>
            </a:r>
          </a:p>
        </p:txBody>
      </p:sp>
    </p:spTree>
    <p:extLst>
      <p:ext uri="{BB962C8B-B14F-4D97-AF65-F5344CB8AC3E}">
        <p14:creationId xmlns:p14="http://schemas.microsoft.com/office/powerpoint/2010/main" val="607405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DBE54-3056-4C4F-9941-FC7CFD7B8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The</a:t>
            </a:r>
            <a:r>
              <a:rPr lang="en-US" dirty="0"/>
              <a:t> </a:t>
            </a:r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assurance</a:t>
            </a:r>
            <a:r>
              <a:rPr lang="en-US" dirty="0"/>
              <a:t> </a:t>
            </a:r>
            <a:r>
              <a:rPr lang="en-US" b="0" dirty="0"/>
              <a:t>of things hoped for.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5E7FA-3A40-0B4C-9A72-8F485F58FC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34340" indent="-434340">
              <a:spcAft>
                <a:spcPts val="2400"/>
              </a:spcAft>
            </a:pPr>
            <a:r>
              <a:rPr lang="en-US" sz="4800" dirty="0"/>
              <a:t>Sure that God can </a:t>
            </a:r>
            <a:br>
              <a:rPr lang="en-US" sz="4800" dirty="0"/>
            </a:br>
            <a:r>
              <a:rPr lang="en-US" sz="4800" b="1" u="sng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change me </a:t>
            </a:r>
            <a:r>
              <a:rPr lang="en-US" sz="4800" dirty="0"/>
              <a:t>and </a:t>
            </a:r>
            <a:r>
              <a:rPr lang="en-US" sz="4800" b="1" u="sng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you</a:t>
            </a:r>
            <a:r>
              <a:rPr lang="en-US" sz="4800" dirty="0"/>
              <a:t>. </a:t>
            </a:r>
          </a:p>
          <a:p>
            <a:pPr marL="834390" lvl="1" indent="-468630">
              <a:lnSpc>
                <a:spcPct val="120000"/>
              </a:lnSpc>
              <a:spcAft>
                <a:spcPts val="1200"/>
              </a:spcAft>
            </a:pPr>
            <a:r>
              <a:rPr lang="en-US" sz="3200" u="sng" dirty="0"/>
              <a:t>1 Corinthians 6:9-11</a:t>
            </a:r>
          </a:p>
          <a:p>
            <a:pPr marL="834390" lvl="1" indent="-468630">
              <a:lnSpc>
                <a:spcPct val="120000"/>
              </a:lnSpc>
              <a:spcAft>
                <a:spcPts val="1200"/>
              </a:spcAft>
            </a:pPr>
            <a:r>
              <a:rPr lang="en-US" sz="3200" u="sng" dirty="0"/>
              <a:t>Philippians 1:3-6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7510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651EC2-16EF-8341-BA78-747BC83E64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baseline="30000" dirty="0"/>
              <a:t>9</a:t>
            </a:r>
            <a:r>
              <a:rPr lang="en-US" sz="2800" dirty="0"/>
              <a:t> Or do you not know that the unrighteous will not inherit the kingdom of God? Do not be deceived; neither fornicators, nor idolaters, nor adulterers, nor effeminate, nor homosexuals, </a:t>
            </a:r>
            <a:r>
              <a:rPr lang="en-US" sz="2800" baseline="30000" dirty="0"/>
              <a:t>10</a:t>
            </a:r>
            <a:r>
              <a:rPr lang="en-US" sz="2800" dirty="0"/>
              <a:t> nor thieves, nor the covetous, nor drunkards, nor revilers, nor swindlers, will inherit the kingdom of God.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1AC22-75A1-D141-8FFB-3943CFC75D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- 1 Corinthians 6:9-10</a:t>
            </a:r>
          </a:p>
        </p:txBody>
      </p:sp>
    </p:spTree>
    <p:extLst>
      <p:ext uri="{BB962C8B-B14F-4D97-AF65-F5344CB8AC3E}">
        <p14:creationId xmlns:p14="http://schemas.microsoft.com/office/powerpoint/2010/main" val="1724128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651EC2-16EF-8341-BA78-747BC83E64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Such were some of you; but you were washed, but you were sanctified, but you were justified in the name of the Lord Jesus Christ and in the Spirit of our God.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1AC22-75A1-D141-8FFB-3943CFC75D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- 1 Corinthians 6:11</a:t>
            </a:r>
          </a:p>
        </p:txBody>
      </p:sp>
    </p:spTree>
    <p:extLst>
      <p:ext uri="{BB962C8B-B14F-4D97-AF65-F5344CB8AC3E}">
        <p14:creationId xmlns:p14="http://schemas.microsoft.com/office/powerpoint/2010/main" val="3519705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651EC2-16EF-8341-BA78-747BC83E64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baseline="30000" dirty="0"/>
              <a:t>3</a:t>
            </a:r>
            <a:r>
              <a:rPr lang="en-US" dirty="0"/>
              <a:t> I thank my God in all my remembrance of you, </a:t>
            </a:r>
            <a:r>
              <a:rPr lang="en-US" baseline="30000" dirty="0"/>
              <a:t>4</a:t>
            </a:r>
            <a:r>
              <a:rPr lang="en-US" dirty="0"/>
              <a:t> always offering prayer with joy in my every prayer for you all,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1AC22-75A1-D141-8FFB-3943CFC75D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Philippians 1:3-4</a:t>
            </a:r>
          </a:p>
        </p:txBody>
      </p:sp>
    </p:spTree>
    <p:extLst>
      <p:ext uri="{BB962C8B-B14F-4D97-AF65-F5344CB8AC3E}">
        <p14:creationId xmlns:p14="http://schemas.microsoft.com/office/powerpoint/2010/main" val="3916519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651EC2-16EF-8341-BA78-747BC83E64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3221" y="429598"/>
            <a:ext cx="7717558" cy="3680039"/>
          </a:xfrm>
        </p:spPr>
        <p:txBody>
          <a:bodyPr>
            <a:normAutofit/>
          </a:bodyPr>
          <a:lstStyle/>
          <a:p>
            <a:r>
              <a:rPr lang="en-US" baseline="30000" dirty="0"/>
              <a:t>5</a:t>
            </a:r>
            <a:r>
              <a:rPr lang="en-US" dirty="0"/>
              <a:t> in view of your participation in the gospel from the first day until now. </a:t>
            </a:r>
            <a:br>
              <a:rPr lang="en-US" dirty="0"/>
            </a:br>
            <a:r>
              <a:rPr lang="en-US" baseline="30000" dirty="0"/>
              <a:t>6</a:t>
            </a:r>
            <a:r>
              <a:rPr lang="en-US" dirty="0"/>
              <a:t> For I am confident of this very thing, that He who began a good work in you will perfect it until the day of Christ Jesus.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1AC22-75A1-D141-8FFB-3943CFC75D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Philippians 1:5-6</a:t>
            </a:r>
          </a:p>
        </p:txBody>
      </p:sp>
    </p:spTree>
    <p:extLst>
      <p:ext uri="{BB962C8B-B14F-4D97-AF65-F5344CB8AC3E}">
        <p14:creationId xmlns:p14="http://schemas.microsoft.com/office/powerpoint/2010/main" val="1714451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F1DCEA-C90A-134E-907B-6B592C93ECCA}"/>
              </a:ext>
            </a:extLst>
          </p:cNvPr>
          <p:cNvPicPr>
            <a:picLocks noChangeAspect="1"/>
          </p:cNvPicPr>
          <p:nvPr/>
        </p:nvPicPr>
        <p:blipFill rotWithShape="1">
          <a:blip r:embed="rId2" r:link="rId3" cstate="print"/>
          <a:srcRect b="5702"/>
          <a:stretch>
            <a:fillRect/>
          </a:stretch>
        </p:blipFill>
        <p:spPr bwMode="auto">
          <a:xfrm>
            <a:off x="0" y="-1"/>
            <a:ext cx="9144000" cy="5410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4796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DBE54-3056-4C4F-9941-FC7CFD7B8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The</a:t>
            </a:r>
            <a:r>
              <a:rPr lang="en-US" dirty="0"/>
              <a:t> </a:t>
            </a:r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assurance</a:t>
            </a:r>
            <a:r>
              <a:rPr lang="en-US" dirty="0"/>
              <a:t> </a:t>
            </a:r>
            <a:r>
              <a:rPr lang="en-US" b="0" dirty="0"/>
              <a:t>of </a:t>
            </a:r>
            <a:r>
              <a:rPr lang="en-US" b="0"/>
              <a:t>things hoped </a:t>
            </a:r>
            <a:r>
              <a:rPr lang="en-US" b="0" dirty="0"/>
              <a:t>for.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5E7FA-3A40-0B4C-9A72-8F485F58FC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34340" indent="-434340">
              <a:spcAft>
                <a:spcPts val="2400"/>
              </a:spcAft>
            </a:pPr>
            <a:r>
              <a:rPr lang="en-US" sz="4800" dirty="0"/>
              <a:t>Sure that I will be in </a:t>
            </a:r>
            <a:r>
              <a:rPr lang="en-US" sz="4800" b="1" u="sng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heaven</a:t>
            </a:r>
            <a:r>
              <a:rPr lang="en-US" sz="4800" dirty="0"/>
              <a:t> with </a:t>
            </a:r>
            <a:r>
              <a:rPr lang="en-US" sz="4800" b="1" u="sng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God</a:t>
            </a:r>
            <a:r>
              <a:rPr lang="en-US" sz="4800" dirty="0"/>
              <a:t>. </a:t>
            </a:r>
          </a:p>
          <a:p>
            <a:pPr marL="834390" lvl="1" indent="-468630">
              <a:lnSpc>
                <a:spcPct val="120000"/>
              </a:lnSpc>
              <a:spcAft>
                <a:spcPts val="1200"/>
              </a:spcAft>
            </a:pPr>
            <a:r>
              <a:rPr lang="en-US" sz="3200" u="sng" dirty="0"/>
              <a:t>Hebrews 11:8-10, 13-16, 24-26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54165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C98803-3C82-9A4A-B39C-0AC9C9B792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By faith Abraham, when he was called, obeyed by going out to a place which he was to receive for an inheritance; and he went out, not knowing where he was going.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0D5E13-5657-F84E-A19F-496EF6CABC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Hebrews 11:8</a:t>
            </a:r>
          </a:p>
        </p:txBody>
      </p:sp>
    </p:spTree>
    <p:extLst>
      <p:ext uri="{BB962C8B-B14F-4D97-AF65-F5344CB8AC3E}">
        <p14:creationId xmlns:p14="http://schemas.microsoft.com/office/powerpoint/2010/main" val="823303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C98803-3C82-9A4A-B39C-0AC9C9B792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aseline="30000" dirty="0"/>
              <a:t>9</a:t>
            </a:r>
            <a:r>
              <a:rPr lang="en-US" dirty="0"/>
              <a:t> By faith he lived as an alien in the land of promise, as in a foreign land, dwelling in tents with Isaac and Jacob, fellow heirs of the same promise; </a:t>
            </a:r>
            <a:r>
              <a:rPr lang="en-US" baseline="30000" dirty="0"/>
              <a:t>10</a:t>
            </a:r>
            <a:r>
              <a:rPr lang="en-US" dirty="0"/>
              <a:t> for he was looking for the city which has foundations, whose architect and builder is God.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0D5E13-5657-F84E-A19F-496EF6CABC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Hebrews 11:9-10</a:t>
            </a:r>
          </a:p>
        </p:txBody>
      </p:sp>
    </p:spTree>
    <p:extLst>
      <p:ext uri="{BB962C8B-B14F-4D97-AF65-F5344CB8AC3E}">
        <p14:creationId xmlns:p14="http://schemas.microsoft.com/office/powerpoint/2010/main" val="2632569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C98803-3C82-9A4A-B39C-0AC9C9B792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baseline="30000" dirty="0"/>
              <a:t>13</a:t>
            </a:r>
            <a:r>
              <a:rPr lang="en-US" dirty="0"/>
              <a:t> All these died in faith, without receiving the promises, but having seen them and having welcomed them from a distance, and having confessed that they were strangers and exiles on the earth. </a:t>
            </a:r>
            <a:r>
              <a:rPr lang="en-US" baseline="30000" dirty="0"/>
              <a:t>14</a:t>
            </a:r>
            <a:r>
              <a:rPr lang="en-US" dirty="0"/>
              <a:t> For those who say such things make it clear that they are seeking a country of their own.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0D5E13-5657-F84E-A19F-496EF6CABC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Hebrews 11:13-14</a:t>
            </a:r>
          </a:p>
        </p:txBody>
      </p:sp>
    </p:spTree>
    <p:extLst>
      <p:ext uri="{BB962C8B-B14F-4D97-AF65-F5344CB8AC3E}">
        <p14:creationId xmlns:p14="http://schemas.microsoft.com/office/powerpoint/2010/main" val="130406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C98803-3C82-9A4A-B39C-0AC9C9B792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baseline="30000" dirty="0"/>
              <a:t>15</a:t>
            </a:r>
            <a:r>
              <a:rPr lang="en-US" dirty="0"/>
              <a:t> And indeed if they had been thinking of that country from which they went out, they would have had opportunity to return. </a:t>
            </a:r>
            <a:r>
              <a:rPr lang="en-US" baseline="30000" dirty="0"/>
              <a:t>16</a:t>
            </a:r>
            <a:r>
              <a:rPr lang="en-US" dirty="0"/>
              <a:t> But as it is, they desire a better country, that is, a heavenly one. Therefore God is not ashamed to be called their God; for He has prepared a city for them.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0D5E13-5657-F84E-A19F-496EF6CABC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Hebrews 11:15-16</a:t>
            </a:r>
          </a:p>
        </p:txBody>
      </p:sp>
    </p:spTree>
    <p:extLst>
      <p:ext uri="{BB962C8B-B14F-4D97-AF65-F5344CB8AC3E}">
        <p14:creationId xmlns:p14="http://schemas.microsoft.com/office/powerpoint/2010/main" val="1201714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C98803-3C82-9A4A-B39C-0AC9C9B792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aseline="30000" dirty="0"/>
              <a:t>24</a:t>
            </a:r>
            <a:r>
              <a:rPr lang="en-US" dirty="0"/>
              <a:t> By faith Moses, when he had grown up, refused to be called the son of Pharaoh’s daughter, </a:t>
            </a:r>
            <a:r>
              <a:rPr lang="en-US" baseline="30000" dirty="0"/>
              <a:t>25</a:t>
            </a:r>
            <a:r>
              <a:rPr lang="en-US" dirty="0"/>
              <a:t> choosing rather to endure ill-treatment with the people of God than to enjoy the passing pleasures of sin, </a:t>
            </a:r>
            <a:br>
              <a:rPr lang="en-US" dirty="0"/>
            </a:br>
            <a:r>
              <a:rPr lang="en-US" baseline="30000" dirty="0"/>
              <a:t>26</a:t>
            </a:r>
            <a:r>
              <a:rPr lang="en-US" dirty="0"/>
              <a:t> considering the reproach of Christ greater riches than the treasures of Egypt; for he was looking to the reward.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0D5E13-5657-F84E-A19F-496EF6CABC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Hebrews 11:24-26</a:t>
            </a:r>
          </a:p>
        </p:txBody>
      </p:sp>
    </p:spTree>
    <p:extLst>
      <p:ext uri="{BB962C8B-B14F-4D97-AF65-F5344CB8AC3E}">
        <p14:creationId xmlns:p14="http://schemas.microsoft.com/office/powerpoint/2010/main" val="12054267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DBE54-3056-4C4F-9941-FC7CFD7B8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The</a:t>
            </a:r>
            <a:r>
              <a:rPr lang="en-US" dirty="0"/>
              <a:t> </a:t>
            </a:r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conviction</a:t>
            </a:r>
            <a:r>
              <a:rPr lang="en-US" dirty="0"/>
              <a:t> </a:t>
            </a:r>
            <a:r>
              <a:rPr lang="en-US" b="0" dirty="0"/>
              <a:t>of things not seen.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5E7FA-3A40-0B4C-9A72-8F485F58FC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34340" indent="-434340">
              <a:lnSpc>
                <a:spcPct val="110000"/>
              </a:lnSpc>
              <a:spcAft>
                <a:spcPts val="2400"/>
              </a:spcAft>
            </a:pPr>
            <a:r>
              <a:rPr lang="en-US" sz="4800" dirty="0"/>
              <a:t>Convicted there is a </a:t>
            </a:r>
            <a:r>
              <a:rPr lang="en-US" sz="4800" b="1" u="sng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heaven</a:t>
            </a:r>
            <a:r>
              <a:rPr lang="en-US" sz="4800" dirty="0"/>
              <a:t>, there is a </a:t>
            </a:r>
            <a:r>
              <a:rPr lang="en-US" sz="4800" b="1" u="sng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Devil</a:t>
            </a:r>
            <a:r>
              <a:rPr lang="en-US" sz="4800" dirty="0"/>
              <a:t>, there is a </a:t>
            </a:r>
            <a:r>
              <a:rPr lang="en-US" sz="4800" b="1" u="sng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Mighty God</a:t>
            </a:r>
            <a:r>
              <a:rPr lang="en-US" sz="4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2246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02B13A-B868-AE49-963E-6942A695F077}"/>
              </a:ext>
            </a:extLst>
          </p:cNvPr>
          <p:cNvPicPr>
            <a:picLocks noChangeAspect="1"/>
          </p:cNvPicPr>
          <p:nvPr/>
        </p:nvPicPr>
        <p:blipFill rotWithShape="1">
          <a:blip r:embed="rId2" r:link="rId3" cstate="print"/>
          <a:srcRect t="1762" b="7145"/>
          <a:stretch>
            <a:fillRect/>
          </a:stretch>
        </p:blipFill>
        <p:spPr bwMode="auto">
          <a:xfrm>
            <a:off x="20" y="10"/>
            <a:ext cx="9143980" cy="5143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0407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4E8A5-D0B3-0744-9DC6-7C00C500F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Faith?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26DAC-92A6-8042-8863-CA66B41985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The </a:t>
            </a:r>
            <a:r>
              <a:rPr lang="en-US" sz="4400" b="1" u="sng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judgment</a:t>
            </a:r>
            <a:r>
              <a:rPr lang="en-US" sz="4400" dirty="0"/>
              <a:t> that something stated is the truth.</a:t>
            </a:r>
          </a:p>
        </p:txBody>
      </p:sp>
    </p:spTree>
    <p:extLst>
      <p:ext uri="{BB962C8B-B14F-4D97-AF65-F5344CB8AC3E}">
        <p14:creationId xmlns:p14="http://schemas.microsoft.com/office/powerpoint/2010/main" val="3616763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4E8A5-D0B3-0744-9DC6-7C00C500F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Faith?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26DAC-92A6-8042-8863-CA66B41985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/>
              <a:t>The judgment that something stated is the truth. </a:t>
            </a:r>
          </a:p>
          <a:p>
            <a:r>
              <a:rPr lang="en-US" sz="4400" b="1" u="sng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Belief</a:t>
            </a:r>
            <a:r>
              <a:rPr lang="en-US" sz="4400" dirty="0"/>
              <a:t> which causes you to do what you do. </a:t>
            </a:r>
          </a:p>
        </p:txBody>
      </p:sp>
    </p:spTree>
    <p:extLst>
      <p:ext uri="{BB962C8B-B14F-4D97-AF65-F5344CB8AC3E}">
        <p14:creationId xmlns:p14="http://schemas.microsoft.com/office/powerpoint/2010/main" val="2186131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4E8A5-D0B3-0744-9DC6-7C00C500F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Faith?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26DAC-92A6-8042-8863-CA66B41985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/>
              <a:t>The judgment that something stated is the truth. 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Belief which causes you to do what you do. </a:t>
            </a:r>
          </a:p>
          <a:p>
            <a:r>
              <a:rPr lang="en-US" sz="4400" dirty="0"/>
              <a:t>To put your full </a:t>
            </a:r>
            <a:r>
              <a:rPr lang="en-US" sz="4400" b="1" u="sng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weight</a:t>
            </a:r>
            <a:r>
              <a:rPr lang="en-US" sz="4400" dirty="0"/>
              <a:t> </a:t>
            </a:r>
            <a:br>
              <a:rPr lang="en-US" sz="4400" dirty="0"/>
            </a:br>
            <a:r>
              <a:rPr lang="en-US" sz="4400" dirty="0"/>
              <a:t>down upon a cause.</a:t>
            </a:r>
          </a:p>
        </p:txBody>
      </p:sp>
    </p:spTree>
    <p:extLst>
      <p:ext uri="{BB962C8B-B14F-4D97-AF65-F5344CB8AC3E}">
        <p14:creationId xmlns:p14="http://schemas.microsoft.com/office/powerpoint/2010/main" val="2043925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late.com/content/dam/slate/blogs/atlas_obscura/2013/06/10/the_last_incan_suspension_bridge_is_made_entirely_of_grass_and_woven_by/ec1e5471867490ab1d14dee0c7d2dfd9dfb61fda.jpg/_jcr_content/renditions/cq5dam.web.1280.1280.jpeg">
            <a:extLst>
              <a:ext uri="{FF2B5EF4-FFF2-40B4-BE49-F238E27FC236}">
                <a16:creationId xmlns:a16="http://schemas.microsoft.com/office/drawing/2014/main" id="{730E3CD2-D737-B441-8E10-9A4B18D390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35" b="4365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50DC14-44BC-264D-8F3C-C5C98A507B32}"/>
              </a:ext>
            </a:extLst>
          </p:cNvPr>
          <p:cNvSpPr txBox="1"/>
          <p:nvPr/>
        </p:nvSpPr>
        <p:spPr>
          <a:xfrm>
            <a:off x="4343400" y="261257"/>
            <a:ext cx="4800600" cy="461665"/>
          </a:xfrm>
          <a:prstGeom prst="rect">
            <a:avLst/>
          </a:prstGeom>
          <a:solidFill>
            <a:schemeClr val="bg2">
              <a:lumMod val="10000"/>
              <a:alpha val="5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Grass Woven Suspension Bridge</a:t>
            </a:r>
          </a:p>
        </p:txBody>
      </p:sp>
    </p:spTree>
    <p:extLst>
      <p:ext uri="{BB962C8B-B14F-4D97-AF65-F5344CB8AC3E}">
        <p14:creationId xmlns:p14="http://schemas.microsoft.com/office/powerpoint/2010/main" val="440210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atic1.squarespace.com/static/530111a0e4b09e6f5ea88dc3/t/5589bf0de4b08776ac6ab137/1435090701838/">
            <a:extLst>
              <a:ext uri="{FF2B5EF4-FFF2-40B4-BE49-F238E27FC236}">
                <a16:creationId xmlns:a16="http://schemas.microsoft.com/office/drawing/2014/main" id="{2722FECA-E4BB-7F4F-B858-BBD68F0304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7" b="14444"/>
          <a:stretch/>
        </p:blipFill>
        <p:spPr bwMode="auto">
          <a:xfrm>
            <a:off x="-38123" y="0"/>
            <a:ext cx="922024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53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pusperublog.files.wordpress.com/2012/06/qeswachaka-full-size-2.jpg">
            <a:extLst>
              <a:ext uri="{FF2B5EF4-FFF2-40B4-BE49-F238E27FC236}">
                <a16:creationId xmlns:a16="http://schemas.microsoft.com/office/drawing/2014/main" id="{AFE5A605-EA0B-1344-B6E4-ADA42DD77F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86" b="1762"/>
          <a:stretch/>
        </p:blipFill>
        <p:spPr bwMode="auto">
          <a:xfrm>
            <a:off x="-123296" y="0"/>
            <a:ext cx="926729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290513"/>
      </p:ext>
    </p:extLst>
  </p:cSld>
  <p:clrMapOvr>
    <a:masterClrMapping/>
  </p:clrMapOvr>
</p:sld>
</file>

<file path=ppt/theme/theme1.xml><?xml version="1.0" encoding="utf-8"?>
<a:theme xmlns:a="http://schemas.openxmlformats.org/drawingml/2006/main" name="With Title">
  <a:themeElements>
    <a:clrScheme name="All White">
      <a:dk1>
        <a:srgbClr val="FFFFFF"/>
      </a:dk1>
      <a:lt1>
        <a:srgbClr val="FFFFFF"/>
      </a:lt1>
      <a:dk2>
        <a:srgbClr val="FFFFFF"/>
      </a:dk2>
      <a:lt2>
        <a:srgbClr val="F8F8F8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76200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1977</TotalTime>
  <Words>745</Words>
  <Application>Microsoft Macintosh PowerPoint</Application>
  <PresentationFormat>On-screen Show (16:9)</PresentationFormat>
  <Paragraphs>54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Lato</vt:lpstr>
      <vt:lpstr>Lato Black</vt:lpstr>
      <vt:lpstr>Lato Regular</vt:lpstr>
      <vt:lpstr>With Title</vt:lpstr>
      <vt:lpstr>PowerPoint Presentation</vt:lpstr>
      <vt:lpstr>PowerPoint Presentation</vt:lpstr>
      <vt:lpstr>PowerPoint Presentation</vt:lpstr>
      <vt:lpstr>What is Faith?</vt:lpstr>
      <vt:lpstr>What is Faith?</vt:lpstr>
      <vt:lpstr>What is Faith?</vt:lpstr>
      <vt:lpstr>PowerPoint Presentation</vt:lpstr>
      <vt:lpstr>PowerPoint Presentation</vt:lpstr>
      <vt:lpstr>PowerPoint Presentation</vt:lpstr>
      <vt:lpstr>PowerPoint Presentation</vt:lpstr>
      <vt:lpstr>What is Faith?</vt:lpstr>
      <vt:lpstr>What is Faith?</vt:lpstr>
      <vt:lpstr>PowerPoint Presentation</vt:lpstr>
      <vt:lpstr>PowerPoint Presentation</vt:lpstr>
      <vt:lpstr>The assurance of things hoped for.</vt:lpstr>
      <vt:lpstr>PowerPoint Presentation</vt:lpstr>
      <vt:lpstr>PowerPoint Presentation</vt:lpstr>
      <vt:lpstr>PowerPoint Presentation</vt:lpstr>
      <vt:lpstr>PowerPoint Presentation</vt:lpstr>
      <vt:lpstr>The assurance of things hoped for.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conviction of things not seen.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HalBook</dc:creator>
  <cp:lastModifiedBy>Hal Gatewood</cp:lastModifiedBy>
  <cp:revision>215</cp:revision>
  <dcterms:created xsi:type="dcterms:W3CDTF">2014-04-30T18:34:38Z</dcterms:created>
  <dcterms:modified xsi:type="dcterms:W3CDTF">2022-02-22T18:32:56Z</dcterms:modified>
</cp:coreProperties>
</file>