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5B97"/>
    <a:srgbClr val="087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4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896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CB42A-6D9E-5D4F-A10F-D140AB4D9056}" type="datetimeFigureOut">
              <a:rPr lang="en-US" smtClean="0"/>
              <a:t>5/21/23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B1413-5431-664C-B5CF-5013A1865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4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07380" y="1644562"/>
            <a:ext cx="7387683" cy="2604769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9000" b="1" i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US" dirty="0"/>
              <a:t>Title of Lesson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7A64D-2B70-1C42-B8B7-7DF9E761F5A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07380" y="4323673"/>
            <a:ext cx="7387683" cy="492125"/>
          </a:xfrm>
          <a:prstGeom prst="rect">
            <a:avLst/>
          </a:prstGeom>
        </p:spPr>
        <p:txBody>
          <a:bodyPr wrap="none">
            <a:normAutofit/>
          </a:bodyPr>
          <a:lstStyle>
            <a:lvl1pPr marL="0" indent="0">
              <a:buNone/>
              <a:defRPr sz="2000" b="1" i="0">
                <a:latin typeface="D-DIN CONDENSED" panose="020B0504030202030204" pitchFamily="34" charset="77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dirty="0"/>
              <a:t>AUTHOR NAME</a:t>
            </a:r>
          </a:p>
        </p:txBody>
      </p:sp>
    </p:spTree>
    <p:extLst>
      <p:ext uri="{BB962C8B-B14F-4D97-AF65-F5344CB8AC3E}">
        <p14:creationId xmlns:p14="http://schemas.microsoft.com/office/powerpoint/2010/main" val="3479770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ble Vers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800" y="347619"/>
            <a:ext cx="7772400" cy="369315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3600" b="0" i="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685800" y="4287308"/>
            <a:ext cx="7772400" cy="46037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800" b="1" i="0" baseline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- Bible Verse 3:15</a:t>
            </a:r>
          </a:p>
        </p:txBody>
      </p:sp>
    </p:spTree>
    <p:extLst>
      <p:ext uri="{BB962C8B-B14F-4D97-AF65-F5344CB8AC3E}">
        <p14:creationId xmlns:p14="http://schemas.microsoft.com/office/powerpoint/2010/main" val="271852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9888"/>
            <a:ext cx="8229600" cy="3440032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3695"/>
          </a:xfrm>
          <a:prstGeom prst="rect">
            <a:avLst/>
          </a:prstGeom>
        </p:spPr>
        <p:txBody>
          <a:bodyPr anchor="b"/>
          <a:lstStyle>
            <a:lvl1pPr>
              <a:defRPr b="1" i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187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0494"/>
            <a:ext cx="8229600" cy="2669426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13580"/>
            <a:ext cx="8229600" cy="1339009"/>
          </a:xfrm>
          <a:prstGeom prst="rect">
            <a:avLst/>
          </a:prstGeom>
        </p:spPr>
        <p:txBody>
          <a:bodyPr anchor="b"/>
          <a:lstStyle>
            <a:lvl1pPr>
              <a:defRPr b="1" i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2420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em and Vers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89888"/>
            <a:ext cx="8229600" cy="891839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eriod"/>
              <a:defRPr sz="3600" b="1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971550" indent="-514350">
              <a:buFont typeface="+mj-lt"/>
              <a:buAutoNum type="arabicPeriod"/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371600" indent="-457200">
              <a:buFont typeface="+mj-lt"/>
              <a:buAutoNum type="arabicPeriod"/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828800" indent="-457200">
              <a:buFont typeface="+mj-lt"/>
              <a:buAutoNum type="arabicPeriod"/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286000" indent="-457200">
              <a:buFont typeface="+mj-lt"/>
              <a:buAutoNum type="arabicPeriod"/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Item Title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3695"/>
          </a:xfrm>
          <a:prstGeom prst="rect">
            <a:avLst/>
          </a:prstGeom>
        </p:spPr>
        <p:txBody>
          <a:bodyPr anchor="b"/>
          <a:lstStyle>
            <a:lvl1pPr>
              <a:defRPr b="1" i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54B5E4-ADCD-E14E-BDDF-E98F1B085647}"/>
              </a:ext>
            </a:extLst>
          </p:cNvPr>
          <p:cNvCxnSpPr/>
          <p:nvPr userDrawn="1"/>
        </p:nvCxnSpPr>
        <p:spPr>
          <a:xfrm>
            <a:off x="717847" y="2307364"/>
            <a:ext cx="0" cy="2435552"/>
          </a:xfrm>
          <a:prstGeom prst="line">
            <a:avLst/>
          </a:prstGeom>
          <a:ln w="762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42CF86-65DB-CD4F-AE44-F88D20EE03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128044" y="2307364"/>
            <a:ext cx="7558751" cy="2435552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defRPr sz="24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971550" indent="-514350">
              <a:buFont typeface="+mj-lt"/>
              <a:buAutoNum type="arabicPeriod"/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371600" indent="-457200">
              <a:buFont typeface="+mj-lt"/>
              <a:buAutoNum type="arabicPeriod"/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828800" indent="-457200">
              <a:buFont typeface="+mj-lt"/>
              <a:buAutoNum type="arabicPeriod"/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286000" indent="-457200">
              <a:buFont typeface="+mj-lt"/>
              <a:buAutoNum type="arabicPeriod"/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8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enter Single Lin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80160" y="0"/>
            <a:ext cx="7205472" cy="51435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5400" b="1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dirty="0"/>
              <a:t>This is a single statement slide</a:t>
            </a:r>
          </a:p>
        </p:txBody>
      </p:sp>
    </p:spTree>
    <p:extLst>
      <p:ext uri="{BB962C8B-B14F-4D97-AF65-F5344CB8AC3E}">
        <p14:creationId xmlns:p14="http://schemas.microsoft.com/office/powerpoint/2010/main" val="337832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"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o Featu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EEB29-58B0-3C48-AEE1-EF78B3A443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033463" y="2059260"/>
            <a:ext cx="7262812" cy="249051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0">
                <a:solidFill>
                  <a:schemeClr val="bg2">
                    <a:lumMod val="10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Different looking page to bring attention to something or to wake up the audience.</a:t>
            </a:r>
          </a:p>
        </p:txBody>
      </p:sp>
    </p:spTree>
    <p:extLst>
      <p:ext uri="{BB962C8B-B14F-4D97-AF65-F5344CB8AC3E}">
        <p14:creationId xmlns:p14="http://schemas.microsoft.com/office/powerpoint/2010/main" val="70449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381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7" r:id="rId4"/>
    <p:sldLayoutId id="2147483656" r:id="rId5"/>
    <p:sldLayoutId id="2147483654" r:id="rId6"/>
    <p:sldLayoutId id="2147483655" r:id="rId7"/>
    <p:sldLayoutId id="2147483658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Lato Regular"/>
          <a:ea typeface="+mj-ea"/>
          <a:cs typeface="Lato Regular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Lato Regular"/>
          <a:ea typeface="+mn-ea"/>
          <a:cs typeface="Lato Regular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Lato Regular"/>
          <a:ea typeface="+mn-ea"/>
          <a:cs typeface="Lato Regula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Lato Regular"/>
          <a:ea typeface="+mn-ea"/>
          <a:cs typeface="Lato Regula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Lato Regular"/>
          <a:ea typeface="+mn-ea"/>
          <a:cs typeface="Lato Regula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Lato Regular"/>
          <a:ea typeface="+mn-ea"/>
          <a:cs typeface="Lato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D691D4F-2FE7-FF13-2E45-D2D569F090D5}"/>
              </a:ext>
            </a:extLst>
          </p:cNvPr>
          <p:cNvSpPr txBox="1"/>
          <p:nvPr/>
        </p:nvSpPr>
        <p:spPr>
          <a:xfrm>
            <a:off x="491477" y="4205244"/>
            <a:ext cx="29001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DIN Condensed" pitchFamily="2" charset="0"/>
              </a:rPr>
              <a:t>MIKE MAZZALONGO    </a:t>
            </a:r>
            <a:endParaRPr lang="en-US" sz="320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DC4AB0B-6031-307D-AC8D-5B32DE2FF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1477" y="1600475"/>
            <a:ext cx="7387683" cy="2604769"/>
          </a:xfrm>
        </p:spPr>
        <p:txBody>
          <a:bodyPr/>
          <a:lstStyle/>
          <a:p>
            <a:r>
              <a:rPr lang="en-US" sz="8800" spc="-150" dirty="0"/>
              <a:t>What Grace Teaches Us</a:t>
            </a:r>
            <a:endParaRPr lang="en-US" sz="3200" i="1" dirty="0">
              <a:latin typeface="DIN Condensed" pitchFamily="2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673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59872C-0D49-ACAD-A114-CA03DBE98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4338"/>
            <a:ext cx="8229600" cy="341558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1600" dirty="0"/>
              <a:t>Teaches us to value the church.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Teaches me how to please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Teaches us to suffer.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Teaches us our Christian duty.</a:t>
            </a:r>
          </a:p>
          <a:p>
            <a:pPr marL="697230" indent="-697230">
              <a:buFont typeface="+mj-lt"/>
              <a:buAutoNum type="arabicPeriod"/>
            </a:pPr>
            <a:r>
              <a:rPr lang="en-US" sz="4400" b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Teaches us to obey.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6072AF7-A284-F115-96CB-BB25C35FD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Grace Teaches: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15CF554-F84C-0C1A-CB4A-CC21F8ACBBE7}"/>
              </a:ext>
            </a:extLst>
          </p:cNvPr>
          <p:cNvCxnSpPr>
            <a:cxnSpLocks/>
          </p:cNvCxnSpPr>
          <p:nvPr/>
        </p:nvCxnSpPr>
        <p:spPr>
          <a:xfrm>
            <a:off x="1137037" y="3657602"/>
            <a:ext cx="0" cy="1172318"/>
          </a:xfrm>
          <a:prstGeom prst="line">
            <a:avLst/>
          </a:prstGeom>
          <a:ln w="762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5DAEEAB-FE1B-BD6D-B538-D099867785D0}"/>
              </a:ext>
            </a:extLst>
          </p:cNvPr>
          <p:cNvSpPr txBox="1"/>
          <p:nvPr/>
        </p:nvSpPr>
        <p:spPr>
          <a:xfrm>
            <a:off x="1542552" y="3545423"/>
            <a:ext cx="70528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Jesus answered and said to him, </a:t>
            </a:r>
            <a:br>
              <a:rPr lang="en-U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“If anyone loves Me, he will keep My word;</a:t>
            </a:r>
            <a:br>
              <a:rPr lang="en-U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2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 John 14:23a</a:t>
            </a:r>
            <a:endParaRPr lang="en-US" sz="28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866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52AC7BC-A377-F242-F66C-49348F874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389888"/>
            <a:ext cx="8464163" cy="3440032"/>
          </a:xfrm>
        </p:spPr>
        <p:txBody>
          <a:bodyPr/>
          <a:lstStyle/>
          <a:p>
            <a:pPr marL="697230" indent="-697230">
              <a:buFont typeface="+mj-lt"/>
              <a:buAutoNum type="alphaUcPeriod"/>
            </a:pPr>
            <a:r>
              <a:rPr lang="en-US" sz="4400" b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Provides an example of love </a:t>
            </a:r>
          </a:p>
          <a:p>
            <a:pPr marL="914400" lvl="1" indent="-514350">
              <a:spcBef>
                <a:spcPts val="1872"/>
              </a:spcBef>
            </a:pPr>
            <a:r>
              <a:rPr lang="en-US" sz="4000" dirty="0"/>
              <a:t>John 3:16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8E5C9DA-3716-31AE-C957-D03311013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Grace Teaches us to Obey — How?</a:t>
            </a:r>
          </a:p>
        </p:txBody>
      </p:sp>
    </p:spTree>
    <p:extLst>
      <p:ext uri="{BB962C8B-B14F-4D97-AF65-F5344CB8AC3E}">
        <p14:creationId xmlns:p14="http://schemas.microsoft.com/office/powerpoint/2010/main" val="1191312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52AC7BC-A377-F242-F66C-49348F874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389888"/>
            <a:ext cx="8464163" cy="3440032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sz="2000" dirty="0"/>
              <a:t>Provides an example of love</a:t>
            </a:r>
          </a:p>
          <a:p>
            <a:pPr marL="697230" indent="-697230">
              <a:buFont typeface="+mj-lt"/>
              <a:buAutoNum type="alphaUcPeriod"/>
            </a:pPr>
            <a:r>
              <a:rPr lang="en-US" sz="4400" b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Provides the Holy Spirit</a:t>
            </a:r>
          </a:p>
          <a:p>
            <a:pPr marL="914400" lvl="1" indent="-514350">
              <a:spcBef>
                <a:spcPts val="1872"/>
              </a:spcBef>
            </a:pPr>
            <a:r>
              <a:rPr lang="en-US" sz="4000" dirty="0"/>
              <a:t>Romans 8:15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8E5C9DA-3716-31AE-C957-D03311013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Grace Teaches us to Obey — How?</a:t>
            </a:r>
          </a:p>
        </p:txBody>
      </p:sp>
    </p:spTree>
    <p:extLst>
      <p:ext uri="{BB962C8B-B14F-4D97-AF65-F5344CB8AC3E}">
        <p14:creationId xmlns:p14="http://schemas.microsoft.com/office/powerpoint/2010/main" val="1503608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52AC7BC-A377-F242-F66C-49348F874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389888"/>
            <a:ext cx="8464163" cy="3440032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sz="2000" dirty="0"/>
              <a:t>Provides an example of love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000" dirty="0"/>
              <a:t>Provides the Holy Spirit</a:t>
            </a:r>
          </a:p>
          <a:p>
            <a:pPr marL="697230" indent="-697230">
              <a:buFont typeface="+mj-lt"/>
              <a:buAutoNum type="alphaUcPeriod"/>
            </a:pPr>
            <a:r>
              <a:rPr lang="en-US" sz="4000" b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Provides the will of the Father</a:t>
            </a:r>
          </a:p>
          <a:p>
            <a:pPr marL="914400" lvl="1" indent="-514350">
              <a:spcBef>
                <a:spcPts val="1872"/>
              </a:spcBef>
            </a:pPr>
            <a:r>
              <a:rPr lang="en-US" sz="4000" dirty="0"/>
              <a:t>Titus 2:11-12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8E5C9DA-3716-31AE-C957-D03311013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Grace Teaches us to Obey — How?</a:t>
            </a:r>
          </a:p>
        </p:txBody>
      </p:sp>
    </p:spTree>
    <p:extLst>
      <p:ext uri="{BB962C8B-B14F-4D97-AF65-F5344CB8AC3E}">
        <p14:creationId xmlns:p14="http://schemas.microsoft.com/office/powerpoint/2010/main" val="3770184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1ED26-DF5A-463E-2529-30501AA3C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260" y="0"/>
            <a:ext cx="7124370" cy="5143500"/>
          </a:xfrm>
        </p:spPr>
        <p:txBody>
          <a:bodyPr/>
          <a:lstStyle/>
          <a:p>
            <a:r>
              <a:rPr lang="en-US" sz="4400" b="0" dirty="0"/>
              <a:t>Grace makes obedience…</a:t>
            </a:r>
            <a:br>
              <a:rPr lang="en-US" dirty="0"/>
            </a:br>
            <a:r>
              <a:rPr lang="en-US" sz="80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NATURAL</a:t>
            </a:r>
            <a:endParaRPr lang="en-US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37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4B767-1969-A8DD-8AA9-5F3170530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3283" y="0"/>
            <a:ext cx="7164125" cy="5143500"/>
          </a:xfrm>
        </p:spPr>
        <p:txBody>
          <a:bodyPr/>
          <a:lstStyle/>
          <a:p>
            <a:r>
              <a:rPr lang="en-US" b="0" dirty="0"/>
              <a:t>Christianity is </a:t>
            </a:r>
            <a:br>
              <a:rPr lang="en-US" dirty="0"/>
            </a:br>
            <a:r>
              <a:rPr lang="en-US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more than meetings and do’s and don'ts.</a:t>
            </a:r>
          </a:p>
        </p:txBody>
      </p:sp>
    </p:spTree>
    <p:extLst>
      <p:ext uri="{BB962C8B-B14F-4D97-AF65-F5344CB8AC3E}">
        <p14:creationId xmlns:p14="http://schemas.microsoft.com/office/powerpoint/2010/main" val="2379978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A5104C-4224-B9BA-13DA-1AD748E22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704" y="2160494"/>
            <a:ext cx="7414591" cy="2669426"/>
          </a:xfrm>
        </p:spPr>
        <p:txBody>
          <a:bodyPr/>
          <a:lstStyle/>
          <a:p>
            <a:r>
              <a:rPr lang="en-US" sz="2800" dirty="0"/>
              <a:t>Love the church</a:t>
            </a:r>
          </a:p>
          <a:p>
            <a:r>
              <a:rPr lang="en-US" sz="2800" dirty="0"/>
              <a:t>Make pleasing God a priority</a:t>
            </a:r>
          </a:p>
          <a:p>
            <a:r>
              <a:rPr lang="en-US" sz="2800" dirty="0"/>
              <a:t>Suffer successfully</a:t>
            </a:r>
          </a:p>
          <a:p>
            <a:r>
              <a:rPr lang="en-US" sz="2800" dirty="0"/>
              <a:t>Improve our lives for God</a:t>
            </a:r>
          </a:p>
          <a:p>
            <a:r>
              <a:rPr lang="en-US" sz="2800" dirty="0"/>
              <a:t>Cultivate an obedient attitude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8E4AC79-DBB9-2333-57F2-4FB1C0A05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Grace initially draws us to God, however, it also teaches us to:</a:t>
            </a:r>
          </a:p>
        </p:txBody>
      </p:sp>
    </p:spTree>
    <p:extLst>
      <p:ext uri="{BB962C8B-B14F-4D97-AF65-F5344CB8AC3E}">
        <p14:creationId xmlns:p14="http://schemas.microsoft.com/office/powerpoint/2010/main" val="2046547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59CD9-87D5-F7BE-A1A2-44F4D78EB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0" dirty="0"/>
              <a:t>Spiritual joy and satisfaction are found in</a:t>
            </a:r>
            <a:r>
              <a:rPr lang="en-US" sz="4800" dirty="0"/>
              <a:t> </a:t>
            </a:r>
            <a:r>
              <a:rPr lang="en-US" sz="4800" u="sng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mastering</a:t>
            </a:r>
            <a:r>
              <a:rPr lang="en-US" sz="48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these things.</a:t>
            </a:r>
          </a:p>
        </p:txBody>
      </p:sp>
    </p:spTree>
    <p:extLst>
      <p:ext uri="{BB962C8B-B14F-4D97-AF65-F5344CB8AC3E}">
        <p14:creationId xmlns:p14="http://schemas.microsoft.com/office/powerpoint/2010/main" val="556572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8996C01-033B-3CCE-BF66-3444B65DD4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30000" dirty="0"/>
              <a:t>26</a:t>
            </a:r>
            <a:r>
              <a:rPr lang="en-US" dirty="0"/>
              <a:t> For you are all sons of God through faith in Christ Jesus. </a:t>
            </a:r>
            <a:r>
              <a:rPr lang="en-US" baseline="30000" dirty="0"/>
              <a:t>27</a:t>
            </a:r>
            <a:r>
              <a:rPr lang="en-US" dirty="0"/>
              <a:t> For all of you who were baptized into Christ have clothed yourselves with Christ.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23757-86E1-E582-856C-236398A6DD1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- Galatians 3:26-27</a:t>
            </a:r>
          </a:p>
        </p:txBody>
      </p:sp>
    </p:spTree>
    <p:extLst>
      <p:ext uri="{BB962C8B-B14F-4D97-AF65-F5344CB8AC3E}">
        <p14:creationId xmlns:p14="http://schemas.microsoft.com/office/powerpoint/2010/main" val="660032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96B601A-1599-36C3-8986-D00ADE623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" y="291960"/>
            <a:ext cx="1971922" cy="3693156"/>
          </a:xfrm>
        </p:spPr>
        <p:txBody>
          <a:bodyPr>
            <a:normAutofit/>
          </a:bodyPr>
          <a:lstStyle/>
          <a:p>
            <a:pPr algn="r"/>
            <a:r>
              <a:rPr lang="en-US" sz="2000" dirty="0"/>
              <a:t>KNOWLEDGE</a:t>
            </a:r>
            <a:br>
              <a:rPr lang="en-US" sz="2000" dirty="0"/>
            </a:br>
            <a:r>
              <a:rPr lang="en-US" sz="2000" dirty="0"/>
              <a:t>OF</a:t>
            </a:r>
            <a:br>
              <a:rPr lang="en-US" sz="2000" dirty="0"/>
            </a:br>
            <a:r>
              <a:rPr lang="en-US" sz="2000" dirty="0"/>
              <a:t>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FD5A7-5FDA-389F-56BB-0EE6108E94E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309730" y="2341562"/>
            <a:ext cx="2653748" cy="460375"/>
          </a:xfrm>
        </p:spPr>
        <p:txBody>
          <a:bodyPr/>
          <a:lstStyle/>
          <a:p>
            <a:pPr algn="ctr"/>
            <a:r>
              <a:rPr lang="en-US" dirty="0"/>
              <a:t>BAPTISM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17F70B8-CB6A-1573-4B1A-0D3A0F120D8C}"/>
              </a:ext>
            </a:extLst>
          </p:cNvPr>
          <p:cNvCxnSpPr/>
          <p:nvPr/>
        </p:nvCxnSpPr>
        <p:spPr>
          <a:xfrm>
            <a:off x="3260035" y="1105231"/>
            <a:ext cx="0" cy="2130950"/>
          </a:xfrm>
          <a:prstGeom prst="line">
            <a:avLst/>
          </a:prstGeom>
          <a:ln w="762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ED76D1-FA17-50B7-60D0-B1DA5836EC97}"/>
              </a:ext>
            </a:extLst>
          </p:cNvPr>
          <p:cNvCxnSpPr/>
          <p:nvPr/>
        </p:nvCxnSpPr>
        <p:spPr>
          <a:xfrm>
            <a:off x="5963478" y="1105231"/>
            <a:ext cx="0" cy="2130950"/>
          </a:xfrm>
          <a:prstGeom prst="line">
            <a:avLst/>
          </a:prstGeom>
          <a:ln w="762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6F7D51E-B9CA-0C5B-6AA9-8ACE516AC928}"/>
              </a:ext>
            </a:extLst>
          </p:cNvPr>
          <p:cNvSpPr txBox="1">
            <a:spLocks/>
          </p:cNvSpPr>
          <p:nvPr/>
        </p:nvSpPr>
        <p:spPr>
          <a:xfrm>
            <a:off x="3260035" y="1421629"/>
            <a:ext cx="2653748" cy="46037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i="0" kern="1200" baseline="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FFFFFF"/>
                </a:solidFill>
                <a:latin typeface="Lato Regular"/>
                <a:ea typeface="+mn-ea"/>
                <a:cs typeface="Lato Regular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FFFFFF"/>
                </a:solidFill>
                <a:latin typeface="Lato Regular"/>
                <a:ea typeface="+mn-ea"/>
                <a:cs typeface="Lato Regular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rgbClr val="FFFFFF"/>
                </a:solidFill>
                <a:latin typeface="Lato Regular"/>
                <a:ea typeface="+mn-ea"/>
                <a:cs typeface="Lato Regular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rgbClr val="FFFFFF"/>
                </a:solidFill>
                <a:latin typeface="Lato Regular"/>
                <a:ea typeface="+mn-ea"/>
                <a:cs typeface="Lato Regular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SAVED</a:t>
            </a: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CDCB3BBD-40A9-23CF-45EA-B713CB1667E7}"/>
              </a:ext>
            </a:extLst>
          </p:cNvPr>
          <p:cNvSpPr txBox="1">
            <a:spLocks/>
          </p:cNvSpPr>
          <p:nvPr/>
        </p:nvSpPr>
        <p:spPr>
          <a:xfrm>
            <a:off x="2345634" y="291960"/>
            <a:ext cx="1090649" cy="369315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600" b="0" i="0" kern="120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Lato Regular"/>
                <a:ea typeface="+mn-ea"/>
                <a:cs typeface="Lato Regular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Lato Regular"/>
                <a:ea typeface="+mn-ea"/>
                <a:cs typeface="Lato Regular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Lato Regular"/>
                <a:ea typeface="+mn-ea"/>
                <a:cs typeface="Lato Regular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Lato Regular"/>
                <a:ea typeface="+mn-ea"/>
                <a:cs typeface="Lato Regular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BUT</a:t>
            </a:r>
            <a:br>
              <a:rPr lang="en-US" sz="1800" dirty="0"/>
            </a:br>
            <a:r>
              <a:rPr lang="en-US" sz="1800" dirty="0"/>
              <a:t>LOST</a:t>
            </a:r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89C1A8D8-D456-2410-E703-F9841B37A909}"/>
              </a:ext>
            </a:extLst>
          </p:cNvPr>
          <p:cNvSpPr txBox="1">
            <a:spLocks/>
          </p:cNvSpPr>
          <p:nvPr/>
        </p:nvSpPr>
        <p:spPr>
          <a:xfrm>
            <a:off x="1648910" y="189919"/>
            <a:ext cx="1090649" cy="369315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600" b="0" i="0" kern="120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Lato Regular"/>
                <a:ea typeface="+mn-ea"/>
                <a:cs typeface="Lato Regular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Lato Regular"/>
                <a:ea typeface="+mn-ea"/>
                <a:cs typeface="Lato Regular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Lato Regular"/>
                <a:ea typeface="+mn-ea"/>
                <a:cs typeface="Lato Regular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Lato Regular"/>
                <a:ea typeface="+mn-ea"/>
                <a:cs typeface="Lato Regular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}</a:t>
            </a: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A0E177A3-33D1-0192-1CD3-4AB46087640D}"/>
              </a:ext>
            </a:extLst>
          </p:cNvPr>
          <p:cNvSpPr txBox="1">
            <a:spLocks/>
          </p:cNvSpPr>
          <p:nvPr/>
        </p:nvSpPr>
        <p:spPr>
          <a:xfrm>
            <a:off x="6225873" y="380750"/>
            <a:ext cx="2719333" cy="369315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600" b="0" i="0" kern="120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Lato Regular"/>
                <a:ea typeface="+mn-ea"/>
                <a:cs typeface="Lato Regular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Lato Regular"/>
                <a:ea typeface="+mn-ea"/>
                <a:cs typeface="Lato Regular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Lato Regular"/>
                <a:ea typeface="+mn-ea"/>
                <a:cs typeface="Lato Regular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Lato Regular"/>
                <a:ea typeface="+mn-ea"/>
                <a:cs typeface="Lato Regular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GRACE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MERCY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ETERNAL LIFE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D6ABF24-84EF-681A-E8DB-E18A84965A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0314" y="1882821"/>
            <a:ext cx="2345315" cy="458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02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755EC9-BD2B-EF3E-C18B-D9A5AEAC5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030" y="1703468"/>
            <a:ext cx="4703197" cy="3440032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4800" dirty="0"/>
              <a:t>Graciousness</a:t>
            </a:r>
          </a:p>
          <a:p>
            <a:pPr>
              <a:lnSpc>
                <a:spcPct val="130000"/>
              </a:lnSpc>
            </a:pPr>
            <a:r>
              <a:rPr lang="en-US" sz="4800" dirty="0"/>
              <a:t>Gratitude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D21A5C-9477-E4DE-B326-1F8575AC4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Grace Produces: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2F0EF970-4439-A0BF-227D-F2FDC264C23C}"/>
              </a:ext>
            </a:extLst>
          </p:cNvPr>
          <p:cNvSpPr txBox="1">
            <a:spLocks/>
          </p:cNvSpPr>
          <p:nvPr/>
        </p:nvSpPr>
        <p:spPr>
          <a:xfrm>
            <a:off x="5133892" y="1703468"/>
            <a:ext cx="4113476" cy="344003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4800" dirty="0"/>
              <a:t>Assurance</a:t>
            </a:r>
          </a:p>
          <a:p>
            <a:pPr>
              <a:lnSpc>
                <a:spcPct val="130000"/>
              </a:lnSpc>
            </a:pPr>
            <a:r>
              <a:rPr lang="en-US" sz="4800" dirty="0"/>
              <a:t>Aroma</a:t>
            </a:r>
          </a:p>
        </p:txBody>
      </p:sp>
    </p:spTree>
    <p:extLst>
      <p:ext uri="{BB962C8B-B14F-4D97-AF65-F5344CB8AC3E}">
        <p14:creationId xmlns:p14="http://schemas.microsoft.com/office/powerpoint/2010/main" val="38668590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7C893-2A23-3B36-21CF-1A5AA1B2A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59" y="0"/>
            <a:ext cx="7370859" cy="5143500"/>
          </a:xfrm>
        </p:spPr>
        <p:txBody>
          <a:bodyPr/>
          <a:lstStyle/>
          <a:p>
            <a:r>
              <a:rPr lang="en-US" sz="720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TODAY</a:t>
            </a:r>
            <a:br>
              <a:rPr lang="en-US" dirty="0"/>
            </a:br>
            <a:r>
              <a:rPr lang="en-US" sz="4000" b="0" dirty="0"/>
              <a:t>IS THE DAY OF SALVATION!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830083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59872C-0D49-ACAD-A114-CA03DBE98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4114"/>
            <a:ext cx="8229600" cy="3215805"/>
          </a:xfrm>
        </p:spPr>
        <p:txBody>
          <a:bodyPr/>
          <a:lstStyle/>
          <a:p>
            <a:pPr marL="697230" indent="-697230">
              <a:buFont typeface="+mj-lt"/>
              <a:buAutoNum type="arabicPeriod"/>
            </a:pPr>
            <a:r>
              <a:rPr lang="en-US" sz="6000" b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Teaches us to </a:t>
            </a:r>
            <a:br>
              <a:rPr lang="en-US" sz="6000" b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en-US" sz="6000" b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value the church.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6072AF7-A284-F115-96CB-BB25C35FD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Grace Teaches:</a:t>
            </a:r>
          </a:p>
        </p:txBody>
      </p:sp>
    </p:spTree>
    <p:extLst>
      <p:ext uri="{BB962C8B-B14F-4D97-AF65-F5344CB8AC3E}">
        <p14:creationId xmlns:p14="http://schemas.microsoft.com/office/powerpoint/2010/main" val="3679535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59872C-0D49-ACAD-A114-CA03DBE98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4114"/>
            <a:ext cx="8392602" cy="321580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200" dirty="0"/>
              <a:t>Teaches us to value the church.</a:t>
            </a:r>
          </a:p>
          <a:p>
            <a:pPr marL="697230" indent="-697230">
              <a:buFont typeface="+mj-lt"/>
              <a:buAutoNum type="arabicPeriod"/>
            </a:pPr>
            <a:r>
              <a:rPr lang="en-US" sz="4000" b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Teaches me how to please God.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6072AF7-A284-F115-96CB-BB25C35FD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Grace Teaches: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CAEB3CB-9D85-9D2B-6604-8ECEC682AFA4}"/>
              </a:ext>
            </a:extLst>
          </p:cNvPr>
          <p:cNvCxnSpPr/>
          <p:nvPr/>
        </p:nvCxnSpPr>
        <p:spPr>
          <a:xfrm>
            <a:off x="993914" y="2945459"/>
            <a:ext cx="0" cy="1884460"/>
          </a:xfrm>
          <a:prstGeom prst="line">
            <a:avLst/>
          </a:prstGeom>
          <a:ln w="762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219D811-0F84-A657-B708-23EC53EC139C}"/>
              </a:ext>
            </a:extLst>
          </p:cNvPr>
          <p:cNvSpPr txBox="1"/>
          <p:nvPr/>
        </p:nvSpPr>
        <p:spPr>
          <a:xfrm>
            <a:off x="1356692" y="3075593"/>
            <a:ext cx="71303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but grow in the grace and knowledge of our Lord and Savior Jesus Christ. To Him be the glory, both now and to the day of eternity. </a:t>
            </a:r>
            <a:br>
              <a:rPr lang="en-US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2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 II Peter 3:18</a:t>
            </a:r>
            <a:endParaRPr lang="en-US" sz="28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465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C27611-5BA4-2F2E-E583-973A198A0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764" y="1389888"/>
            <a:ext cx="7995036" cy="3440032"/>
          </a:xfrm>
        </p:spPr>
        <p:txBody>
          <a:bodyPr/>
          <a:lstStyle/>
          <a:p>
            <a:pPr marL="525780" indent="-525780">
              <a:lnSpc>
                <a:spcPct val="150000"/>
              </a:lnSpc>
            </a:pPr>
            <a:r>
              <a:rPr lang="en-US" sz="3600" dirty="0"/>
              <a:t>Do more </a:t>
            </a:r>
          </a:p>
          <a:p>
            <a:pPr marL="525780" indent="-525780">
              <a:lnSpc>
                <a:spcPct val="150000"/>
              </a:lnSpc>
            </a:pPr>
            <a:r>
              <a:rPr lang="en-US" sz="3600" dirty="0"/>
              <a:t>Focus on self</a:t>
            </a:r>
          </a:p>
          <a:p>
            <a:pPr marL="525780" indent="-525780">
              <a:lnSpc>
                <a:spcPct val="150000"/>
              </a:lnSpc>
            </a:pPr>
            <a:r>
              <a:rPr lang="en-US" sz="3600" dirty="0"/>
              <a:t>Judge yourself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49756D3-5F06-75FC-7F2F-7FA111A51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Peter Doesn’t Say…</a:t>
            </a:r>
          </a:p>
        </p:txBody>
      </p:sp>
    </p:spTree>
    <p:extLst>
      <p:ext uri="{BB962C8B-B14F-4D97-AF65-F5344CB8AC3E}">
        <p14:creationId xmlns:p14="http://schemas.microsoft.com/office/powerpoint/2010/main" val="190191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C27611-5BA4-2F2E-E583-973A198A0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764" y="1389888"/>
            <a:ext cx="7995036" cy="3440032"/>
          </a:xfrm>
        </p:spPr>
        <p:txBody>
          <a:bodyPr/>
          <a:lstStyle/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/>
              <a:t>Grow in grace itself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/>
              <a:t>Grow in the knowledge of grace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3600" dirty="0"/>
              <a:t>Grow in the knowledge of Christ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49756D3-5F06-75FC-7F2F-7FA111A51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Peter Says…</a:t>
            </a:r>
          </a:p>
        </p:txBody>
      </p:sp>
    </p:spTree>
    <p:extLst>
      <p:ext uri="{BB962C8B-B14F-4D97-AF65-F5344CB8AC3E}">
        <p14:creationId xmlns:p14="http://schemas.microsoft.com/office/powerpoint/2010/main" val="2693478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59872C-0D49-ACAD-A114-CA03DBE98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4114"/>
            <a:ext cx="8229600" cy="321580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200" dirty="0"/>
              <a:t>Teaches us to value the church.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Teaches me how to please God.</a:t>
            </a:r>
          </a:p>
          <a:p>
            <a:pPr marL="697230" indent="-697230">
              <a:buFont typeface="+mj-lt"/>
              <a:buAutoNum type="arabicPeriod"/>
            </a:pPr>
            <a:r>
              <a:rPr lang="en-US" sz="4800" b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Teaches us to suffer.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6072AF7-A284-F115-96CB-BB25C35FD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Grace Teaches: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CAEB3CB-9D85-9D2B-6604-8ECEC682AFA4}"/>
              </a:ext>
            </a:extLst>
          </p:cNvPr>
          <p:cNvCxnSpPr>
            <a:cxnSpLocks/>
          </p:cNvCxnSpPr>
          <p:nvPr/>
        </p:nvCxnSpPr>
        <p:spPr>
          <a:xfrm>
            <a:off x="1073427" y="3395207"/>
            <a:ext cx="0" cy="1434712"/>
          </a:xfrm>
          <a:prstGeom prst="line">
            <a:avLst/>
          </a:prstGeom>
          <a:ln w="762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219D811-0F84-A657-B708-23EC53EC139C}"/>
              </a:ext>
            </a:extLst>
          </p:cNvPr>
          <p:cNvSpPr txBox="1"/>
          <p:nvPr/>
        </p:nvSpPr>
        <p:spPr>
          <a:xfrm>
            <a:off x="1496833" y="3657601"/>
            <a:ext cx="66472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“My grace is sufficient for you…”</a:t>
            </a:r>
            <a:br>
              <a:rPr lang="en-US" sz="3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28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 II Corinthians 12:9</a:t>
            </a:r>
            <a:endParaRPr lang="en-US" sz="32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910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59872C-0D49-ACAD-A114-CA03DBE98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4114"/>
            <a:ext cx="8229600" cy="321580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200" dirty="0"/>
              <a:t>Teaches us to value the church.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Teaches me how to please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Teaches us to suffer.</a:t>
            </a:r>
          </a:p>
          <a:p>
            <a:pPr marL="697230" indent="-697230">
              <a:buFont typeface="+mj-lt"/>
              <a:buAutoNum type="arabicPeriod"/>
            </a:pPr>
            <a:r>
              <a:rPr lang="en-US" sz="5400" b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Teaches us our </a:t>
            </a:r>
            <a:br>
              <a:rPr lang="en-US" sz="5400" b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en-US" sz="5400" b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Christian duty.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6072AF7-A284-F115-96CB-BB25C35FD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Grace Teaches:</a:t>
            </a:r>
          </a:p>
        </p:txBody>
      </p:sp>
    </p:spTree>
    <p:extLst>
      <p:ext uri="{BB962C8B-B14F-4D97-AF65-F5344CB8AC3E}">
        <p14:creationId xmlns:p14="http://schemas.microsoft.com/office/powerpoint/2010/main" val="688831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91E8D5B-84A3-5D19-CE01-E9BD9B3261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30000" dirty="0"/>
              <a:t>11</a:t>
            </a:r>
            <a:r>
              <a:rPr lang="en-US" dirty="0"/>
              <a:t> For the grace of God has appeared, bringing salvation to all men, </a:t>
            </a:r>
            <a:br>
              <a:rPr lang="en-US" dirty="0"/>
            </a:br>
            <a:r>
              <a:rPr lang="en-US" baseline="30000" dirty="0"/>
              <a:t>12</a:t>
            </a:r>
            <a:r>
              <a:rPr lang="en-US" dirty="0"/>
              <a:t> instructing us to deny ungodliness and worldly desires and to live sensibly, righteously and godly in the present age,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C614E-D9FA-B3C4-ECAD-6BEE1EA2522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- Titus 2:11-12</a:t>
            </a:r>
          </a:p>
        </p:txBody>
      </p:sp>
    </p:spTree>
    <p:extLst>
      <p:ext uri="{BB962C8B-B14F-4D97-AF65-F5344CB8AC3E}">
        <p14:creationId xmlns:p14="http://schemas.microsoft.com/office/powerpoint/2010/main" val="853712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 White">
      <a:dk1>
        <a:srgbClr val="FFFFFF"/>
      </a:dk1>
      <a:lt1>
        <a:srgbClr val="FFFFFF"/>
      </a:lt1>
      <a:dk2>
        <a:srgbClr val="FFFFFF"/>
      </a:dk2>
      <a:lt2>
        <a:srgbClr val="F8F8F8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/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451</Words>
  <Application>Microsoft Macintosh PowerPoint</Application>
  <PresentationFormat>On-screen Show (16:9)</PresentationFormat>
  <Paragraphs>72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D-DIN CONDENSED</vt:lpstr>
      <vt:lpstr>DIN Condensed</vt:lpstr>
      <vt:lpstr>Lato</vt:lpstr>
      <vt:lpstr>Lato Black</vt:lpstr>
      <vt:lpstr>Lato Light</vt:lpstr>
      <vt:lpstr>Lato Regular</vt:lpstr>
      <vt:lpstr>Office Theme</vt:lpstr>
      <vt:lpstr>What Grace Teaches Us</vt:lpstr>
      <vt:lpstr>What Grace Produces:</vt:lpstr>
      <vt:lpstr>What Grace Teaches:</vt:lpstr>
      <vt:lpstr>What Grace Teaches:</vt:lpstr>
      <vt:lpstr>Peter Doesn’t Say…</vt:lpstr>
      <vt:lpstr>Peter Says…</vt:lpstr>
      <vt:lpstr>What Grace Teaches:</vt:lpstr>
      <vt:lpstr>What Grace Teaches:</vt:lpstr>
      <vt:lpstr>PowerPoint Presentation</vt:lpstr>
      <vt:lpstr>What Grace Teaches:</vt:lpstr>
      <vt:lpstr>Grace Teaches us to Obey — How?</vt:lpstr>
      <vt:lpstr>Grace Teaches us to Obey — How?</vt:lpstr>
      <vt:lpstr>Grace Teaches us to Obey — How?</vt:lpstr>
      <vt:lpstr>Grace makes obedience… NATURAL</vt:lpstr>
      <vt:lpstr>Christianity is  more than meetings and do’s and don'ts.</vt:lpstr>
      <vt:lpstr>Grace initially draws us to God, however, it also teaches us to:</vt:lpstr>
      <vt:lpstr>Spiritual joy and satisfaction are found in mastering these things.</vt:lpstr>
      <vt:lpstr>PowerPoint Presentation</vt:lpstr>
      <vt:lpstr>PowerPoint Presentation</vt:lpstr>
      <vt:lpstr>TODAY IS THE DAY OF SALVATION!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HalBook</dc:creator>
  <cp:lastModifiedBy>Hal Gatewood</cp:lastModifiedBy>
  <cp:revision>147</cp:revision>
  <dcterms:created xsi:type="dcterms:W3CDTF">2014-03-24T02:15:36Z</dcterms:created>
  <dcterms:modified xsi:type="dcterms:W3CDTF">2023-05-21T21:41:20Z</dcterms:modified>
</cp:coreProperties>
</file>