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5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3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106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507380" y="1644562"/>
            <a:ext cx="7387683" cy="2604769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9000"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Title of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A64D-2B70-1C42-B8B7-7DF9E761F5A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07380" y="4323673"/>
            <a:ext cx="7387683" cy="492125"/>
          </a:xfrm>
          <a:prstGeom prst="rect">
            <a:avLst/>
          </a:prstGeom>
        </p:spPr>
        <p:txBody>
          <a:bodyPr wrap="none">
            <a:normAutofit/>
          </a:bodyPr>
          <a:lstStyle>
            <a:lvl1pPr marL="0" indent="0">
              <a:buNone/>
              <a:defRPr sz="20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347977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ble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347619"/>
            <a:ext cx="7772400" cy="369315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 hasCustomPrompt="1"/>
          </p:nvPr>
        </p:nvSpPr>
        <p:spPr>
          <a:xfrm>
            <a:off x="685800" y="4287308"/>
            <a:ext cx="7772400" cy="46037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800" b="1" i="0" baseline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- Bible Verse 3:15</a:t>
            </a:r>
          </a:p>
        </p:txBody>
      </p:sp>
    </p:spTree>
    <p:extLst>
      <p:ext uri="{BB962C8B-B14F-4D97-AF65-F5344CB8AC3E}">
        <p14:creationId xmlns:p14="http://schemas.microsoft.com/office/powerpoint/2010/main" val="271852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9888"/>
            <a:ext cx="8229600" cy="3440032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187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0494"/>
            <a:ext cx="8229600" cy="2669426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13580"/>
            <a:ext cx="8229600" cy="1339009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4204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em and Ver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89888"/>
            <a:ext cx="8229600" cy="891839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36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Item Title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95"/>
          </a:xfrm>
          <a:prstGeom prst="rect">
            <a:avLst/>
          </a:prstGeom>
        </p:spPr>
        <p:txBody>
          <a:bodyPr anchor="b"/>
          <a:lstStyle>
            <a:lvl1pPr>
              <a:defRPr b="1" i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054B5E4-ADCD-E14E-BDDF-E98F1B085647}"/>
              </a:ext>
            </a:extLst>
          </p:cNvPr>
          <p:cNvCxnSpPr/>
          <p:nvPr userDrawn="1"/>
        </p:nvCxnSpPr>
        <p:spPr>
          <a:xfrm>
            <a:off x="717847" y="2307364"/>
            <a:ext cx="0" cy="2435552"/>
          </a:xfrm>
          <a:prstGeom prst="line">
            <a:avLst/>
          </a:prstGeom>
          <a:ln w="762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D42CF86-65DB-CD4F-AE44-F88D20EE03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28044" y="2307364"/>
            <a:ext cx="7558751" cy="2435552"/>
          </a:xfrm>
          <a:prstGeom prst="rect">
            <a:avLst/>
          </a:prstGeom>
        </p:spPr>
        <p:txBody>
          <a:bodyPr/>
          <a:lstStyle>
            <a:lvl1pPr marL="0" indent="0">
              <a:buFont typeface="+mj-lt"/>
              <a:buNone/>
              <a:defRPr sz="2400"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971550" indent="-51435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3716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8288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286000" indent="-457200">
              <a:buFont typeface="+mj-lt"/>
              <a:buAutoNum type="arabicPeriod"/>
              <a:defRPr b="0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enter Single Li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80160" y="0"/>
            <a:ext cx="7205472" cy="51435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5400" b="1" i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/>
              <a:t>This is a single statement slide</a:t>
            </a:r>
          </a:p>
        </p:txBody>
      </p:sp>
    </p:spTree>
    <p:extLst>
      <p:ext uri="{BB962C8B-B14F-4D97-AF65-F5344CB8AC3E}">
        <p14:creationId xmlns:p14="http://schemas.microsoft.com/office/powerpoint/2010/main" val="337832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o Fea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EEB29-58B0-3C48-AEE1-EF78B3A443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33463" y="2059260"/>
            <a:ext cx="7262812" cy="24905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 i="0">
                <a:solidFill>
                  <a:schemeClr val="bg2">
                    <a:lumMod val="10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pPr lvl="0"/>
            <a:r>
              <a:rPr lang="en-US" dirty="0"/>
              <a:t>Different looking page to bring attention to something or to wake up the audience.</a:t>
            </a:r>
          </a:p>
        </p:txBody>
      </p:sp>
    </p:spTree>
    <p:extLst>
      <p:ext uri="{BB962C8B-B14F-4D97-AF65-F5344CB8AC3E}">
        <p14:creationId xmlns:p14="http://schemas.microsoft.com/office/powerpoint/2010/main" val="7044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81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7" r:id="rId4"/>
    <p:sldLayoutId id="2147483656" r:id="rId5"/>
    <p:sldLayoutId id="2147483654" r:id="rId6"/>
    <p:sldLayoutId id="2147483655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Lato Regular"/>
          <a:ea typeface="+mj-ea"/>
          <a:cs typeface="Lato Regula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Lato Regular"/>
          <a:ea typeface="+mn-ea"/>
          <a:cs typeface="Lato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Lato Regular"/>
          <a:ea typeface="+mn-ea"/>
          <a:cs typeface="Lato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Lato Regular"/>
          <a:ea typeface="+mn-ea"/>
          <a:cs typeface="Lato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Lato Regular"/>
          <a:ea typeface="+mn-ea"/>
          <a:cs typeface="Lato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14B4-36C5-724F-AAB1-8F8212927C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Grace Produces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BBE6-9B36-BA47-8C8F-A4C59EC3410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MIKE MAZZALONGO</a:t>
            </a:r>
          </a:p>
        </p:txBody>
      </p:sp>
    </p:spTree>
    <p:extLst>
      <p:ext uri="{BB962C8B-B14F-4D97-AF65-F5344CB8AC3E}">
        <p14:creationId xmlns:p14="http://schemas.microsoft.com/office/powerpoint/2010/main" val="605673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6E18BC-DDA4-20A4-8872-A483D3D3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Graciousness</a:t>
            </a:r>
          </a:p>
          <a:p>
            <a:pPr marL="697230" indent="-697230">
              <a:spcAft>
                <a:spcPts val="600"/>
              </a:spcAft>
              <a:buFont typeface="+mj-lt"/>
              <a:buAutoNum type="arabicPeriod"/>
            </a:pPr>
            <a:r>
              <a:rPr lang="en-US" sz="6000" b="1" dirty="0"/>
              <a:t>Gratitude</a:t>
            </a:r>
          </a:p>
          <a:p>
            <a:pPr marL="1143000" lvl="1" indent="-56007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Appreciation</a:t>
            </a:r>
          </a:p>
          <a:p>
            <a:pPr marL="1143000" lvl="1" indent="-56007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Dependence</a:t>
            </a:r>
          </a:p>
          <a:p>
            <a:pPr marL="1143000" lvl="1" indent="-560070">
              <a:spcAft>
                <a:spcPts val="600"/>
              </a:spcAft>
              <a:buFont typeface="+mj-lt"/>
              <a:buAutoNum type="alphaUcPeriod"/>
            </a:pPr>
            <a:r>
              <a:rPr lang="en-US" dirty="0"/>
              <a:t>Well-Being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DDB7A-8BFD-9028-EA7C-A22BB068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Produces</a:t>
            </a:r>
          </a:p>
        </p:txBody>
      </p:sp>
    </p:spTree>
    <p:extLst>
      <p:ext uri="{BB962C8B-B14F-4D97-AF65-F5344CB8AC3E}">
        <p14:creationId xmlns:p14="http://schemas.microsoft.com/office/powerpoint/2010/main" val="178059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6E18BC-DDA4-20A4-8872-A483D3D3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Graciousness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Gratitude</a:t>
            </a:r>
          </a:p>
          <a:p>
            <a:pPr marL="697230" indent="-697230">
              <a:spcAft>
                <a:spcPts val="1200"/>
              </a:spcAft>
              <a:buFont typeface="+mj-lt"/>
              <a:buAutoNum type="arabicPeriod"/>
            </a:pPr>
            <a:r>
              <a:rPr lang="en-US" sz="6000" b="1" dirty="0"/>
              <a:t>Assurance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DDB7A-8BFD-9028-EA7C-A22BB068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Produces</a:t>
            </a:r>
          </a:p>
        </p:txBody>
      </p:sp>
    </p:spTree>
    <p:extLst>
      <p:ext uri="{BB962C8B-B14F-4D97-AF65-F5344CB8AC3E}">
        <p14:creationId xmlns:p14="http://schemas.microsoft.com/office/powerpoint/2010/main" val="1209741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6E18BC-DDA4-20A4-8872-A483D3D3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Graciousness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Gratitude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Assurance</a:t>
            </a:r>
          </a:p>
          <a:p>
            <a:pPr marL="697230" indent="-697230">
              <a:spcAft>
                <a:spcPts val="1200"/>
              </a:spcAft>
              <a:buFont typeface="+mj-lt"/>
              <a:buAutoNum type="arabicPeriod"/>
            </a:pPr>
            <a:r>
              <a:rPr lang="en-US" sz="6000" b="1" dirty="0"/>
              <a:t>Aroma of Christ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DDB7A-8BFD-9028-EA7C-A22BB068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Produces</a:t>
            </a:r>
          </a:p>
        </p:txBody>
      </p:sp>
    </p:spTree>
    <p:extLst>
      <p:ext uri="{BB962C8B-B14F-4D97-AF65-F5344CB8AC3E}">
        <p14:creationId xmlns:p14="http://schemas.microsoft.com/office/powerpoint/2010/main" val="3268835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05FB-0021-61CB-07AB-32A8AC17B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0"/>
            <a:ext cx="7339054" cy="5143500"/>
          </a:xfrm>
        </p:spPr>
        <p:txBody>
          <a:bodyPr/>
          <a:lstStyle/>
          <a:p>
            <a:r>
              <a:rPr lang="en-US" b="0" dirty="0"/>
              <a:t>Grace begins to </a:t>
            </a:r>
            <a:br>
              <a:rPr lang="en-US" b="0" dirty="0"/>
            </a:br>
            <a:r>
              <a:rPr lang="en-US" b="0" dirty="0"/>
              <a:t>change us </a:t>
            </a:r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at baptism.</a:t>
            </a:r>
          </a:p>
        </p:txBody>
      </p:sp>
    </p:spTree>
    <p:extLst>
      <p:ext uri="{BB962C8B-B14F-4D97-AF65-F5344CB8AC3E}">
        <p14:creationId xmlns:p14="http://schemas.microsoft.com/office/powerpoint/2010/main" val="179718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34DB3F-9E2A-0B76-216B-68CAFC801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691" y="1517108"/>
            <a:ext cx="4560073" cy="344003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/>
              <a:t>Merciful attitude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Personified in Jesus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Old Testament / </a:t>
            </a:r>
            <a:br>
              <a:rPr lang="en-US" sz="2800" dirty="0"/>
            </a:br>
            <a:r>
              <a:rPr lang="en-US" sz="2800" dirty="0"/>
              <a:t>New Testament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Because of God, not us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8ECBB4-40A2-18F9-C414-24BAB302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Grace = 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2B593D9-BAFE-6B5C-07B9-54316CCB779C}"/>
              </a:ext>
            </a:extLst>
          </p:cNvPr>
          <p:cNvSpPr txBox="1">
            <a:spLocks/>
          </p:cNvSpPr>
          <p:nvPr/>
        </p:nvSpPr>
        <p:spPr>
          <a:xfrm>
            <a:off x="5094137" y="1517108"/>
            <a:ext cx="3668202" cy="344003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2800" dirty="0"/>
              <a:t>Source of all</a:t>
            </a:r>
          </a:p>
          <a:p>
            <a:pPr>
              <a:spcAft>
                <a:spcPts val="1800"/>
              </a:spcAft>
            </a:pPr>
            <a:r>
              <a:rPr lang="en-US" sz="2800" dirty="0"/>
              <a:t>Enables</a:t>
            </a:r>
          </a:p>
          <a:p>
            <a:pPr>
              <a:spcAft>
                <a:spcPts val="1800"/>
              </a:spcAft>
            </a:pPr>
            <a:r>
              <a:rPr lang="en-US" sz="2800" dirty="0"/>
              <a:t>Not the method </a:t>
            </a:r>
            <a:br>
              <a:rPr lang="en-US" sz="2800" dirty="0"/>
            </a:br>
            <a:r>
              <a:rPr lang="en-US" sz="2800" dirty="0"/>
              <a:t>of our salvation</a:t>
            </a:r>
          </a:p>
        </p:txBody>
      </p:sp>
    </p:spTree>
    <p:extLst>
      <p:ext uri="{BB962C8B-B14F-4D97-AF65-F5344CB8AC3E}">
        <p14:creationId xmlns:p14="http://schemas.microsoft.com/office/powerpoint/2010/main" val="25227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55A62F-AB54-9F63-9064-50B3299AD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1</a:t>
            </a:r>
            <a:r>
              <a:rPr lang="en-US" sz="3200" dirty="0"/>
              <a:t> Now faith is the assurance of things hoped for, the conviction of things not seen. </a:t>
            </a:r>
            <a:r>
              <a:rPr lang="en-US" sz="3200" baseline="30000" dirty="0"/>
              <a:t>2</a:t>
            </a:r>
            <a:r>
              <a:rPr lang="en-US" sz="3200" dirty="0"/>
              <a:t> For by it the men of old gained approval. </a:t>
            </a:r>
            <a:r>
              <a:rPr lang="en-US" sz="3200" baseline="30000" dirty="0"/>
              <a:t>3</a:t>
            </a:r>
            <a:r>
              <a:rPr lang="en-US" sz="3200" dirty="0"/>
              <a:t> By faith we understand that the worlds were prepared by the word of God, so that what is seen was not made out of things which are visible.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E26D-AEF4-C2E7-27D6-5B830F71E6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Hebrews 11:1-3</a:t>
            </a:r>
          </a:p>
        </p:txBody>
      </p:sp>
    </p:spTree>
    <p:extLst>
      <p:ext uri="{BB962C8B-B14F-4D97-AF65-F5344CB8AC3E}">
        <p14:creationId xmlns:p14="http://schemas.microsoft.com/office/powerpoint/2010/main" val="257310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55A62F-AB54-9F63-9064-50B3299AD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By faith Abel offered to God a better sacrifice than Cain, through which he obtained the testimony that he was righteous, God testifying about his gifts, and through faith, though he is dead, he still speaks.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E26D-AEF4-C2E7-27D6-5B830F71E6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Hebrews 11:4</a:t>
            </a:r>
          </a:p>
        </p:txBody>
      </p:sp>
    </p:spTree>
    <p:extLst>
      <p:ext uri="{BB962C8B-B14F-4D97-AF65-F5344CB8AC3E}">
        <p14:creationId xmlns:p14="http://schemas.microsoft.com/office/powerpoint/2010/main" val="51493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55A62F-AB54-9F63-9064-50B3299AD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aseline="30000" dirty="0"/>
              <a:t>5</a:t>
            </a:r>
            <a:r>
              <a:rPr lang="en-US" sz="2800" dirty="0"/>
              <a:t> By faith Enoch was taken up so that he would not see death; and he was not found because God took him up; for he obtained the witness that before his being taken up he was pleasing to God. </a:t>
            </a:r>
            <a:r>
              <a:rPr lang="en-US" sz="2800" baseline="30000" dirty="0"/>
              <a:t>6</a:t>
            </a:r>
            <a:r>
              <a:rPr lang="en-US" sz="2800" dirty="0"/>
              <a:t> And without faith it is impossible to please Him, for he who comes to God must believe that He is and that He is a rewarder of those who seek Him.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E26D-AEF4-C2E7-27D6-5B830F71E6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Hebrews 11:5-6</a:t>
            </a:r>
          </a:p>
        </p:txBody>
      </p:sp>
    </p:spTree>
    <p:extLst>
      <p:ext uri="{BB962C8B-B14F-4D97-AF65-F5344CB8AC3E}">
        <p14:creationId xmlns:p14="http://schemas.microsoft.com/office/powerpoint/2010/main" val="1146389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55A62F-AB54-9F63-9064-50B3299AD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baseline="30000" dirty="0"/>
              <a:t>32</a:t>
            </a:r>
            <a:r>
              <a:rPr lang="en-US" sz="3200" dirty="0"/>
              <a:t> And what more shall I say? For time will fail me if I tell of Gideon, Barak, Samson, Jephthah, of David and Samuel and the prophets, </a:t>
            </a:r>
            <a:r>
              <a:rPr lang="en-US" sz="3200" baseline="30000" dirty="0"/>
              <a:t>33</a:t>
            </a:r>
            <a:r>
              <a:rPr lang="en-US" sz="3200" dirty="0"/>
              <a:t> who by faith conquered kingdoms, performed acts of righteousness, obtained promises, shut the mouths of lions,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E26D-AEF4-C2E7-27D6-5B830F71E6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Hebrews 11:32-33</a:t>
            </a:r>
          </a:p>
        </p:txBody>
      </p:sp>
    </p:spTree>
    <p:extLst>
      <p:ext uri="{BB962C8B-B14F-4D97-AF65-F5344CB8AC3E}">
        <p14:creationId xmlns:p14="http://schemas.microsoft.com/office/powerpoint/2010/main" val="253590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55A62F-AB54-9F63-9064-50B3299AD0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quenched the power of fire, escaped the edge of the sword, from weakness were made strong, became mighty in war, put foreign armies to flight.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5E26D-AEF4-C2E7-27D6-5B830F71E6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- Hebrews 11:34</a:t>
            </a:r>
          </a:p>
        </p:txBody>
      </p:sp>
    </p:spTree>
    <p:extLst>
      <p:ext uri="{BB962C8B-B14F-4D97-AF65-F5344CB8AC3E}">
        <p14:creationId xmlns:p14="http://schemas.microsoft.com/office/powerpoint/2010/main" val="1920229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56289F-7E1A-C5E8-26FF-3AB0DCA0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9888"/>
            <a:ext cx="8432358" cy="3440032"/>
          </a:xfrm>
        </p:spPr>
        <p:txBody>
          <a:bodyPr/>
          <a:lstStyle/>
          <a:p>
            <a:r>
              <a:rPr lang="en-US" sz="2800" dirty="0"/>
              <a:t>Heroes of faith</a:t>
            </a:r>
          </a:p>
          <a:p>
            <a:r>
              <a:rPr lang="en-US" sz="2800" dirty="0"/>
              <a:t>Not what they did	 – what God did through them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Common threads	 – them and us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/>
              <a:t>People who believed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/>
              <a:t>Convicted of sin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/>
              <a:t>Appreciated God’s grace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sz="2400" dirty="0"/>
              <a:t>Grace powered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537296-8122-FC93-FD1F-1D703F41B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11</a:t>
            </a:r>
          </a:p>
        </p:txBody>
      </p:sp>
    </p:spTree>
    <p:extLst>
      <p:ext uri="{BB962C8B-B14F-4D97-AF65-F5344CB8AC3E}">
        <p14:creationId xmlns:p14="http://schemas.microsoft.com/office/powerpoint/2010/main" val="2867847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26E18BC-DDA4-20A4-8872-A483D3D3C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7230" indent="-697230">
              <a:buFont typeface="+mj-lt"/>
              <a:buAutoNum type="arabicPeriod"/>
            </a:pPr>
            <a:r>
              <a:rPr lang="en-US" sz="6000" b="1" dirty="0"/>
              <a:t>Graciousness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9DDB7A-8BFD-9028-EA7C-A22BB0682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Grace Produces</a:t>
            </a:r>
          </a:p>
        </p:txBody>
      </p:sp>
    </p:spTree>
    <p:extLst>
      <p:ext uri="{BB962C8B-B14F-4D97-AF65-F5344CB8AC3E}">
        <p14:creationId xmlns:p14="http://schemas.microsoft.com/office/powerpoint/2010/main" val="156592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 White">
      <a:dk1>
        <a:srgbClr val="FFFFFF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/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385</Words>
  <Application>Microsoft Macintosh PowerPoint</Application>
  <PresentationFormat>On-screen Show (16:9)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Lato</vt:lpstr>
      <vt:lpstr>Lato Black</vt:lpstr>
      <vt:lpstr>Lato Regular</vt:lpstr>
      <vt:lpstr>Office Theme</vt:lpstr>
      <vt:lpstr>What Grace Produces</vt:lpstr>
      <vt:lpstr>Grace =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Hebrews 11</vt:lpstr>
      <vt:lpstr>What Grace Produces</vt:lpstr>
      <vt:lpstr>What Grace Produces</vt:lpstr>
      <vt:lpstr>What Grace Produces</vt:lpstr>
      <vt:lpstr>What Grace Produces</vt:lpstr>
      <vt:lpstr>Grace begins to  change us at baptism.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HalBook</dc:creator>
  <cp:lastModifiedBy>Hal Gatewood</cp:lastModifiedBy>
  <cp:revision>63</cp:revision>
  <dcterms:created xsi:type="dcterms:W3CDTF">2014-03-24T02:15:36Z</dcterms:created>
  <dcterms:modified xsi:type="dcterms:W3CDTF">2022-12-05T00:14:53Z</dcterms:modified>
</cp:coreProperties>
</file>