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48"/>
  </p:handoutMasterIdLst>
  <p:sldIdLst>
    <p:sldId id="256" r:id="rId2"/>
    <p:sldId id="257" r:id="rId3"/>
    <p:sldId id="258" r:id="rId4"/>
    <p:sldId id="261" r:id="rId5"/>
    <p:sldId id="259" r:id="rId6"/>
    <p:sldId id="262" r:id="rId7"/>
    <p:sldId id="264" r:id="rId8"/>
    <p:sldId id="260" r:id="rId9"/>
    <p:sldId id="263" r:id="rId10"/>
    <p:sldId id="265" r:id="rId11"/>
    <p:sldId id="266" r:id="rId12"/>
    <p:sldId id="267" r:id="rId13"/>
    <p:sldId id="268" r:id="rId14"/>
    <p:sldId id="269" r:id="rId15"/>
    <p:sldId id="270" r:id="rId16"/>
    <p:sldId id="271" r:id="rId17"/>
    <p:sldId id="272" r:id="rId18"/>
    <p:sldId id="273" r:id="rId19"/>
    <p:sldId id="279" r:id="rId20"/>
    <p:sldId id="280" r:id="rId21"/>
    <p:sldId id="281" r:id="rId22"/>
    <p:sldId id="282" r:id="rId23"/>
    <p:sldId id="274" r:id="rId24"/>
    <p:sldId id="278" r:id="rId25"/>
    <p:sldId id="275" r:id="rId26"/>
    <p:sldId id="277" r:id="rId27"/>
    <p:sldId id="283" r:id="rId28"/>
    <p:sldId id="284" r:id="rId29"/>
    <p:sldId id="285" r:id="rId30"/>
    <p:sldId id="276" r:id="rId31"/>
    <p:sldId id="286" r:id="rId32"/>
    <p:sldId id="287" r:id="rId33"/>
    <p:sldId id="288" r:id="rId34"/>
    <p:sldId id="292" r:id="rId35"/>
    <p:sldId id="293" r:id="rId36"/>
    <p:sldId id="294" r:id="rId37"/>
    <p:sldId id="295" r:id="rId38"/>
    <p:sldId id="297" r:id="rId39"/>
    <p:sldId id="296" r:id="rId40"/>
    <p:sldId id="289" r:id="rId41"/>
    <p:sldId id="298" r:id="rId42"/>
    <p:sldId id="299" r:id="rId43"/>
    <p:sldId id="290" r:id="rId44"/>
    <p:sldId id="300" r:id="rId45"/>
    <p:sldId id="301" r:id="rId46"/>
    <p:sldId id="291" r:id="rId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53F"/>
    <a:srgbClr val="A58763"/>
    <a:srgbClr val="904B25"/>
    <a:srgbClr val="C0652E"/>
    <a:srgbClr val="871C17"/>
    <a:srgbClr val="A5241D"/>
    <a:srgbClr val="16313B"/>
    <a:srgbClr val="0C1E25"/>
    <a:srgbClr val="9A3E28"/>
    <a:srgbClr val="5116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52"/>
    <p:restoredTop sz="94236"/>
  </p:normalViewPr>
  <p:slideViewPr>
    <p:cSldViewPr snapToGrid="0" snapToObjects="1">
      <p:cViewPr varScale="1">
        <p:scale>
          <a:sx n="112" d="100"/>
          <a:sy n="112" d="100"/>
        </p:scale>
        <p:origin x="192" y="120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t>‹#›</a:t>
            </a:fld>
            <a:endParaRPr lang="en-US"/>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t>9/20/22</a:t>
            </a:fld>
            <a:endParaRPr lang="en-US"/>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userDrawn="1"/>
        </p:nvSpPr>
        <p:spPr>
          <a:xfrm>
            <a:off x="2597737" y="2073932"/>
            <a:ext cx="3924746"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CURTIS HARTSHORN</a:t>
            </a:r>
          </a:p>
        </p:txBody>
      </p:sp>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a:latin typeface="Lato Black"/>
                <a:cs typeface="Lato Black"/>
              </a:defRPr>
            </a:lvl1pPr>
          </a:lstStyle>
          <a:p>
            <a:pPr lvl="0"/>
            <a:r>
              <a:rPr lang="en-US"/>
              <a:t>9</a:t>
            </a:r>
            <a:endParaRPr lang="en-US" dirty="0"/>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cxnSp>
        <p:nvCxnSpPr>
          <p:cNvPr id="4" name="Straight Connector 3"/>
          <p:cNvCxnSpPr/>
          <p:nvPr userDrawn="1"/>
        </p:nvCxnSpPr>
        <p:spPr>
          <a:xfrm>
            <a:off x="3118344" y="1938470"/>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Tree>
    <p:extLst>
      <p:ext uri="{BB962C8B-B14F-4D97-AF65-F5344CB8AC3E}">
        <p14:creationId xmlns:p14="http://schemas.microsoft.com/office/powerpoint/2010/main" val="1444753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bg2">
                    <a:lumMod val="10000"/>
                  </a:schemeClr>
                </a:solidFill>
                <a:latin typeface="Book Antiqua" panose="02040602050305030304" pitchFamily="18"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solidFill>
                  <a:schemeClr val="bg2">
                    <a:lumMod val="1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68" r:id="rId5"/>
  </p:sldLayoutIdLst>
  <p:txStyles>
    <p:titleStyle>
      <a:lvl1pPr algn="l" defTabSz="457200" rtl="0" eaLnBrk="1" latinLnBrk="0" hangingPunct="1">
        <a:spcBef>
          <a:spcPct val="0"/>
        </a:spcBef>
        <a:buNone/>
        <a:defRPr sz="3600" b="1" i="0" kern="1200" spc="-15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8952" y="1420092"/>
            <a:ext cx="2089632" cy="3363913"/>
          </a:xfrm>
        </p:spPr>
        <p:txBody>
          <a:bodyPr/>
          <a:lstStyle/>
          <a:p>
            <a:r>
              <a:rPr lang="en-US" dirty="0"/>
              <a:t>3</a:t>
            </a:r>
          </a:p>
        </p:txBody>
      </p:sp>
      <p:sp>
        <p:nvSpPr>
          <p:cNvPr id="3" name="Subtitle 2"/>
          <p:cNvSpPr>
            <a:spLocks noGrp="1"/>
          </p:cNvSpPr>
          <p:nvPr>
            <p:ph type="subTitle" idx="1"/>
          </p:nvPr>
        </p:nvSpPr>
        <p:spPr>
          <a:xfrm>
            <a:off x="2921663" y="2711119"/>
            <a:ext cx="5633385" cy="1239893"/>
          </a:xfrm>
        </p:spPr>
        <p:txBody>
          <a:bodyPr/>
          <a:lstStyle/>
          <a:p>
            <a:r>
              <a:rPr lang="en-US" sz="4800" dirty="0"/>
              <a:t>The Plain Gospel </a:t>
            </a:r>
            <a:br>
              <a:rPr lang="en-US" sz="4800" dirty="0"/>
            </a:br>
            <a:r>
              <a:rPr lang="en-US" sz="4800" dirty="0"/>
              <a:t>and Acts</a:t>
            </a:r>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5C5F4-06EE-8F74-52BC-6CE68B9CBB17}"/>
              </a:ext>
            </a:extLst>
          </p:cNvPr>
          <p:cNvSpPr>
            <a:spLocks noGrp="1"/>
          </p:cNvSpPr>
          <p:nvPr>
            <p:ph type="body" sz="quarter" idx="10"/>
          </p:nvPr>
        </p:nvSpPr>
        <p:spPr/>
        <p:txBody>
          <a:bodyPr/>
          <a:lstStyle/>
          <a:p>
            <a:r>
              <a:rPr lang="en-US" baseline="30000" dirty="0"/>
              <a:t>21</a:t>
            </a:r>
            <a:r>
              <a:rPr lang="en-US" dirty="0"/>
              <a:t> Going on from there He saw two other brothers, James the son of Zebedee, and John his brother, in the boat with Zebedee their father, mending their nets; and He called them. </a:t>
            </a:r>
            <a:br>
              <a:rPr lang="en-US" dirty="0"/>
            </a:br>
            <a:r>
              <a:rPr lang="en-US" baseline="30000" dirty="0"/>
              <a:t>22</a:t>
            </a:r>
            <a:r>
              <a:rPr lang="en-US" dirty="0"/>
              <a:t> Immediately they left the boat and their father, and followed Him.</a:t>
            </a:r>
          </a:p>
        </p:txBody>
      </p:sp>
      <p:sp>
        <p:nvSpPr>
          <p:cNvPr id="3" name="Text Placeholder 2">
            <a:extLst>
              <a:ext uri="{FF2B5EF4-FFF2-40B4-BE49-F238E27FC236}">
                <a16:creationId xmlns:a16="http://schemas.microsoft.com/office/drawing/2014/main" id="{89F2E4FE-9FC0-2526-1E1A-463289554863}"/>
              </a:ext>
            </a:extLst>
          </p:cNvPr>
          <p:cNvSpPr>
            <a:spLocks noGrp="1"/>
          </p:cNvSpPr>
          <p:nvPr>
            <p:ph type="body" sz="quarter" idx="11"/>
          </p:nvPr>
        </p:nvSpPr>
        <p:spPr/>
        <p:txBody>
          <a:bodyPr/>
          <a:lstStyle/>
          <a:p>
            <a:r>
              <a:rPr lang="en-US" dirty="0"/>
              <a:t>- Matthew 4:21-22</a:t>
            </a:r>
          </a:p>
        </p:txBody>
      </p:sp>
    </p:spTree>
    <p:extLst>
      <p:ext uri="{BB962C8B-B14F-4D97-AF65-F5344CB8AC3E}">
        <p14:creationId xmlns:p14="http://schemas.microsoft.com/office/powerpoint/2010/main" val="916150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5C5F4-06EE-8F74-52BC-6CE68B9CBB17}"/>
              </a:ext>
            </a:extLst>
          </p:cNvPr>
          <p:cNvSpPr>
            <a:spLocks noGrp="1"/>
          </p:cNvSpPr>
          <p:nvPr>
            <p:ph type="body" sz="quarter" idx="10"/>
          </p:nvPr>
        </p:nvSpPr>
        <p:spPr>
          <a:xfrm>
            <a:off x="713222" y="429598"/>
            <a:ext cx="7182424" cy="3680039"/>
          </a:xfrm>
        </p:spPr>
        <p:txBody>
          <a:bodyPr/>
          <a:lstStyle/>
          <a:p>
            <a:r>
              <a:rPr lang="en-US" dirty="0"/>
              <a:t>Jesus was going throughout all Galilee, teaching in their synagogues and proclaiming the gospel of the kingdom, and healing every kind of disease and every kind of sickness among the people.</a:t>
            </a:r>
          </a:p>
        </p:txBody>
      </p:sp>
      <p:sp>
        <p:nvSpPr>
          <p:cNvPr id="3" name="Text Placeholder 2">
            <a:extLst>
              <a:ext uri="{FF2B5EF4-FFF2-40B4-BE49-F238E27FC236}">
                <a16:creationId xmlns:a16="http://schemas.microsoft.com/office/drawing/2014/main" id="{89F2E4FE-9FC0-2526-1E1A-463289554863}"/>
              </a:ext>
            </a:extLst>
          </p:cNvPr>
          <p:cNvSpPr>
            <a:spLocks noGrp="1"/>
          </p:cNvSpPr>
          <p:nvPr>
            <p:ph type="body" sz="quarter" idx="11"/>
          </p:nvPr>
        </p:nvSpPr>
        <p:spPr/>
        <p:txBody>
          <a:bodyPr/>
          <a:lstStyle/>
          <a:p>
            <a:r>
              <a:rPr lang="en-US" dirty="0"/>
              <a:t>- Matthew 4:23</a:t>
            </a:r>
          </a:p>
        </p:txBody>
      </p:sp>
    </p:spTree>
    <p:extLst>
      <p:ext uri="{BB962C8B-B14F-4D97-AF65-F5344CB8AC3E}">
        <p14:creationId xmlns:p14="http://schemas.microsoft.com/office/powerpoint/2010/main" val="1873396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0C6F-015D-F43C-5D9A-710C414B6429}"/>
              </a:ext>
            </a:extLst>
          </p:cNvPr>
          <p:cNvSpPr>
            <a:spLocks noGrp="1"/>
          </p:cNvSpPr>
          <p:nvPr>
            <p:ph type="title"/>
          </p:nvPr>
        </p:nvSpPr>
        <p:spPr/>
        <p:txBody>
          <a:bodyPr>
            <a:normAutofit/>
          </a:bodyPr>
          <a:lstStyle/>
          <a:p>
            <a:r>
              <a:rPr lang="en-US" dirty="0"/>
              <a:t>The Plain Gospel and Acts</a:t>
            </a:r>
          </a:p>
        </p:txBody>
      </p:sp>
      <p:sp>
        <p:nvSpPr>
          <p:cNvPr id="3" name="Text Placeholder 2">
            <a:extLst>
              <a:ext uri="{FF2B5EF4-FFF2-40B4-BE49-F238E27FC236}">
                <a16:creationId xmlns:a16="http://schemas.microsoft.com/office/drawing/2014/main" id="{2847CB34-5FD3-C309-2598-7E17E15ACBFF}"/>
              </a:ext>
            </a:extLst>
          </p:cNvPr>
          <p:cNvSpPr>
            <a:spLocks noGrp="1"/>
          </p:cNvSpPr>
          <p:nvPr>
            <p:ph type="body" sz="quarter" idx="10"/>
          </p:nvPr>
        </p:nvSpPr>
        <p:spPr/>
        <p:txBody>
          <a:bodyPr>
            <a:normAutofit/>
          </a:bodyPr>
          <a:lstStyle/>
          <a:p>
            <a:pPr marL="649224" indent="-649224">
              <a:spcAft>
                <a:spcPts val="1200"/>
              </a:spcAft>
              <a:buFont typeface="+mj-lt"/>
              <a:buAutoNum type="alphaUcPeriod"/>
            </a:pPr>
            <a:r>
              <a:rPr lang="en-US" sz="2400" dirty="0"/>
              <a:t>Patterns for Preaching the Gospel</a:t>
            </a:r>
          </a:p>
          <a:p>
            <a:pPr marL="649224" indent="-649224">
              <a:buFont typeface="+mj-lt"/>
              <a:buAutoNum type="alphaUcPeriod"/>
            </a:pPr>
            <a:r>
              <a:rPr lang="en-US" sz="4800" b="1" dirty="0"/>
              <a:t>Benefits of the Gospel</a:t>
            </a:r>
          </a:p>
        </p:txBody>
      </p:sp>
    </p:spTree>
    <p:extLst>
      <p:ext uri="{BB962C8B-B14F-4D97-AF65-F5344CB8AC3E}">
        <p14:creationId xmlns:p14="http://schemas.microsoft.com/office/powerpoint/2010/main" val="125445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4CD6-C864-3787-A809-BDAD5978C715}"/>
              </a:ext>
            </a:extLst>
          </p:cNvPr>
          <p:cNvSpPr>
            <a:spLocks noGrp="1"/>
          </p:cNvSpPr>
          <p:nvPr>
            <p:ph type="title"/>
          </p:nvPr>
        </p:nvSpPr>
        <p:spPr/>
        <p:txBody>
          <a:bodyPr/>
          <a:lstStyle/>
          <a:p>
            <a:r>
              <a:rPr lang="en-US" dirty="0"/>
              <a:t>B. Benefits of the Gospel</a:t>
            </a:r>
          </a:p>
        </p:txBody>
      </p:sp>
      <p:sp>
        <p:nvSpPr>
          <p:cNvPr id="3" name="Text Placeholder 2">
            <a:extLst>
              <a:ext uri="{FF2B5EF4-FFF2-40B4-BE49-F238E27FC236}">
                <a16:creationId xmlns:a16="http://schemas.microsoft.com/office/drawing/2014/main" id="{9E4E3B31-A5AA-F04A-4224-4F5FE00CA684}"/>
              </a:ext>
            </a:extLst>
          </p:cNvPr>
          <p:cNvSpPr>
            <a:spLocks noGrp="1"/>
          </p:cNvSpPr>
          <p:nvPr>
            <p:ph type="body" sz="quarter" idx="10"/>
          </p:nvPr>
        </p:nvSpPr>
        <p:spPr/>
        <p:txBody>
          <a:bodyPr/>
          <a:lstStyle/>
          <a:p>
            <a:pPr marL="514350" indent="-514350">
              <a:spcAft>
                <a:spcPts val="1200"/>
              </a:spcAft>
              <a:buFont typeface="+mj-lt"/>
              <a:buAutoNum type="arabicPeriod"/>
            </a:pPr>
            <a:r>
              <a:rPr lang="en-US" sz="4000" dirty="0"/>
              <a:t>The gospel has an element to it which is of benefit to the </a:t>
            </a:r>
            <a:r>
              <a:rPr lang="en-US" sz="4000" b="1" u="sng" dirty="0">
                <a:latin typeface="Lato Black" panose="020F0502020204030203" pitchFamily="34" charset="0"/>
                <a:ea typeface="Lato Black" panose="020F0502020204030203" pitchFamily="34" charset="0"/>
                <a:cs typeface="Lato Black" panose="020F0502020204030203" pitchFamily="34" charset="0"/>
              </a:rPr>
              <a:t>poor</a:t>
            </a:r>
            <a:r>
              <a:rPr lang="en-US" sz="4000" dirty="0"/>
              <a:t>. </a:t>
            </a:r>
          </a:p>
          <a:p>
            <a:pPr marL="1097280" lvl="1" indent="-457200"/>
            <a:r>
              <a:rPr lang="en-US" sz="3600" dirty="0"/>
              <a:t>Matthew 11:4-5</a:t>
            </a:r>
          </a:p>
          <a:p>
            <a:pPr marL="1097280" lvl="1" indent="-457200"/>
            <a:r>
              <a:rPr lang="en-US" sz="3600" dirty="0"/>
              <a:t>Luke 4:18; 7:22</a:t>
            </a:r>
          </a:p>
        </p:txBody>
      </p:sp>
    </p:spTree>
    <p:extLst>
      <p:ext uri="{BB962C8B-B14F-4D97-AF65-F5344CB8AC3E}">
        <p14:creationId xmlns:p14="http://schemas.microsoft.com/office/powerpoint/2010/main" val="21961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8106D8-7FD7-197A-89F0-33D3E6E460FC}"/>
              </a:ext>
            </a:extLst>
          </p:cNvPr>
          <p:cNvSpPr>
            <a:spLocks noGrp="1"/>
          </p:cNvSpPr>
          <p:nvPr>
            <p:ph type="body" sz="quarter" idx="10"/>
          </p:nvPr>
        </p:nvSpPr>
        <p:spPr/>
        <p:txBody>
          <a:bodyPr/>
          <a:lstStyle/>
          <a:p>
            <a:r>
              <a:rPr lang="en-US" dirty="0">
                <a:solidFill>
                  <a:srgbClr val="C00000"/>
                </a:solidFill>
              </a:rPr>
              <a:t>“The Spirit of the Lord is upon Me, Because He anointed Me to preach the gospel to the poor. He has sent Me to proclaim release to the captives, And recovery of sight to the blind, To set free those who are oppressed,”</a:t>
            </a:r>
          </a:p>
        </p:txBody>
      </p:sp>
      <p:sp>
        <p:nvSpPr>
          <p:cNvPr id="3" name="Text Placeholder 2">
            <a:extLst>
              <a:ext uri="{FF2B5EF4-FFF2-40B4-BE49-F238E27FC236}">
                <a16:creationId xmlns:a16="http://schemas.microsoft.com/office/drawing/2014/main" id="{31F66805-D7F0-09E1-6C83-D224CE35793B}"/>
              </a:ext>
            </a:extLst>
          </p:cNvPr>
          <p:cNvSpPr>
            <a:spLocks noGrp="1"/>
          </p:cNvSpPr>
          <p:nvPr>
            <p:ph type="body" sz="quarter" idx="11"/>
          </p:nvPr>
        </p:nvSpPr>
        <p:spPr/>
        <p:txBody>
          <a:bodyPr/>
          <a:lstStyle/>
          <a:p>
            <a:r>
              <a:rPr lang="en-US" dirty="0"/>
              <a:t>- Luke 4:18</a:t>
            </a:r>
          </a:p>
        </p:txBody>
      </p:sp>
    </p:spTree>
    <p:extLst>
      <p:ext uri="{BB962C8B-B14F-4D97-AF65-F5344CB8AC3E}">
        <p14:creationId xmlns:p14="http://schemas.microsoft.com/office/powerpoint/2010/main" val="724460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8106D8-7FD7-197A-89F0-33D3E6E460FC}"/>
              </a:ext>
            </a:extLst>
          </p:cNvPr>
          <p:cNvSpPr>
            <a:spLocks noGrp="1"/>
          </p:cNvSpPr>
          <p:nvPr>
            <p:ph type="body" sz="quarter" idx="10"/>
          </p:nvPr>
        </p:nvSpPr>
        <p:spPr/>
        <p:txBody>
          <a:bodyPr/>
          <a:lstStyle/>
          <a:p>
            <a:r>
              <a:rPr lang="en-US" dirty="0"/>
              <a:t>And He answered and said to them, </a:t>
            </a:r>
            <a:r>
              <a:rPr lang="en-US" dirty="0">
                <a:solidFill>
                  <a:srgbClr val="C00000"/>
                </a:solidFill>
              </a:rPr>
              <a:t>“Go and report to John what you have seen and heard: the blind receive sight, the lame walk, the lepers are cleansed, and the deaf hear, the dead are raised up, the poor have the gospel preached to them.</a:t>
            </a:r>
          </a:p>
        </p:txBody>
      </p:sp>
      <p:sp>
        <p:nvSpPr>
          <p:cNvPr id="3" name="Text Placeholder 2">
            <a:extLst>
              <a:ext uri="{FF2B5EF4-FFF2-40B4-BE49-F238E27FC236}">
                <a16:creationId xmlns:a16="http://schemas.microsoft.com/office/drawing/2014/main" id="{31F66805-D7F0-09E1-6C83-D224CE35793B}"/>
              </a:ext>
            </a:extLst>
          </p:cNvPr>
          <p:cNvSpPr>
            <a:spLocks noGrp="1"/>
          </p:cNvSpPr>
          <p:nvPr>
            <p:ph type="body" sz="quarter" idx="11"/>
          </p:nvPr>
        </p:nvSpPr>
        <p:spPr/>
        <p:txBody>
          <a:bodyPr/>
          <a:lstStyle/>
          <a:p>
            <a:r>
              <a:rPr lang="en-US" dirty="0"/>
              <a:t>- Luke 7:22</a:t>
            </a:r>
          </a:p>
        </p:txBody>
      </p:sp>
    </p:spTree>
    <p:extLst>
      <p:ext uri="{BB962C8B-B14F-4D97-AF65-F5344CB8AC3E}">
        <p14:creationId xmlns:p14="http://schemas.microsoft.com/office/powerpoint/2010/main" val="2266605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8106D8-7FD7-197A-89F0-33D3E6E460FC}"/>
              </a:ext>
            </a:extLst>
          </p:cNvPr>
          <p:cNvSpPr>
            <a:spLocks noGrp="1"/>
          </p:cNvSpPr>
          <p:nvPr>
            <p:ph type="body" sz="quarter" idx="10"/>
          </p:nvPr>
        </p:nvSpPr>
        <p:spPr/>
        <p:txBody>
          <a:bodyPr/>
          <a:lstStyle/>
          <a:p>
            <a:r>
              <a:rPr lang="en-US" dirty="0"/>
              <a:t>And turning His gaze toward His disciples, He began to say, </a:t>
            </a:r>
            <a:r>
              <a:rPr lang="en-US" dirty="0">
                <a:solidFill>
                  <a:srgbClr val="C00000"/>
                </a:solidFill>
              </a:rPr>
              <a:t>“Blessed are you who are poor, for yours is the kingdom of God.</a:t>
            </a:r>
          </a:p>
        </p:txBody>
      </p:sp>
      <p:sp>
        <p:nvSpPr>
          <p:cNvPr id="3" name="Text Placeholder 2">
            <a:extLst>
              <a:ext uri="{FF2B5EF4-FFF2-40B4-BE49-F238E27FC236}">
                <a16:creationId xmlns:a16="http://schemas.microsoft.com/office/drawing/2014/main" id="{31F66805-D7F0-09E1-6C83-D224CE35793B}"/>
              </a:ext>
            </a:extLst>
          </p:cNvPr>
          <p:cNvSpPr>
            <a:spLocks noGrp="1"/>
          </p:cNvSpPr>
          <p:nvPr>
            <p:ph type="body" sz="quarter" idx="11"/>
          </p:nvPr>
        </p:nvSpPr>
        <p:spPr/>
        <p:txBody>
          <a:bodyPr/>
          <a:lstStyle/>
          <a:p>
            <a:r>
              <a:rPr lang="en-US" dirty="0"/>
              <a:t>- Luke 6:20</a:t>
            </a:r>
          </a:p>
        </p:txBody>
      </p:sp>
    </p:spTree>
    <p:extLst>
      <p:ext uri="{BB962C8B-B14F-4D97-AF65-F5344CB8AC3E}">
        <p14:creationId xmlns:p14="http://schemas.microsoft.com/office/powerpoint/2010/main" val="3346975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F95FD-143B-B6A1-D400-E523913C33A4}"/>
              </a:ext>
            </a:extLst>
          </p:cNvPr>
          <p:cNvSpPr>
            <a:spLocks noGrp="1"/>
          </p:cNvSpPr>
          <p:nvPr>
            <p:ph type="title"/>
          </p:nvPr>
        </p:nvSpPr>
        <p:spPr>
          <a:xfrm>
            <a:off x="935795" y="453606"/>
            <a:ext cx="7444880" cy="4236288"/>
          </a:xfrm>
        </p:spPr>
        <p:txBody>
          <a:bodyPr/>
          <a:lstStyle/>
          <a:p>
            <a:pPr algn="l"/>
            <a:r>
              <a:rPr lang="en-US" b="0" dirty="0"/>
              <a:t>The poor do not receive the privileges of society, </a:t>
            </a:r>
            <a:r>
              <a:rPr lang="en-US" dirty="0"/>
              <a:t>but the </a:t>
            </a:r>
            <a:br>
              <a:rPr lang="en-US" dirty="0"/>
            </a:br>
            <a:r>
              <a:rPr lang="en-US" dirty="0"/>
              <a:t>gospel is just as available to </a:t>
            </a:r>
            <a:br>
              <a:rPr lang="en-US" dirty="0"/>
            </a:br>
            <a:r>
              <a:rPr lang="en-US" dirty="0"/>
              <a:t>them as to anyone, free of charge.</a:t>
            </a:r>
          </a:p>
        </p:txBody>
      </p:sp>
    </p:spTree>
    <p:extLst>
      <p:ext uri="{BB962C8B-B14F-4D97-AF65-F5344CB8AC3E}">
        <p14:creationId xmlns:p14="http://schemas.microsoft.com/office/powerpoint/2010/main" val="3085204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4CD6-C864-3787-A809-BDAD5978C715}"/>
              </a:ext>
            </a:extLst>
          </p:cNvPr>
          <p:cNvSpPr>
            <a:spLocks noGrp="1"/>
          </p:cNvSpPr>
          <p:nvPr>
            <p:ph type="title"/>
          </p:nvPr>
        </p:nvSpPr>
        <p:spPr/>
        <p:txBody>
          <a:bodyPr/>
          <a:lstStyle/>
          <a:p>
            <a:r>
              <a:rPr lang="en-US" dirty="0"/>
              <a:t>B. Benefits of the Gospel</a:t>
            </a:r>
          </a:p>
        </p:txBody>
      </p:sp>
      <p:sp>
        <p:nvSpPr>
          <p:cNvPr id="3" name="Text Placeholder 2">
            <a:extLst>
              <a:ext uri="{FF2B5EF4-FFF2-40B4-BE49-F238E27FC236}">
                <a16:creationId xmlns:a16="http://schemas.microsoft.com/office/drawing/2014/main" id="{9E4E3B31-A5AA-F04A-4224-4F5FE00CA684}"/>
              </a:ext>
            </a:extLst>
          </p:cNvPr>
          <p:cNvSpPr>
            <a:spLocks noGrp="1"/>
          </p:cNvSpPr>
          <p:nvPr>
            <p:ph type="body" sz="quarter" idx="10"/>
          </p:nvPr>
        </p:nvSpPr>
        <p:spPr/>
        <p:txBody>
          <a:bodyPr/>
          <a:lstStyle/>
          <a:p>
            <a:pPr marL="640080" indent="-640080">
              <a:spcAft>
                <a:spcPts val="1200"/>
              </a:spcAft>
              <a:buFont typeface="+mj-lt"/>
              <a:buAutoNum type="arabicPeriod" startAt="2"/>
            </a:pPr>
            <a:r>
              <a:rPr lang="en-US" sz="4000" dirty="0"/>
              <a:t>The gospel </a:t>
            </a:r>
            <a:r>
              <a:rPr lang="en-US" sz="4000" b="1" u="sng" dirty="0">
                <a:latin typeface="Lato Black" panose="020F0502020204030203" pitchFamily="34" charset="0"/>
                <a:ea typeface="Lato Black" panose="020F0502020204030203" pitchFamily="34" charset="0"/>
                <a:cs typeface="Lato Black" panose="020F0502020204030203" pitchFamily="34" charset="0"/>
              </a:rPr>
              <a:t>connects</a:t>
            </a:r>
            <a:r>
              <a:rPr lang="en-US" sz="4000" dirty="0"/>
              <a:t> us to good people we would normally miss. </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Acts 8:5,9-13</a:t>
            </a:r>
          </a:p>
        </p:txBody>
      </p:sp>
    </p:spTree>
    <p:extLst>
      <p:ext uri="{BB962C8B-B14F-4D97-AF65-F5344CB8AC3E}">
        <p14:creationId xmlns:p14="http://schemas.microsoft.com/office/powerpoint/2010/main" val="2227087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E830F5-DE91-D8FD-66E8-8EFD8C31E4F1}"/>
              </a:ext>
            </a:extLst>
          </p:cNvPr>
          <p:cNvSpPr>
            <a:spLocks noGrp="1"/>
          </p:cNvSpPr>
          <p:nvPr>
            <p:ph type="body" sz="quarter" idx="10"/>
          </p:nvPr>
        </p:nvSpPr>
        <p:spPr/>
        <p:txBody>
          <a:bodyPr/>
          <a:lstStyle/>
          <a:p>
            <a:r>
              <a:rPr lang="en-US" dirty="0"/>
              <a:t>Philip went down to the city of Samaria and began proclaiming Christ to them.</a:t>
            </a:r>
          </a:p>
        </p:txBody>
      </p:sp>
      <p:sp>
        <p:nvSpPr>
          <p:cNvPr id="3" name="Text Placeholder 2">
            <a:extLst>
              <a:ext uri="{FF2B5EF4-FFF2-40B4-BE49-F238E27FC236}">
                <a16:creationId xmlns:a16="http://schemas.microsoft.com/office/drawing/2014/main" id="{BE09D940-8ABA-E22F-6C79-4B9CDB3FB5A1}"/>
              </a:ext>
            </a:extLst>
          </p:cNvPr>
          <p:cNvSpPr>
            <a:spLocks noGrp="1"/>
          </p:cNvSpPr>
          <p:nvPr>
            <p:ph type="body" sz="quarter" idx="11"/>
          </p:nvPr>
        </p:nvSpPr>
        <p:spPr/>
        <p:txBody>
          <a:bodyPr/>
          <a:lstStyle/>
          <a:p>
            <a:r>
              <a:rPr lang="en-US" dirty="0"/>
              <a:t>- Acts 8:5</a:t>
            </a:r>
          </a:p>
        </p:txBody>
      </p:sp>
    </p:spTree>
    <p:extLst>
      <p:ext uri="{BB962C8B-B14F-4D97-AF65-F5344CB8AC3E}">
        <p14:creationId xmlns:p14="http://schemas.microsoft.com/office/powerpoint/2010/main" val="1257571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0C6F-015D-F43C-5D9A-710C414B6429}"/>
              </a:ext>
            </a:extLst>
          </p:cNvPr>
          <p:cNvSpPr>
            <a:spLocks noGrp="1"/>
          </p:cNvSpPr>
          <p:nvPr>
            <p:ph type="title"/>
          </p:nvPr>
        </p:nvSpPr>
        <p:spPr/>
        <p:txBody>
          <a:bodyPr>
            <a:normAutofit/>
          </a:bodyPr>
          <a:lstStyle/>
          <a:p>
            <a:r>
              <a:rPr lang="en-US" dirty="0"/>
              <a:t>The Plain Gospel and Acts</a:t>
            </a:r>
          </a:p>
        </p:txBody>
      </p:sp>
      <p:sp>
        <p:nvSpPr>
          <p:cNvPr id="3" name="Text Placeholder 2">
            <a:extLst>
              <a:ext uri="{FF2B5EF4-FFF2-40B4-BE49-F238E27FC236}">
                <a16:creationId xmlns:a16="http://schemas.microsoft.com/office/drawing/2014/main" id="{2847CB34-5FD3-C309-2598-7E17E15ACBFF}"/>
              </a:ext>
            </a:extLst>
          </p:cNvPr>
          <p:cNvSpPr>
            <a:spLocks noGrp="1"/>
          </p:cNvSpPr>
          <p:nvPr>
            <p:ph type="body" sz="quarter" idx="10"/>
          </p:nvPr>
        </p:nvSpPr>
        <p:spPr/>
        <p:txBody>
          <a:bodyPr>
            <a:normAutofit/>
          </a:bodyPr>
          <a:lstStyle/>
          <a:p>
            <a:pPr marL="649224" indent="-649224">
              <a:buFont typeface="+mj-lt"/>
              <a:buAutoNum type="alphaUcPeriod"/>
            </a:pPr>
            <a:r>
              <a:rPr lang="en-US" sz="4400" b="1" dirty="0"/>
              <a:t>Patterns for Preaching </a:t>
            </a:r>
            <a:br>
              <a:rPr lang="en-US" sz="4400" b="1" dirty="0"/>
            </a:br>
            <a:r>
              <a:rPr lang="en-US" sz="4400" b="1" dirty="0"/>
              <a:t>the Gospel</a:t>
            </a:r>
          </a:p>
        </p:txBody>
      </p:sp>
    </p:spTree>
    <p:extLst>
      <p:ext uri="{BB962C8B-B14F-4D97-AF65-F5344CB8AC3E}">
        <p14:creationId xmlns:p14="http://schemas.microsoft.com/office/powerpoint/2010/main" val="2218071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E830F5-DE91-D8FD-66E8-8EFD8C31E4F1}"/>
              </a:ext>
            </a:extLst>
          </p:cNvPr>
          <p:cNvSpPr>
            <a:spLocks noGrp="1"/>
          </p:cNvSpPr>
          <p:nvPr>
            <p:ph type="body" sz="quarter" idx="10"/>
          </p:nvPr>
        </p:nvSpPr>
        <p:spPr/>
        <p:txBody>
          <a:bodyPr>
            <a:normAutofit lnSpcReduction="10000"/>
          </a:bodyPr>
          <a:lstStyle/>
          <a:p>
            <a:r>
              <a:rPr lang="en-US" baseline="30000" dirty="0"/>
              <a:t>9</a:t>
            </a:r>
            <a:r>
              <a:rPr lang="en-US" dirty="0"/>
              <a:t> Now there was a man named Simon, who formerly was practicing magic in the city and astonishing the people of Samaria, claiming to be someone great; </a:t>
            </a:r>
            <a:r>
              <a:rPr lang="en-US" baseline="30000" dirty="0"/>
              <a:t>10</a:t>
            </a:r>
            <a:r>
              <a:rPr lang="en-US" dirty="0"/>
              <a:t> and they all, from smallest to greatest, were giving attention to him, saying, “This man is what is called the Great Power of God.”</a:t>
            </a:r>
          </a:p>
        </p:txBody>
      </p:sp>
      <p:sp>
        <p:nvSpPr>
          <p:cNvPr id="3" name="Text Placeholder 2">
            <a:extLst>
              <a:ext uri="{FF2B5EF4-FFF2-40B4-BE49-F238E27FC236}">
                <a16:creationId xmlns:a16="http://schemas.microsoft.com/office/drawing/2014/main" id="{BE09D940-8ABA-E22F-6C79-4B9CDB3FB5A1}"/>
              </a:ext>
            </a:extLst>
          </p:cNvPr>
          <p:cNvSpPr>
            <a:spLocks noGrp="1"/>
          </p:cNvSpPr>
          <p:nvPr>
            <p:ph type="body" sz="quarter" idx="11"/>
          </p:nvPr>
        </p:nvSpPr>
        <p:spPr/>
        <p:txBody>
          <a:bodyPr/>
          <a:lstStyle/>
          <a:p>
            <a:r>
              <a:rPr lang="en-US" dirty="0"/>
              <a:t>- Acts 8:9-10</a:t>
            </a:r>
          </a:p>
        </p:txBody>
      </p:sp>
    </p:spTree>
    <p:extLst>
      <p:ext uri="{BB962C8B-B14F-4D97-AF65-F5344CB8AC3E}">
        <p14:creationId xmlns:p14="http://schemas.microsoft.com/office/powerpoint/2010/main" val="826163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E830F5-DE91-D8FD-66E8-8EFD8C31E4F1}"/>
              </a:ext>
            </a:extLst>
          </p:cNvPr>
          <p:cNvSpPr>
            <a:spLocks noGrp="1"/>
          </p:cNvSpPr>
          <p:nvPr>
            <p:ph type="body" sz="quarter" idx="10"/>
          </p:nvPr>
        </p:nvSpPr>
        <p:spPr/>
        <p:txBody>
          <a:bodyPr>
            <a:normAutofit lnSpcReduction="10000"/>
          </a:bodyPr>
          <a:lstStyle/>
          <a:p>
            <a:r>
              <a:rPr lang="en-US" baseline="30000" dirty="0"/>
              <a:t>11</a:t>
            </a:r>
            <a:r>
              <a:rPr lang="en-US" dirty="0"/>
              <a:t> And they were giving him attention because he had for a long time astonished them with his magic arts. </a:t>
            </a:r>
            <a:br>
              <a:rPr lang="en-US" dirty="0"/>
            </a:br>
            <a:r>
              <a:rPr lang="en-US" baseline="30000" dirty="0"/>
              <a:t>12</a:t>
            </a:r>
            <a:r>
              <a:rPr lang="en-US" dirty="0"/>
              <a:t> But when they believed Philip preaching the good news about the kingdom of God and the name of Jesus Christ, they were being baptized, men and women alike.</a:t>
            </a:r>
          </a:p>
        </p:txBody>
      </p:sp>
      <p:sp>
        <p:nvSpPr>
          <p:cNvPr id="3" name="Text Placeholder 2">
            <a:extLst>
              <a:ext uri="{FF2B5EF4-FFF2-40B4-BE49-F238E27FC236}">
                <a16:creationId xmlns:a16="http://schemas.microsoft.com/office/drawing/2014/main" id="{BE09D940-8ABA-E22F-6C79-4B9CDB3FB5A1}"/>
              </a:ext>
            </a:extLst>
          </p:cNvPr>
          <p:cNvSpPr>
            <a:spLocks noGrp="1"/>
          </p:cNvSpPr>
          <p:nvPr>
            <p:ph type="body" sz="quarter" idx="11"/>
          </p:nvPr>
        </p:nvSpPr>
        <p:spPr/>
        <p:txBody>
          <a:bodyPr/>
          <a:lstStyle/>
          <a:p>
            <a:r>
              <a:rPr lang="en-US" dirty="0"/>
              <a:t>- Acts 8:11-12</a:t>
            </a:r>
          </a:p>
        </p:txBody>
      </p:sp>
    </p:spTree>
    <p:extLst>
      <p:ext uri="{BB962C8B-B14F-4D97-AF65-F5344CB8AC3E}">
        <p14:creationId xmlns:p14="http://schemas.microsoft.com/office/powerpoint/2010/main" val="1828286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E830F5-DE91-D8FD-66E8-8EFD8C31E4F1}"/>
              </a:ext>
            </a:extLst>
          </p:cNvPr>
          <p:cNvSpPr>
            <a:spLocks noGrp="1"/>
          </p:cNvSpPr>
          <p:nvPr>
            <p:ph type="body" sz="quarter" idx="10"/>
          </p:nvPr>
        </p:nvSpPr>
        <p:spPr/>
        <p:txBody>
          <a:bodyPr>
            <a:normAutofit/>
          </a:bodyPr>
          <a:lstStyle/>
          <a:p>
            <a:r>
              <a:rPr lang="en-US" dirty="0"/>
              <a:t>Even Simon himself believed; and after being baptized, he continued on with Philip, and as he observed signs and great miracles taking place, he was constantly amazed.</a:t>
            </a:r>
          </a:p>
        </p:txBody>
      </p:sp>
      <p:sp>
        <p:nvSpPr>
          <p:cNvPr id="3" name="Text Placeholder 2">
            <a:extLst>
              <a:ext uri="{FF2B5EF4-FFF2-40B4-BE49-F238E27FC236}">
                <a16:creationId xmlns:a16="http://schemas.microsoft.com/office/drawing/2014/main" id="{BE09D940-8ABA-E22F-6C79-4B9CDB3FB5A1}"/>
              </a:ext>
            </a:extLst>
          </p:cNvPr>
          <p:cNvSpPr>
            <a:spLocks noGrp="1"/>
          </p:cNvSpPr>
          <p:nvPr>
            <p:ph type="body" sz="quarter" idx="11"/>
          </p:nvPr>
        </p:nvSpPr>
        <p:spPr/>
        <p:txBody>
          <a:bodyPr/>
          <a:lstStyle/>
          <a:p>
            <a:r>
              <a:rPr lang="en-US" dirty="0"/>
              <a:t>- Acts 8:13</a:t>
            </a:r>
          </a:p>
        </p:txBody>
      </p:sp>
    </p:spTree>
    <p:extLst>
      <p:ext uri="{BB962C8B-B14F-4D97-AF65-F5344CB8AC3E}">
        <p14:creationId xmlns:p14="http://schemas.microsoft.com/office/powerpoint/2010/main" val="1896200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4CD6-C864-3787-A809-BDAD5978C715}"/>
              </a:ext>
            </a:extLst>
          </p:cNvPr>
          <p:cNvSpPr>
            <a:spLocks noGrp="1"/>
          </p:cNvSpPr>
          <p:nvPr>
            <p:ph type="title"/>
          </p:nvPr>
        </p:nvSpPr>
        <p:spPr/>
        <p:txBody>
          <a:bodyPr/>
          <a:lstStyle/>
          <a:p>
            <a:r>
              <a:rPr lang="en-US" dirty="0"/>
              <a:t>B. Benefits of the Gospel</a:t>
            </a:r>
          </a:p>
        </p:txBody>
      </p:sp>
      <p:sp>
        <p:nvSpPr>
          <p:cNvPr id="3" name="Text Placeholder 2">
            <a:extLst>
              <a:ext uri="{FF2B5EF4-FFF2-40B4-BE49-F238E27FC236}">
                <a16:creationId xmlns:a16="http://schemas.microsoft.com/office/drawing/2014/main" id="{9E4E3B31-A5AA-F04A-4224-4F5FE00CA684}"/>
              </a:ext>
            </a:extLst>
          </p:cNvPr>
          <p:cNvSpPr>
            <a:spLocks noGrp="1"/>
          </p:cNvSpPr>
          <p:nvPr>
            <p:ph type="body" sz="quarter" idx="10"/>
          </p:nvPr>
        </p:nvSpPr>
        <p:spPr/>
        <p:txBody>
          <a:bodyPr/>
          <a:lstStyle/>
          <a:p>
            <a:pPr marL="640080" indent="-640080">
              <a:spcAft>
                <a:spcPts val="1200"/>
              </a:spcAft>
              <a:buFont typeface="+mj-lt"/>
              <a:buAutoNum type="arabicPeriod" startAt="3"/>
            </a:pPr>
            <a:r>
              <a:rPr lang="en-US" sz="4000" dirty="0"/>
              <a:t>After the plain gospel is preached to people, they tend to get </a:t>
            </a:r>
            <a:r>
              <a:rPr lang="en-US" sz="4000" b="1" u="sng" dirty="0">
                <a:latin typeface="Lato Black" panose="020F0502020204030203" pitchFamily="34" charset="0"/>
                <a:ea typeface="Lato Black" panose="020F0502020204030203" pitchFamily="34" charset="0"/>
                <a:cs typeface="Lato Black" panose="020F0502020204030203" pitchFamily="34" charset="0"/>
              </a:rPr>
              <a:t>baptized</a:t>
            </a:r>
            <a:r>
              <a:rPr lang="en-US" sz="4000" dirty="0"/>
              <a:t>, the benefit of salvation through Jesus, 8:12. </a:t>
            </a:r>
          </a:p>
        </p:txBody>
      </p:sp>
    </p:spTree>
    <p:extLst>
      <p:ext uri="{BB962C8B-B14F-4D97-AF65-F5344CB8AC3E}">
        <p14:creationId xmlns:p14="http://schemas.microsoft.com/office/powerpoint/2010/main" val="111098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6F1E57-2E11-3902-7154-E2382A99C979}"/>
              </a:ext>
            </a:extLst>
          </p:cNvPr>
          <p:cNvSpPr>
            <a:spLocks noGrp="1"/>
          </p:cNvSpPr>
          <p:nvPr>
            <p:ph type="body" sz="quarter" idx="10"/>
          </p:nvPr>
        </p:nvSpPr>
        <p:spPr/>
        <p:txBody>
          <a:bodyPr/>
          <a:lstStyle/>
          <a:p>
            <a:r>
              <a:rPr lang="en-US" dirty="0"/>
              <a:t>But when they believed Philip preaching the good news about the kingdom of God and the name of Jesus Christ, they were being baptized, men and women alike.</a:t>
            </a:r>
          </a:p>
        </p:txBody>
      </p:sp>
      <p:sp>
        <p:nvSpPr>
          <p:cNvPr id="3" name="Text Placeholder 2">
            <a:extLst>
              <a:ext uri="{FF2B5EF4-FFF2-40B4-BE49-F238E27FC236}">
                <a16:creationId xmlns:a16="http://schemas.microsoft.com/office/drawing/2014/main" id="{CE3CC5E3-3DCB-BEF6-E29A-39072AD8FE26}"/>
              </a:ext>
            </a:extLst>
          </p:cNvPr>
          <p:cNvSpPr>
            <a:spLocks noGrp="1"/>
          </p:cNvSpPr>
          <p:nvPr>
            <p:ph type="body" sz="quarter" idx="11"/>
          </p:nvPr>
        </p:nvSpPr>
        <p:spPr/>
        <p:txBody>
          <a:bodyPr/>
          <a:lstStyle/>
          <a:p>
            <a:r>
              <a:rPr lang="en-US" dirty="0"/>
              <a:t>- Acts 8:12</a:t>
            </a:r>
          </a:p>
        </p:txBody>
      </p:sp>
    </p:spTree>
    <p:extLst>
      <p:ext uri="{BB962C8B-B14F-4D97-AF65-F5344CB8AC3E}">
        <p14:creationId xmlns:p14="http://schemas.microsoft.com/office/powerpoint/2010/main" val="3920206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4CD6-C864-3787-A809-BDAD5978C715}"/>
              </a:ext>
            </a:extLst>
          </p:cNvPr>
          <p:cNvSpPr>
            <a:spLocks noGrp="1"/>
          </p:cNvSpPr>
          <p:nvPr>
            <p:ph type="title"/>
          </p:nvPr>
        </p:nvSpPr>
        <p:spPr/>
        <p:txBody>
          <a:bodyPr/>
          <a:lstStyle/>
          <a:p>
            <a:r>
              <a:rPr lang="en-US" dirty="0"/>
              <a:t>B. Benefits of the Gospel</a:t>
            </a:r>
          </a:p>
        </p:txBody>
      </p:sp>
      <p:sp>
        <p:nvSpPr>
          <p:cNvPr id="3" name="Text Placeholder 2">
            <a:extLst>
              <a:ext uri="{FF2B5EF4-FFF2-40B4-BE49-F238E27FC236}">
                <a16:creationId xmlns:a16="http://schemas.microsoft.com/office/drawing/2014/main" id="{9E4E3B31-A5AA-F04A-4224-4F5FE00CA684}"/>
              </a:ext>
            </a:extLst>
          </p:cNvPr>
          <p:cNvSpPr>
            <a:spLocks noGrp="1"/>
          </p:cNvSpPr>
          <p:nvPr>
            <p:ph type="body" sz="quarter" idx="10"/>
          </p:nvPr>
        </p:nvSpPr>
        <p:spPr/>
        <p:txBody>
          <a:bodyPr/>
          <a:lstStyle/>
          <a:p>
            <a:pPr marL="640080" indent="-640080">
              <a:spcAft>
                <a:spcPts val="1200"/>
              </a:spcAft>
              <a:buFont typeface="+mj-lt"/>
              <a:buAutoNum type="arabicPeriod" startAt="4"/>
            </a:pPr>
            <a:r>
              <a:rPr lang="en-US" sz="4000" dirty="0"/>
              <a:t>The gospel helps us turn away from </a:t>
            </a:r>
            <a:r>
              <a:rPr lang="en-US" sz="4000" b="1" u="sng" dirty="0">
                <a:latin typeface="Lato Black" panose="020F0502020204030203" pitchFamily="34" charset="0"/>
                <a:ea typeface="Lato Black" panose="020F0502020204030203" pitchFamily="34" charset="0"/>
                <a:cs typeface="Lato Black" panose="020F0502020204030203" pitchFamily="34" charset="0"/>
              </a:rPr>
              <a:t>vain</a:t>
            </a:r>
            <a:r>
              <a:rPr lang="en-US" sz="4000" dirty="0"/>
              <a:t> worship.</a:t>
            </a:r>
          </a:p>
          <a:p>
            <a:pPr marL="1040130" lvl="1" indent="-640080">
              <a:spcAft>
                <a:spcPts val="1200"/>
              </a:spcAft>
            </a:pPr>
            <a:r>
              <a:rPr lang="en-US" sz="3600" b="1" u="sng" dirty="0">
                <a:latin typeface="Lato Black" panose="020F0502020204030203" pitchFamily="34" charset="0"/>
                <a:ea typeface="Lato Black" panose="020F0502020204030203" pitchFamily="34" charset="0"/>
                <a:cs typeface="Lato Black" panose="020F0502020204030203" pitchFamily="34" charset="0"/>
              </a:rPr>
              <a:t>Acts 14:8-18</a:t>
            </a:r>
          </a:p>
        </p:txBody>
      </p:sp>
    </p:spTree>
    <p:extLst>
      <p:ext uri="{BB962C8B-B14F-4D97-AF65-F5344CB8AC3E}">
        <p14:creationId xmlns:p14="http://schemas.microsoft.com/office/powerpoint/2010/main" val="638288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18D88-C714-28E5-4D91-7D62528E705D}"/>
              </a:ext>
            </a:extLst>
          </p:cNvPr>
          <p:cNvSpPr>
            <a:spLocks noGrp="1"/>
          </p:cNvSpPr>
          <p:nvPr>
            <p:ph type="body" sz="quarter" idx="10"/>
          </p:nvPr>
        </p:nvSpPr>
        <p:spPr/>
        <p:txBody>
          <a:bodyPr>
            <a:normAutofit/>
          </a:bodyPr>
          <a:lstStyle/>
          <a:p>
            <a:r>
              <a:rPr lang="en-US" sz="2800" baseline="30000" dirty="0"/>
              <a:t>8</a:t>
            </a:r>
            <a:r>
              <a:rPr lang="en-US" sz="2800" dirty="0"/>
              <a:t> At Lystra a man was sitting who had no strength in his feet, lame from his mother’s womb, who had never walked. </a:t>
            </a:r>
            <a:r>
              <a:rPr lang="en-US" sz="2800" baseline="30000" dirty="0"/>
              <a:t>9</a:t>
            </a:r>
            <a:r>
              <a:rPr lang="en-US" sz="2800" dirty="0"/>
              <a:t> This man was listening to Paul as he spoke, who, when he had fixed his gaze on him and had seen that he had faith to be made well, </a:t>
            </a:r>
            <a:r>
              <a:rPr lang="en-US" sz="2800" baseline="30000" dirty="0"/>
              <a:t>10</a:t>
            </a:r>
            <a:r>
              <a:rPr lang="en-US" sz="2800" dirty="0"/>
              <a:t> said with a loud voice, “Stand upright on your feet.” And he leaped up and began to walk.</a:t>
            </a:r>
          </a:p>
        </p:txBody>
      </p:sp>
      <p:sp>
        <p:nvSpPr>
          <p:cNvPr id="3" name="Text Placeholder 2">
            <a:extLst>
              <a:ext uri="{FF2B5EF4-FFF2-40B4-BE49-F238E27FC236}">
                <a16:creationId xmlns:a16="http://schemas.microsoft.com/office/drawing/2014/main" id="{1C444E7F-1733-8A82-636F-304AFB072441}"/>
              </a:ext>
            </a:extLst>
          </p:cNvPr>
          <p:cNvSpPr>
            <a:spLocks noGrp="1"/>
          </p:cNvSpPr>
          <p:nvPr>
            <p:ph type="body" sz="quarter" idx="11"/>
          </p:nvPr>
        </p:nvSpPr>
        <p:spPr/>
        <p:txBody>
          <a:bodyPr/>
          <a:lstStyle/>
          <a:p>
            <a:r>
              <a:rPr lang="en-US" dirty="0"/>
              <a:t>- Acts 14:8-10</a:t>
            </a:r>
          </a:p>
        </p:txBody>
      </p:sp>
    </p:spTree>
    <p:extLst>
      <p:ext uri="{BB962C8B-B14F-4D97-AF65-F5344CB8AC3E}">
        <p14:creationId xmlns:p14="http://schemas.microsoft.com/office/powerpoint/2010/main" val="4235713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18D88-C714-28E5-4D91-7D62528E705D}"/>
              </a:ext>
            </a:extLst>
          </p:cNvPr>
          <p:cNvSpPr>
            <a:spLocks noGrp="1"/>
          </p:cNvSpPr>
          <p:nvPr>
            <p:ph type="body" sz="quarter" idx="10"/>
          </p:nvPr>
        </p:nvSpPr>
        <p:spPr/>
        <p:txBody>
          <a:bodyPr>
            <a:noAutofit/>
          </a:bodyPr>
          <a:lstStyle/>
          <a:p>
            <a:r>
              <a:rPr lang="en-US" sz="2600" baseline="30000" dirty="0"/>
              <a:t>11</a:t>
            </a:r>
            <a:r>
              <a:rPr lang="en-US" sz="2600" dirty="0"/>
              <a:t> When the crowds saw what Paul had done, they raised their voice, saying in the Lycaonian language, “The gods have become like men and have come down to us.” </a:t>
            </a:r>
            <a:r>
              <a:rPr lang="en-US" sz="2600" baseline="30000" dirty="0"/>
              <a:t>12</a:t>
            </a:r>
            <a:r>
              <a:rPr lang="en-US" sz="2600" dirty="0"/>
              <a:t> And they began calling Barnabas, Zeus, and Paul, Hermes, because he was the chief speaker. </a:t>
            </a:r>
            <a:r>
              <a:rPr lang="en-US" sz="2600" baseline="30000" dirty="0"/>
              <a:t>13</a:t>
            </a:r>
            <a:r>
              <a:rPr lang="en-US" sz="2600" dirty="0"/>
              <a:t> The priest of Zeus, whose temple was just outside the city, brought oxen and garlands to the gates, and wanted to offer sacrifice with the crowds.</a:t>
            </a:r>
          </a:p>
        </p:txBody>
      </p:sp>
      <p:sp>
        <p:nvSpPr>
          <p:cNvPr id="3" name="Text Placeholder 2">
            <a:extLst>
              <a:ext uri="{FF2B5EF4-FFF2-40B4-BE49-F238E27FC236}">
                <a16:creationId xmlns:a16="http://schemas.microsoft.com/office/drawing/2014/main" id="{1C444E7F-1733-8A82-636F-304AFB072441}"/>
              </a:ext>
            </a:extLst>
          </p:cNvPr>
          <p:cNvSpPr>
            <a:spLocks noGrp="1"/>
          </p:cNvSpPr>
          <p:nvPr>
            <p:ph type="body" sz="quarter" idx="11"/>
          </p:nvPr>
        </p:nvSpPr>
        <p:spPr/>
        <p:txBody>
          <a:bodyPr/>
          <a:lstStyle/>
          <a:p>
            <a:r>
              <a:rPr lang="en-US" dirty="0"/>
              <a:t>- Acts 14:11-13</a:t>
            </a:r>
          </a:p>
        </p:txBody>
      </p:sp>
    </p:spTree>
    <p:extLst>
      <p:ext uri="{BB962C8B-B14F-4D97-AF65-F5344CB8AC3E}">
        <p14:creationId xmlns:p14="http://schemas.microsoft.com/office/powerpoint/2010/main" val="4192299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18D88-C714-28E5-4D91-7D62528E705D}"/>
              </a:ext>
            </a:extLst>
          </p:cNvPr>
          <p:cNvSpPr>
            <a:spLocks noGrp="1"/>
          </p:cNvSpPr>
          <p:nvPr>
            <p:ph type="body" sz="quarter" idx="10"/>
          </p:nvPr>
        </p:nvSpPr>
        <p:spPr/>
        <p:txBody>
          <a:bodyPr>
            <a:normAutofit fontScale="85000" lnSpcReduction="10000"/>
          </a:bodyPr>
          <a:lstStyle/>
          <a:p>
            <a:r>
              <a:rPr lang="en-US" baseline="30000" dirty="0"/>
              <a:t>14</a:t>
            </a:r>
            <a:r>
              <a:rPr lang="en-US" dirty="0"/>
              <a:t> But when the apostles Barnabas and Paul heard of it, they tore their robes and rushed out into the crowd, crying out </a:t>
            </a:r>
            <a:r>
              <a:rPr lang="en-US" baseline="30000" dirty="0"/>
              <a:t>15</a:t>
            </a:r>
            <a:r>
              <a:rPr lang="en-US" dirty="0"/>
              <a:t> and saying, “Men, why are you doing these things? We are also men of the same nature as you, and preach the gospel to you that you should turn from these vain things to a living God, who made the heaven and the earth and the sea and all that is in them.</a:t>
            </a:r>
          </a:p>
        </p:txBody>
      </p:sp>
      <p:sp>
        <p:nvSpPr>
          <p:cNvPr id="3" name="Text Placeholder 2">
            <a:extLst>
              <a:ext uri="{FF2B5EF4-FFF2-40B4-BE49-F238E27FC236}">
                <a16:creationId xmlns:a16="http://schemas.microsoft.com/office/drawing/2014/main" id="{1C444E7F-1733-8A82-636F-304AFB072441}"/>
              </a:ext>
            </a:extLst>
          </p:cNvPr>
          <p:cNvSpPr>
            <a:spLocks noGrp="1"/>
          </p:cNvSpPr>
          <p:nvPr>
            <p:ph type="body" sz="quarter" idx="11"/>
          </p:nvPr>
        </p:nvSpPr>
        <p:spPr/>
        <p:txBody>
          <a:bodyPr/>
          <a:lstStyle/>
          <a:p>
            <a:r>
              <a:rPr lang="en-US" dirty="0"/>
              <a:t>- Acts 14:14-15</a:t>
            </a:r>
          </a:p>
        </p:txBody>
      </p:sp>
    </p:spTree>
    <p:extLst>
      <p:ext uri="{BB962C8B-B14F-4D97-AF65-F5344CB8AC3E}">
        <p14:creationId xmlns:p14="http://schemas.microsoft.com/office/powerpoint/2010/main" val="3953435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D18D88-C714-28E5-4D91-7D62528E705D}"/>
              </a:ext>
            </a:extLst>
          </p:cNvPr>
          <p:cNvSpPr>
            <a:spLocks noGrp="1"/>
          </p:cNvSpPr>
          <p:nvPr>
            <p:ph type="body" sz="quarter" idx="10"/>
          </p:nvPr>
        </p:nvSpPr>
        <p:spPr/>
        <p:txBody>
          <a:bodyPr>
            <a:normAutofit fontScale="92500" lnSpcReduction="20000"/>
          </a:bodyPr>
          <a:lstStyle/>
          <a:p>
            <a:r>
              <a:rPr lang="en-US" baseline="30000" dirty="0"/>
              <a:t>16</a:t>
            </a:r>
            <a:r>
              <a:rPr lang="en-US" dirty="0"/>
              <a:t> In the generations gone by He permitted all the nations to go their own ways; </a:t>
            </a:r>
            <a:br>
              <a:rPr lang="en-US" dirty="0"/>
            </a:br>
            <a:r>
              <a:rPr lang="en-US" baseline="30000" dirty="0"/>
              <a:t>17</a:t>
            </a:r>
            <a:r>
              <a:rPr lang="en-US" dirty="0"/>
              <a:t> and yet He did not leave Himself without witness, in that He did good and gave you rains from heaven and fruitful seasons, satisfying your hearts with food and gladness.” </a:t>
            </a:r>
            <a:r>
              <a:rPr lang="en-US" baseline="30000" dirty="0"/>
              <a:t>18</a:t>
            </a:r>
            <a:r>
              <a:rPr lang="en-US" dirty="0"/>
              <a:t> Even saying these things, with difficulty they restrained the crowds from offering sacrifice to them.</a:t>
            </a:r>
          </a:p>
        </p:txBody>
      </p:sp>
      <p:sp>
        <p:nvSpPr>
          <p:cNvPr id="3" name="Text Placeholder 2">
            <a:extLst>
              <a:ext uri="{FF2B5EF4-FFF2-40B4-BE49-F238E27FC236}">
                <a16:creationId xmlns:a16="http://schemas.microsoft.com/office/drawing/2014/main" id="{1C444E7F-1733-8A82-636F-304AFB072441}"/>
              </a:ext>
            </a:extLst>
          </p:cNvPr>
          <p:cNvSpPr>
            <a:spLocks noGrp="1"/>
          </p:cNvSpPr>
          <p:nvPr>
            <p:ph type="body" sz="quarter" idx="11"/>
          </p:nvPr>
        </p:nvSpPr>
        <p:spPr/>
        <p:txBody>
          <a:bodyPr/>
          <a:lstStyle/>
          <a:p>
            <a:r>
              <a:rPr lang="en-US" dirty="0"/>
              <a:t>- Acts 14:16-18</a:t>
            </a:r>
          </a:p>
        </p:txBody>
      </p:sp>
    </p:spTree>
    <p:extLst>
      <p:ext uri="{BB962C8B-B14F-4D97-AF65-F5344CB8AC3E}">
        <p14:creationId xmlns:p14="http://schemas.microsoft.com/office/powerpoint/2010/main" val="3525974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A. Patterns for Preaching the Gospel</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p:txBody>
          <a:bodyPr>
            <a:normAutofit/>
          </a:bodyPr>
          <a:lstStyle/>
          <a:p>
            <a:pPr marL="640080" indent="-640080">
              <a:spcAft>
                <a:spcPts val="1200"/>
              </a:spcAft>
              <a:buFont typeface="+mj-lt"/>
              <a:buAutoNum type="arabicPeriod"/>
            </a:pPr>
            <a:r>
              <a:rPr lang="en-US" sz="4000" b="1" u="sng" dirty="0">
                <a:latin typeface="Lato Black" panose="020F0502020204030203" pitchFamily="34" charset="0"/>
                <a:ea typeface="Lato Black" panose="020F0502020204030203" pitchFamily="34" charset="0"/>
                <a:cs typeface="Lato Black" panose="020F0502020204030203" pitchFamily="34" charset="0"/>
              </a:rPr>
              <a:t>Angels</a:t>
            </a:r>
            <a:r>
              <a:rPr lang="en-US" sz="4000" dirty="0"/>
              <a:t> had the good news and announced it to men. </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Luke 1:18-19</a:t>
            </a:r>
            <a:endParaRPr lang="en-US" sz="3600" dirty="0"/>
          </a:p>
        </p:txBody>
      </p:sp>
    </p:spTree>
    <p:extLst>
      <p:ext uri="{BB962C8B-B14F-4D97-AF65-F5344CB8AC3E}">
        <p14:creationId xmlns:p14="http://schemas.microsoft.com/office/powerpoint/2010/main" val="3866043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4CD6-C864-3787-A809-BDAD5978C715}"/>
              </a:ext>
            </a:extLst>
          </p:cNvPr>
          <p:cNvSpPr>
            <a:spLocks noGrp="1"/>
          </p:cNvSpPr>
          <p:nvPr>
            <p:ph type="title"/>
          </p:nvPr>
        </p:nvSpPr>
        <p:spPr/>
        <p:txBody>
          <a:bodyPr/>
          <a:lstStyle/>
          <a:p>
            <a:r>
              <a:rPr lang="en-US" dirty="0"/>
              <a:t>B. Benefits of the Gospel</a:t>
            </a:r>
          </a:p>
        </p:txBody>
      </p:sp>
      <p:sp>
        <p:nvSpPr>
          <p:cNvPr id="3" name="Text Placeholder 2">
            <a:extLst>
              <a:ext uri="{FF2B5EF4-FFF2-40B4-BE49-F238E27FC236}">
                <a16:creationId xmlns:a16="http://schemas.microsoft.com/office/drawing/2014/main" id="{9E4E3B31-A5AA-F04A-4224-4F5FE00CA684}"/>
              </a:ext>
            </a:extLst>
          </p:cNvPr>
          <p:cNvSpPr>
            <a:spLocks noGrp="1"/>
          </p:cNvSpPr>
          <p:nvPr>
            <p:ph type="body" sz="quarter" idx="10"/>
          </p:nvPr>
        </p:nvSpPr>
        <p:spPr/>
        <p:txBody>
          <a:bodyPr/>
          <a:lstStyle/>
          <a:p>
            <a:pPr marL="640080" indent="-640080">
              <a:spcAft>
                <a:spcPts val="1200"/>
              </a:spcAft>
              <a:buFont typeface="+mj-lt"/>
              <a:buAutoNum type="arabicPeriod" startAt="5"/>
            </a:pPr>
            <a:r>
              <a:rPr lang="en-US" sz="4000" b="1" u="sng" dirty="0">
                <a:latin typeface="Lato Black" panose="020F0502020204030203" pitchFamily="34" charset="0"/>
                <a:ea typeface="Lato Black" panose="020F0502020204030203" pitchFamily="34" charset="0"/>
                <a:cs typeface="Lato Black" panose="020F0502020204030203" pitchFamily="34" charset="0"/>
              </a:rPr>
              <a:t>Repenting</a:t>
            </a:r>
            <a:r>
              <a:rPr lang="en-US" sz="4000" dirty="0"/>
              <a:t>, turning away from vain living, is part of the message of the gospel.</a:t>
            </a:r>
          </a:p>
          <a:p>
            <a:pPr marL="1040130" lvl="1" indent="-640080">
              <a:spcAft>
                <a:spcPts val="1200"/>
              </a:spcAft>
            </a:pPr>
            <a:r>
              <a:rPr lang="en-US" sz="3600" dirty="0"/>
              <a:t>Acts 14:16; </a:t>
            </a:r>
            <a:r>
              <a:rPr lang="en-US" sz="3600" b="1" u="sng" dirty="0">
                <a:latin typeface="Lato Black" panose="020F0502020204030203" pitchFamily="34" charset="0"/>
                <a:ea typeface="Lato Black" panose="020F0502020204030203" pitchFamily="34" charset="0"/>
                <a:cs typeface="Lato Black" panose="020F0502020204030203" pitchFamily="34" charset="0"/>
              </a:rPr>
              <a:t>17:30</a:t>
            </a:r>
          </a:p>
        </p:txBody>
      </p:sp>
    </p:spTree>
    <p:extLst>
      <p:ext uri="{BB962C8B-B14F-4D97-AF65-F5344CB8AC3E}">
        <p14:creationId xmlns:p14="http://schemas.microsoft.com/office/powerpoint/2010/main" val="3035869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80BBC9-5CF3-95E8-B0B9-BC14B311F77D}"/>
              </a:ext>
            </a:extLst>
          </p:cNvPr>
          <p:cNvSpPr>
            <a:spLocks noGrp="1"/>
          </p:cNvSpPr>
          <p:nvPr>
            <p:ph type="body" sz="quarter" idx="10"/>
          </p:nvPr>
        </p:nvSpPr>
        <p:spPr>
          <a:xfrm>
            <a:off x="713221" y="429598"/>
            <a:ext cx="7126765" cy="3680039"/>
          </a:xfrm>
        </p:spPr>
        <p:txBody>
          <a:bodyPr/>
          <a:lstStyle/>
          <a:p>
            <a:r>
              <a:rPr lang="en-US" dirty="0"/>
              <a:t>Therefore having overlooked the times of ignorance, God is now declaring to men that all people everywhere should repent,</a:t>
            </a:r>
          </a:p>
        </p:txBody>
      </p:sp>
      <p:sp>
        <p:nvSpPr>
          <p:cNvPr id="3" name="Text Placeholder 2">
            <a:extLst>
              <a:ext uri="{FF2B5EF4-FFF2-40B4-BE49-F238E27FC236}">
                <a16:creationId xmlns:a16="http://schemas.microsoft.com/office/drawing/2014/main" id="{2FDDBE77-EC11-EB59-6D5F-7B0844C6925E}"/>
              </a:ext>
            </a:extLst>
          </p:cNvPr>
          <p:cNvSpPr>
            <a:spLocks noGrp="1"/>
          </p:cNvSpPr>
          <p:nvPr>
            <p:ph type="body" sz="quarter" idx="11"/>
          </p:nvPr>
        </p:nvSpPr>
        <p:spPr/>
        <p:txBody>
          <a:bodyPr/>
          <a:lstStyle/>
          <a:p>
            <a:r>
              <a:rPr lang="en-US" dirty="0"/>
              <a:t>- Acts 17:30</a:t>
            </a:r>
          </a:p>
        </p:txBody>
      </p:sp>
    </p:spTree>
    <p:extLst>
      <p:ext uri="{BB962C8B-B14F-4D97-AF65-F5344CB8AC3E}">
        <p14:creationId xmlns:p14="http://schemas.microsoft.com/office/powerpoint/2010/main" val="3330450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0C6F-015D-F43C-5D9A-710C414B6429}"/>
              </a:ext>
            </a:extLst>
          </p:cNvPr>
          <p:cNvSpPr>
            <a:spLocks noGrp="1"/>
          </p:cNvSpPr>
          <p:nvPr>
            <p:ph type="title"/>
          </p:nvPr>
        </p:nvSpPr>
        <p:spPr/>
        <p:txBody>
          <a:bodyPr>
            <a:normAutofit/>
          </a:bodyPr>
          <a:lstStyle/>
          <a:p>
            <a:r>
              <a:rPr lang="en-US" dirty="0"/>
              <a:t>The Plain Gospel and Acts</a:t>
            </a:r>
          </a:p>
        </p:txBody>
      </p:sp>
      <p:sp>
        <p:nvSpPr>
          <p:cNvPr id="3" name="Text Placeholder 2">
            <a:extLst>
              <a:ext uri="{FF2B5EF4-FFF2-40B4-BE49-F238E27FC236}">
                <a16:creationId xmlns:a16="http://schemas.microsoft.com/office/drawing/2014/main" id="{2847CB34-5FD3-C309-2598-7E17E15ACBFF}"/>
              </a:ext>
            </a:extLst>
          </p:cNvPr>
          <p:cNvSpPr>
            <a:spLocks noGrp="1"/>
          </p:cNvSpPr>
          <p:nvPr>
            <p:ph type="body" sz="quarter" idx="10"/>
          </p:nvPr>
        </p:nvSpPr>
        <p:spPr/>
        <p:txBody>
          <a:bodyPr>
            <a:normAutofit/>
          </a:bodyPr>
          <a:lstStyle/>
          <a:p>
            <a:pPr marL="649224" indent="-649224">
              <a:buFont typeface="+mj-lt"/>
              <a:buAutoNum type="alphaUcPeriod"/>
            </a:pPr>
            <a:r>
              <a:rPr lang="en-US" sz="2400" dirty="0"/>
              <a:t>Patterns for Preaching the Gospel</a:t>
            </a:r>
          </a:p>
          <a:p>
            <a:pPr marL="649224" indent="-649224">
              <a:spcAft>
                <a:spcPts val="1200"/>
              </a:spcAft>
              <a:buFont typeface="+mj-lt"/>
              <a:buAutoNum type="alphaUcPeriod"/>
            </a:pPr>
            <a:r>
              <a:rPr lang="en-US" sz="2400" dirty="0"/>
              <a:t>Benefits of the Gospel</a:t>
            </a:r>
          </a:p>
          <a:p>
            <a:pPr marL="731520" indent="-731520">
              <a:buFont typeface="+mj-lt"/>
              <a:buAutoNum type="alphaUcPeriod"/>
            </a:pPr>
            <a:r>
              <a:rPr lang="en-US" sz="4800" b="1" dirty="0"/>
              <a:t>The Gospel of the </a:t>
            </a:r>
            <a:br>
              <a:rPr lang="en-US" sz="4800" b="1" dirty="0"/>
            </a:br>
            <a:r>
              <a:rPr lang="en-US" sz="4800" b="1" dirty="0"/>
              <a:t>Early Church</a:t>
            </a:r>
          </a:p>
        </p:txBody>
      </p:sp>
    </p:spTree>
    <p:extLst>
      <p:ext uri="{BB962C8B-B14F-4D97-AF65-F5344CB8AC3E}">
        <p14:creationId xmlns:p14="http://schemas.microsoft.com/office/powerpoint/2010/main" val="1831660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60BB-3BD3-E31B-7F85-B50883943FE2}"/>
              </a:ext>
            </a:extLst>
          </p:cNvPr>
          <p:cNvSpPr>
            <a:spLocks noGrp="1"/>
          </p:cNvSpPr>
          <p:nvPr>
            <p:ph type="title"/>
          </p:nvPr>
        </p:nvSpPr>
        <p:spPr/>
        <p:txBody>
          <a:bodyPr/>
          <a:lstStyle/>
          <a:p>
            <a:r>
              <a:rPr lang="en-US" dirty="0"/>
              <a:t>C. The Gospel of The Early Church</a:t>
            </a:r>
          </a:p>
        </p:txBody>
      </p:sp>
      <p:sp>
        <p:nvSpPr>
          <p:cNvPr id="3" name="Text Placeholder 2">
            <a:extLst>
              <a:ext uri="{FF2B5EF4-FFF2-40B4-BE49-F238E27FC236}">
                <a16:creationId xmlns:a16="http://schemas.microsoft.com/office/drawing/2014/main" id="{99C0176E-7AAA-3DBD-258C-5E89B6A93D59}"/>
              </a:ext>
            </a:extLst>
          </p:cNvPr>
          <p:cNvSpPr>
            <a:spLocks noGrp="1"/>
          </p:cNvSpPr>
          <p:nvPr>
            <p:ph type="body" sz="quarter" idx="10"/>
          </p:nvPr>
        </p:nvSpPr>
        <p:spPr/>
        <p:txBody>
          <a:bodyPr/>
          <a:lstStyle/>
          <a:p>
            <a:pPr marL="640080" indent="-640080">
              <a:spcAft>
                <a:spcPts val="1200"/>
              </a:spcAft>
              <a:buFont typeface="+mj-lt"/>
              <a:buAutoNum type="arabicPeriod"/>
            </a:pPr>
            <a:r>
              <a:rPr lang="en-US" sz="4000" dirty="0"/>
              <a:t>Peter preached the message </a:t>
            </a:r>
            <a:br>
              <a:rPr lang="en-US" sz="4000" dirty="0"/>
            </a:br>
            <a:r>
              <a:rPr lang="en-US" sz="4000" dirty="0"/>
              <a:t>of the gospel to </a:t>
            </a:r>
            <a:r>
              <a:rPr lang="en-US" sz="4000" b="1" u="sng" dirty="0">
                <a:latin typeface="Lato Black" panose="020F0502020204030203" pitchFamily="34" charset="0"/>
                <a:ea typeface="Lato Black" panose="020F0502020204030203" pitchFamily="34" charset="0"/>
                <a:cs typeface="Lato Black" panose="020F0502020204030203" pitchFamily="34" charset="0"/>
              </a:rPr>
              <a:t>Cornelius</a:t>
            </a:r>
            <a:r>
              <a:rPr lang="en-US" sz="4000" dirty="0"/>
              <a:t>.</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Acts 15:7</a:t>
            </a:r>
            <a:r>
              <a:rPr lang="en-US" sz="3600" dirty="0"/>
              <a:t>; </a:t>
            </a:r>
            <a:r>
              <a:rPr lang="en-US" sz="3600" b="1" u="sng" dirty="0">
                <a:latin typeface="Lato Black" panose="020F0502020204030203" pitchFamily="34" charset="0"/>
                <a:ea typeface="Lato Black" panose="020F0502020204030203" pitchFamily="34" charset="0"/>
                <a:cs typeface="Lato Black" panose="020F0502020204030203" pitchFamily="34" charset="0"/>
              </a:rPr>
              <a:t>10:34-43</a:t>
            </a:r>
            <a:endParaRPr lang="en-US" sz="3600" dirty="0"/>
          </a:p>
        </p:txBody>
      </p:sp>
    </p:spTree>
    <p:extLst>
      <p:ext uri="{BB962C8B-B14F-4D97-AF65-F5344CB8AC3E}">
        <p14:creationId xmlns:p14="http://schemas.microsoft.com/office/powerpoint/2010/main" val="3361336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AF606-9BD2-0259-1C13-BCAF4AEECF89}"/>
              </a:ext>
            </a:extLst>
          </p:cNvPr>
          <p:cNvSpPr>
            <a:spLocks noGrp="1"/>
          </p:cNvSpPr>
          <p:nvPr>
            <p:ph type="body" sz="quarter" idx="10"/>
          </p:nvPr>
        </p:nvSpPr>
        <p:spPr/>
        <p:txBody>
          <a:bodyPr/>
          <a:lstStyle/>
          <a:p>
            <a:r>
              <a:rPr lang="en-US" dirty="0"/>
              <a:t>After there had been much debate, Peter stood up and said to them, “Brethren, you know that in the early days God made a choice among you, that by my mouth the Gentiles would hear the word of the gospel and believe.</a:t>
            </a:r>
          </a:p>
        </p:txBody>
      </p:sp>
      <p:sp>
        <p:nvSpPr>
          <p:cNvPr id="3" name="Text Placeholder 2">
            <a:extLst>
              <a:ext uri="{FF2B5EF4-FFF2-40B4-BE49-F238E27FC236}">
                <a16:creationId xmlns:a16="http://schemas.microsoft.com/office/drawing/2014/main" id="{190BCEA4-0C62-DE7B-884A-288F53CB3778}"/>
              </a:ext>
            </a:extLst>
          </p:cNvPr>
          <p:cNvSpPr>
            <a:spLocks noGrp="1"/>
          </p:cNvSpPr>
          <p:nvPr>
            <p:ph type="body" sz="quarter" idx="11"/>
          </p:nvPr>
        </p:nvSpPr>
        <p:spPr/>
        <p:txBody>
          <a:bodyPr/>
          <a:lstStyle/>
          <a:p>
            <a:r>
              <a:rPr lang="en-US" dirty="0"/>
              <a:t>- Acts 15:7</a:t>
            </a:r>
          </a:p>
        </p:txBody>
      </p:sp>
    </p:spTree>
    <p:extLst>
      <p:ext uri="{BB962C8B-B14F-4D97-AF65-F5344CB8AC3E}">
        <p14:creationId xmlns:p14="http://schemas.microsoft.com/office/powerpoint/2010/main" val="981853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AF606-9BD2-0259-1C13-BCAF4AEECF89}"/>
              </a:ext>
            </a:extLst>
          </p:cNvPr>
          <p:cNvSpPr>
            <a:spLocks noGrp="1"/>
          </p:cNvSpPr>
          <p:nvPr>
            <p:ph type="body" sz="quarter" idx="10"/>
          </p:nvPr>
        </p:nvSpPr>
        <p:spPr/>
        <p:txBody>
          <a:bodyPr>
            <a:normAutofit/>
          </a:bodyPr>
          <a:lstStyle/>
          <a:p>
            <a:r>
              <a:rPr lang="en-US" sz="2800" baseline="30000" dirty="0"/>
              <a:t>34</a:t>
            </a:r>
            <a:r>
              <a:rPr lang="en-US" sz="2800" dirty="0"/>
              <a:t> Opening his mouth, Peter said: “I most certainly understand now that God is not one to show partiality, </a:t>
            </a:r>
            <a:r>
              <a:rPr lang="en-US" sz="2800" baseline="30000" dirty="0"/>
              <a:t>35</a:t>
            </a:r>
            <a:r>
              <a:rPr lang="en-US" sz="2800" dirty="0"/>
              <a:t> but in every nation the man who fears Him and does what is right is welcome to Him. </a:t>
            </a:r>
            <a:r>
              <a:rPr lang="en-US" sz="2800" baseline="30000" dirty="0"/>
              <a:t>36</a:t>
            </a:r>
            <a:r>
              <a:rPr lang="en-US" sz="2800" dirty="0"/>
              <a:t> The word which He sent to the sons of Israel, preaching peace through Jesus Christ (He is Lord of all)—</a:t>
            </a:r>
          </a:p>
        </p:txBody>
      </p:sp>
      <p:sp>
        <p:nvSpPr>
          <p:cNvPr id="3" name="Text Placeholder 2">
            <a:extLst>
              <a:ext uri="{FF2B5EF4-FFF2-40B4-BE49-F238E27FC236}">
                <a16:creationId xmlns:a16="http://schemas.microsoft.com/office/drawing/2014/main" id="{190BCEA4-0C62-DE7B-884A-288F53CB3778}"/>
              </a:ext>
            </a:extLst>
          </p:cNvPr>
          <p:cNvSpPr>
            <a:spLocks noGrp="1"/>
          </p:cNvSpPr>
          <p:nvPr>
            <p:ph type="body" sz="quarter" idx="11"/>
          </p:nvPr>
        </p:nvSpPr>
        <p:spPr/>
        <p:txBody>
          <a:bodyPr/>
          <a:lstStyle/>
          <a:p>
            <a:r>
              <a:rPr lang="en-US" dirty="0"/>
              <a:t>- Acts 10:34-36</a:t>
            </a:r>
          </a:p>
        </p:txBody>
      </p:sp>
    </p:spTree>
    <p:extLst>
      <p:ext uri="{BB962C8B-B14F-4D97-AF65-F5344CB8AC3E}">
        <p14:creationId xmlns:p14="http://schemas.microsoft.com/office/powerpoint/2010/main" val="2338658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AF606-9BD2-0259-1C13-BCAF4AEECF89}"/>
              </a:ext>
            </a:extLst>
          </p:cNvPr>
          <p:cNvSpPr>
            <a:spLocks noGrp="1"/>
          </p:cNvSpPr>
          <p:nvPr>
            <p:ph type="body" sz="quarter" idx="10"/>
          </p:nvPr>
        </p:nvSpPr>
        <p:spPr>
          <a:xfrm>
            <a:off x="713222" y="429598"/>
            <a:ext cx="7134716" cy="3680039"/>
          </a:xfrm>
        </p:spPr>
        <p:txBody>
          <a:bodyPr>
            <a:normAutofit lnSpcReduction="10000"/>
          </a:bodyPr>
          <a:lstStyle/>
          <a:p>
            <a:r>
              <a:rPr lang="en-US" sz="2800" baseline="30000" dirty="0"/>
              <a:t>37</a:t>
            </a:r>
            <a:r>
              <a:rPr lang="en-US" sz="2800" dirty="0"/>
              <a:t> you yourselves know the thing which took place throughout all Judea, starting from Galilee, after the baptism which John proclaimed. </a:t>
            </a:r>
            <a:r>
              <a:rPr lang="en-US" sz="2800" baseline="30000" dirty="0"/>
              <a:t>38</a:t>
            </a:r>
            <a:r>
              <a:rPr lang="en-US" sz="2800" dirty="0"/>
              <a:t> You know of Jesus of Nazareth, how God anointed Him with the Holy Spirit and with power, and how He went about doing good and healing all who were oppressed by the devil, for God was with Him.</a:t>
            </a:r>
          </a:p>
        </p:txBody>
      </p:sp>
      <p:sp>
        <p:nvSpPr>
          <p:cNvPr id="3" name="Text Placeholder 2">
            <a:extLst>
              <a:ext uri="{FF2B5EF4-FFF2-40B4-BE49-F238E27FC236}">
                <a16:creationId xmlns:a16="http://schemas.microsoft.com/office/drawing/2014/main" id="{190BCEA4-0C62-DE7B-884A-288F53CB3778}"/>
              </a:ext>
            </a:extLst>
          </p:cNvPr>
          <p:cNvSpPr>
            <a:spLocks noGrp="1"/>
          </p:cNvSpPr>
          <p:nvPr>
            <p:ph type="body" sz="quarter" idx="11"/>
          </p:nvPr>
        </p:nvSpPr>
        <p:spPr/>
        <p:txBody>
          <a:bodyPr/>
          <a:lstStyle/>
          <a:p>
            <a:r>
              <a:rPr lang="en-US" dirty="0"/>
              <a:t>- Acts 10:37-38</a:t>
            </a:r>
          </a:p>
        </p:txBody>
      </p:sp>
    </p:spTree>
    <p:extLst>
      <p:ext uri="{BB962C8B-B14F-4D97-AF65-F5344CB8AC3E}">
        <p14:creationId xmlns:p14="http://schemas.microsoft.com/office/powerpoint/2010/main" val="1916718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AF606-9BD2-0259-1C13-BCAF4AEECF89}"/>
              </a:ext>
            </a:extLst>
          </p:cNvPr>
          <p:cNvSpPr>
            <a:spLocks noGrp="1"/>
          </p:cNvSpPr>
          <p:nvPr>
            <p:ph type="body" sz="quarter" idx="10"/>
          </p:nvPr>
        </p:nvSpPr>
        <p:spPr/>
        <p:txBody>
          <a:bodyPr>
            <a:normAutofit/>
          </a:bodyPr>
          <a:lstStyle/>
          <a:p>
            <a:r>
              <a:rPr lang="en-US" sz="2800" baseline="30000" dirty="0"/>
              <a:t>39</a:t>
            </a:r>
            <a:r>
              <a:rPr lang="en-US" sz="2800" dirty="0"/>
              <a:t> We are witnesses of all the things He did both in the land of the Jews and in Jerusalem. They also put Him to death by hanging Him on a cross. </a:t>
            </a:r>
            <a:r>
              <a:rPr lang="en-US" sz="2800" baseline="30000" dirty="0"/>
              <a:t>40</a:t>
            </a:r>
            <a:r>
              <a:rPr lang="en-US" sz="2800" dirty="0"/>
              <a:t> God raised Him up on the third day and granted that He become visible,</a:t>
            </a:r>
          </a:p>
        </p:txBody>
      </p:sp>
      <p:sp>
        <p:nvSpPr>
          <p:cNvPr id="3" name="Text Placeholder 2">
            <a:extLst>
              <a:ext uri="{FF2B5EF4-FFF2-40B4-BE49-F238E27FC236}">
                <a16:creationId xmlns:a16="http://schemas.microsoft.com/office/drawing/2014/main" id="{190BCEA4-0C62-DE7B-884A-288F53CB3778}"/>
              </a:ext>
            </a:extLst>
          </p:cNvPr>
          <p:cNvSpPr>
            <a:spLocks noGrp="1"/>
          </p:cNvSpPr>
          <p:nvPr>
            <p:ph type="body" sz="quarter" idx="11"/>
          </p:nvPr>
        </p:nvSpPr>
        <p:spPr/>
        <p:txBody>
          <a:bodyPr/>
          <a:lstStyle/>
          <a:p>
            <a:r>
              <a:rPr lang="en-US" dirty="0"/>
              <a:t>- Acts 10:39-40</a:t>
            </a:r>
          </a:p>
        </p:txBody>
      </p:sp>
    </p:spTree>
    <p:extLst>
      <p:ext uri="{BB962C8B-B14F-4D97-AF65-F5344CB8AC3E}">
        <p14:creationId xmlns:p14="http://schemas.microsoft.com/office/powerpoint/2010/main" val="2839138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AF606-9BD2-0259-1C13-BCAF4AEECF89}"/>
              </a:ext>
            </a:extLst>
          </p:cNvPr>
          <p:cNvSpPr>
            <a:spLocks noGrp="1"/>
          </p:cNvSpPr>
          <p:nvPr>
            <p:ph type="body" sz="quarter" idx="10"/>
          </p:nvPr>
        </p:nvSpPr>
        <p:spPr/>
        <p:txBody>
          <a:bodyPr>
            <a:normAutofit/>
          </a:bodyPr>
          <a:lstStyle/>
          <a:p>
            <a:r>
              <a:rPr lang="en-US" sz="2800" baseline="30000" dirty="0"/>
              <a:t>41</a:t>
            </a:r>
            <a:r>
              <a:rPr lang="en-US" sz="2800" dirty="0"/>
              <a:t> not to all the people, but to witnesses who were chosen beforehand by God, that is, to us who ate and drank with Him after He arose from the dead. </a:t>
            </a:r>
            <a:r>
              <a:rPr lang="en-US" sz="2800" baseline="30000" dirty="0"/>
              <a:t>42</a:t>
            </a:r>
            <a:r>
              <a:rPr lang="en-US" sz="2800" dirty="0"/>
              <a:t> And He ordered us to preach to the people, and solemnly to testify that this is the One who has been appointed by God as Judge of the living and the dead.</a:t>
            </a:r>
          </a:p>
        </p:txBody>
      </p:sp>
      <p:sp>
        <p:nvSpPr>
          <p:cNvPr id="3" name="Text Placeholder 2">
            <a:extLst>
              <a:ext uri="{FF2B5EF4-FFF2-40B4-BE49-F238E27FC236}">
                <a16:creationId xmlns:a16="http://schemas.microsoft.com/office/drawing/2014/main" id="{190BCEA4-0C62-DE7B-884A-288F53CB3778}"/>
              </a:ext>
            </a:extLst>
          </p:cNvPr>
          <p:cNvSpPr>
            <a:spLocks noGrp="1"/>
          </p:cNvSpPr>
          <p:nvPr>
            <p:ph type="body" sz="quarter" idx="11"/>
          </p:nvPr>
        </p:nvSpPr>
        <p:spPr/>
        <p:txBody>
          <a:bodyPr/>
          <a:lstStyle/>
          <a:p>
            <a:r>
              <a:rPr lang="en-US" dirty="0"/>
              <a:t>- Acts 10:41-42</a:t>
            </a:r>
          </a:p>
        </p:txBody>
      </p:sp>
    </p:spTree>
    <p:extLst>
      <p:ext uri="{BB962C8B-B14F-4D97-AF65-F5344CB8AC3E}">
        <p14:creationId xmlns:p14="http://schemas.microsoft.com/office/powerpoint/2010/main" val="2440365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AF606-9BD2-0259-1C13-BCAF4AEECF89}"/>
              </a:ext>
            </a:extLst>
          </p:cNvPr>
          <p:cNvSpPr>
            <a:spLocks noGrp="1"/>
          </p:cNvSpPr>
          <p:nvPr>
            <p:ph type="body" sz="quarter" idx="10"/>
          </p:nvPr>
        </p:nvSpPr>
        <p:spPr>
          <a:xfrm>
            <a:off x="713221" y="429598"/>
            <a:ext cx="7102911" cy="3680039"/>
          </a:xfrm>
        </p:spPr>
        <p:txBody>
          <a:bodyPr/>
          <a:lstStyle/>
          <a:p>
            <a:r>
              <a:rPr lang="en-US" dirty="0"/>
              <a:t>Of Him all the prophets bear witness that through His name everyone who believes in Him receives forgiveness of sins.”</a:t>
            </a:r>
          </a:p>
        </p:txBody>
      </p:sp>
      <p:sp>
        <p:nvSpPr>
          <p:cNvPr id="3" name="Text Placeholder 2">
            <a:extLst>
              <a:ext uri="{FF2B5EF4-FFF2-40B4-BE49-F238E27FC236}">
                <a16:creationId xmlns:a16="http://schemas.microsoft.com/office/drawing/2014/main" id="{190BCEA4-0C62-DE7B-884A-288F53CB3778}"/>
              </a:ext>
            </a:extLst>
          </p:cNvPr>
          <p:cNvSpPr>
            <a:spLocks noGrp="1"/>
          </p:cNvSpPr>
          <p:nvPr>
            <p:ph type="body" sz="quarter" idx="11"/>
          </p:nvPr>
        </p:nvSpPr>
        <p:spPr/>
        <p:txBody>
          <a:bodyPr/>
          <a:lstStyle/>
          <a:p>
            <a:r>
              <a:rPr lang="en-US" dirty="0"/>
              <a:t>- Acts 10:43</a:t>
            </a:r>
          </a:p>
        </p:txBody>
      </p:sp>
    </p:spTree>
    <p:extLst>
      <p:ext uri="{BB962C8B-B14F-4D97-AF65-F5344CB8AC3E}">
        <p14:creationId xmlns:p14="http://schemas.microsoft.com/office/powerpoint/2010/main" val="4097984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5C5F4-06EE-8F74-52BC-6CE68B9CBB17}"/>
              </a:ext>
            </a:extLst>
          </p:cNvPr>
          <p:cNvSpPr>
            <a:spLocks noGrp="1"/>
          </p:cNvSpPr>
          <p:nvPr>
            <p:ph type="body" sz="quarter" idx="10"/>
          </p:nvPr>
        </p:nvSpPr>
        <p:spPr/>
        <p:txBody>
          <a:bodyPr>
            <a:normAutofit/>
          </a:bodyPr>
          <a:lstStyle/>
          <a:p>
            <a:r>
              <a:rPr lang="en-US" sz="3000" baseline="30000" dirty="0"/>
              <a:t>18</a:t>
            </a:r>
            <a:r>
              <a:rPr lang="en-US" sz="3000" dirty="0"/>
              <a:t> Zacharias said to the angel, “How will I know this for certain? For I am an old man and my wife is advanced in years.” </a:t>
            </a:r>
            <a:r>
              <a:rPr lang="en-US" sz="3000" baseline="30000" dirty="0"/>
              <a:t>19</a:t>
            </a:r>
            <a:r>
              <a:rPr lang="en-US" sz="3000" dirty="0"/>
              <a:t> The angel answered and said to him, “I am Gabriel, who stands in the presence of God, and I have been sent to speak to you and to bring you this good news.</a:t>
            </a:r>
          </a:p>
        </p:txBody>
      </p:sp>
      <p:sp>
        <p:nvSpPr>
          <p:cNvPr id="3" name="Text Placeholder 2">
            <a:extLst>
              <a:ext uri="{FF2B5EF4-FFF2-40B4-BE49-F238E27FC236}">
                <a16:creationId xmlns:a16="http://schemas.microsoft.com/office/drawing/2014/main" id="{89F2E4FE-9FC0-2526-1E1A-463289554863}"/>
              </a:ext>
            </a:extLst>
          </p:cNvPr>
          <p:cNvSpPr>
            <a:spLocks noGrp="1"/>
          </p:cNvSpPr>
          <p:nvPr>
            <p:ph type="body" sz="quarter" idx="11"/>
          </p:nvPr>
        </p:nvSpPr>
        <p:spPr/>
        <p:txBody>
          <a:bodyPr/>
          <a:lstStyle/>
          <a:p>
            <a:r>
              <a:rPr lang="en-US" dirty="0"/>
              <a:t>- Luke 1:18-19</a:t>
            </a:r>
          </a:p>
        </p:txBody>
      </p:sp>
    </p:spTree>
    <p:extLst>
      <p:ext uri="{BB962C8B-B14F-4D97-AF65-F5344CB8AC3E}">
        <p14:creationId xmlns:p14="http://schemas.microsoft.com/office/powerpoint/2010/main" val="1428676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60BB-3BD3-E31B-7F85-B50883943FE2}"/>
              </a:ext>
            </a:extLst>
          </p:cNvPr>
          <p:cNvSpPr>
            <a:spLocks noGrp="1"/>
          </p:cNvSpPr>
          <p:nvPr>
            <p:ph type="title"/>
          </p:nvPr>
        </p:nvSpPr>
        <p:spPr/>
        <p:txBody>
          <a:bodyPr/>
          <a:lstStyle/>
          <a:p>
            <a:r>
              <a:rPr lang="en-US" dirty="0"/>
              <a:t>C. The Gospel of The Early Church</a:t>
            </a:r>
          </a:p>
        </p:txBody>
      </p:sp>
      <p:sp>
        <p:nvSpPr>
          <p:cNvPr id="3" name="Text Placeholder 2">
            <a:extLst>
              <a:ext uri="{FF2B5EF4-FFF2-40B4-BE49-F238E27FC236}">
                <a16:creationId xmlns:a16="http://schemas.microsoft.com/office/drawing/2014/main" id="{99C0176E-7AAA-3DBD-258C-5E89B6A93D59}"/>
              </a:ext>
            </a:extLst>
          </p:cNvPr>
          <p:cNvSpPr>
            <a:spLocks noGrp="1"/>
          </p:cNvSpPr>
          <p:nvPr>
            <p:ph type="body" sz="quarter" idx="10"/>
          </p:nvPr>
        </p:nvSpPr>
        <p:spPr/>
        <p:txBody>
          <a:bodyPr/>
          <a:lstStyle/>
          <a:p>
            <a:pPr marL="742950" indent="-742950">
              <a:spcAft>
                <a:spcPts val="1200"/>
              </a:spcAft>
              <a:buFont typeface="+mj-lt"/>
              <a:buAutoNum type="arabicPeriod" startAt="2"/>
            </a:pPr>
            <a:r>
              <a:rPr lang="en-US" sz="4000" dirty="0"/>
              <a:t>The plain gospel needs to be heard so people can </a:t>
            </a:r>
            <a:r>
              <a:rPr lang="en-US" sz="4000" b="1" u="sng" dirty="0">
                <a:latin typeface="Lato Black" panose="020F0502020204030203" pitchFamily="34" charset="0"/>
                <a:ea typeface="Lato Black" panose="020F0502020204030203" pitchFamily="34" charset="0"/>
                <a:cs typeface="Lato Black" panose="020F0502020204030203" pitchFamily="34" charset="0"/>
              </a:rPr>
              <a:t>believe</a:t>
            </a:r>
            <a:r>
              <a:rPr lang="en-US" sz="4000" dirty="0"/>
              <a:t>.</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Acts 15:6-8</a:t>
            </a:r>
            <a:endParaRPr lang="en-US" sz="3600" dirty="0"/>
          </a:p>
        </p:txBody>
      </p:sp>
    </p:spTree>
    <p:extLst>
      <p:ext uri="{BB962C8B-B14F-4D97-AF65-F5344CB8AC3E}">
        <p14:creationId xmlns:p14="http://schemas.microsoft.com/office/powerpoint/2010/main" val="387955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4791C4-3635-DF56-5889-DC750E2F92E3}"/>
              </a:ext>
            </a:extLst>
          </p:cNvPr>
          <p:cNvSpPr>
            <a:spLocks noGrp="1"/>
          </p:cNvSpPr>
          <p:nvPr>
            <p:ph type="body" sz="quarter" idx="10"/>
          </p:nvPr>
        </p:nvSpPr>
        <p:spPr/>
        <p:txBody>
          <a:bodyPr>
            <a:normAutofit/>
          </a:bodyPr>
          <a:lstStyle/>
          <a:p>
            <a:r>
              <a:rPr lang="en-US" sz="2800" baseline="30000" dirty="0"/>
              <a:t>6</a:t>
            </a:r>
            <a:r>
              <a:rPr lang="en-US" sz="2800" dirty="0"/>
              <a:t> The apostles and the elders came together to look into this matter. </a:t>
            </a:r>
            <a:r>
              <a:rPr lang="en-US" sz="2800" baseline="30000" dirty="0"/>
              <a:t>7</a:t>
            </a:r>
            <a:r>
              <a:rPr lang="en-US" sz="2800" dirty="0"/>
              <a:t> After there had been much debate, Peter stood up and said to them, “Brethren, you know that in the early days God made a choice among you, that by my mouth the Gentiles would hear the word of the gospel and believe.</a:t>
            </a:r>
          </a:p>
        </p:txBody>
      </p:sp>
      <p:sp>
        <p:nvSpPr>
          <p:cNvPr id="3" name="Text Placeholder 2">
            <a:extLst>
              <a:ext uri="{FF2B5EF4-FFF2-40B4-BE49-F238E27FC236}">
                <a16:creationId xmlns:a16="http://schemas.microsoft.com/office/drawing/2014/main" id="{8E038859-E5EB-C7C1-9004-95E47D2E5796}"/>
              </a:ext>
            </a:extLst>
          </p:cNvPr>
          <p:cNvSpPr>
            <a:spLocks noGrp="1"/>
          </p:cNvSpPr>
          <p:nvPr>
            <p:ph type="body" sz="quarter" idx="11"/>
          </p:nvPr>
        </p:nvSpPr>
        <p:spPr/>
        <p:txBody>
          <a:bodyPr/>
          <a:lstStyle/>
          <a:p>
            <a:r>
              <a:rPr lang="en-US" dirty="0"/>
              <a:t>- Acts 15:6-7</a:t>
            </a:r>
          </a:p>
        </p:txBody>
      </p:sp>
    </p:spTree>
    <p:extLst>
      <p:ext uri="{BB962C8B-B14F-4D97-AF65-F5344CB8AC3E}">
        <p14:creationId xmlns:p14="http://schemas.microsoft.com/office/powerpoint/2010/main" val="2101480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4791C4-3635-DF56-5889-DC750E2F92E3}"/>
              </a:ext>
            </a:extLst>
          </p:cNvPr>
          <p:cNvSpPr>
            <a:spLocks noGrp="1"/>
          </p:cNvSpPr>
          <p:nvPr>
            <p:ph type="body" sz="quarter" idx="10"/>
          </p:nvPr>
        </p:nvSpPr>
        <p:spPr/>
        <p:txBody>
          <a:bodyPr>
            <a:normAutofit/>
          </a:bodyPr>
          <a:lstStyle/>
          <a:p>
            <a:r>
              <a:rPr lang="en-US" dirty="0"/>
              <a:t>And God, who knows the heart, testified to them giving them the Holy Spirit, just as He also did to us;</a:t>
            </a:r>
          </a:p>
        </p:txBody>
      </p:sp>
      <p:sp>
        <p:nvSpPr>
          <p:cNvPr id="3" name="Text Placeholder 2">
            <a:extLst>
              <a:ext uri="{FF2B5EF4-FFF2-40B4-BE49-F238E27FC236}">
                <a16:creationId xmlns:a16="http://schemas.microsoft.com/office/drawing/2014/main" id="{8E038859-E5EB-C7C1-9004-95E47D2E5796}"/>
              </a:ext>
            </a:extLst>
          </p:cNvPr>
          <p:cNvSpPr>
            <a:spLocks noGrp="1"/>
          </p:cNvSpPr>
          <p:nvPr>
            <p:ph type="body" sz="quarter" idx="11"/>
          </p:nvPr>
        </p:nvSpPr>
        <p:spPr/>
        <p:txBody>
          <a:bodyPr/>
          <a:lstStyle/>
          <a:p>
            <a:r>
              <a:rPr lang="en-US" dirty="0"/>
              <a:t>- Acts 15:8</a:t>
            </a:r>
          </a:p>
        </p:txBody>
      </p:sp>
    </p:spTree>
    <p:extLst>
      <p:ext uri="{BB962C8B-B14F-4D97-AF65-F5344CB8AC3E}">
        <p14:creationId xmlns:p14="http://schemas.microsoft.com/office/powerpoint/2010/main" val="1116871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60BB-3BD3-E31B-7F85-B50883943FE2}"/>
              </a:ext>
            </a:extLst>
          </p:cNvPr>
          <p:cNvSpPr>
            <a:spLocks noGrp="1"/>
          </p:cNvSpPr>
          <p:nvPr>
            <p:ph type="title"/>
          </p:nvPr>
        </p:nvSpPr>
        <p:spPr/>
        <p:txBody>
          <a:bodyPr/>
          <a:lstStyle/>
          <a:p>
            <a:r>
              <a:rPr lang="en-US" dirty="0"/>
              <a:t>C. The Gospel of The Early Church</a:t>
            </a:r>
          </a:p>
        </p:txBody>
      </p:sp>
      <p:sp>
        <p:nvSpPr>
          <p:cNvPr id="3" name="Text Placeholder 2">
            <a:extLst>
              <a:ext uri="{FF2B5EF4-FFF2-40B4-BE49-F238E27FC236}">
                <a16:creationId xmlns:a16="http://schemas.microsoft.com/office/drawing/2014/main" id="{99C0176E-7AAA-3DBD-258C-5E89B6A93D59}"/>
              </a:ext>
            </a:extLst>
          </p:cNvPr>
          <p:cNvSpPr>
            <a:spLocks noGrp="1"/>
          </p:cNvSpPr>
          <p:nvPr>
            <p:ph type="body" sz="quarter" idx="10"/>
          </p:nvPr>
        </p:nvSpPr>
        <p:spPr/>
        <p:txBody>
          <a:bodyPr/>
          <a:lstStyle/>
          <a:p>
            <a:pPr marL="742950" indent="-742950">
              <a:spcAft>
                <a:spcPts val="1200"/>
              </a:spcAft>
              <a:buFont typeface="+mj-lt"/>
              <a:buAutoNum type="arabicPeriod" startAt="3"/>
            </a:pPr>
            <a:r>
              <a:rPr lang="en-US" sz="4000" dirty="0"/>
              <a:t>The plain gospel is our door </a:t>
            </a:r>
            <a:br>
              <a:rPr lang="en-US" sz="4000" dirty="0"/>
            </a:br>
            <a:r>
              <a:rPr lang="en-US" sz="4000" dirty="0"/>
              <a:t>by which we receive the </a:t>
            </a:r>
            <a:br>
              <a:rPr lang="en-US" sz="4000" dirty="0"/>
            </a:br>
            <a:r>
              <a:rPr lang="en-US" sz="4000" dirty="0"/>
              <a:t>saving </a:t>
            </a:r>
            <a:r>
              <a:rPr lang="en-US" sz="4000" b="1" u="sng" dirty="0">
                <a:latin typeface="Lato Black" panose="020F0502020204030203" pitchFamily="34" charset="0"/>
                <a:ea typeface="Lato Black" panose="020F0502020204030203" pitchFamily="34" charset="0"/>
                <a:cs typeface="Lato Black" panose="020F0502020204030203" pitchFamily="34" charset="0"/>
              </a:rPr>
              <a:t>grace</a:t>
            </a:r>
            <a:r>
              <a:rPr lang="en-US" sz="4000" dirty="0"/>
              <a:t> of God.</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Acts 20:22-24</a:t>
            </a:r>
            <a:endParaRPr lang="en-US" sz="3600" dirty="0"/>
          </a:p>
        </p:txBody>
      </p:sp>
    </p:spTree>
    <p:extLst>
      <p:ext uri="{BB962C8B-B14F-4D97-AF65-F5344CB8AC3E}">
        <p14:creationId xmlns:p14="http://schemas.microsoft.com/office/powerpoint/2010/main" val="1693940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30EB5-25F6-4CF0-C09D-8B3F45BDC3E8}"/>
              </a:ext>
            </a:extLst>
          </p:cNvPr>
          <p:cNvSpPr>
            <a:spLocks noGrp="1"/>
          </p:cNvSpPr>
          <p:nvPr>
            <p:ph type="body" sz="quarter" idx="10"/>
          </p:nvPr>
        </p:nvSpPr>
        <p:spPr/>
        <p:txBody>
          <a:bodyPr>
            <a:normAutofit/>
          </a:bodyPr>
          <a:lstStyle/>
          <a:p>
            <a:r>
              <a:rPr lang="en-US" sz="2800" baseline="30000" dirty="0"/>
              <a:t>22</a:t>
            </a:r>
            <a:r>
              <a:rPr lang="en-US" sz="2800" dirty="0"/>
              <a:t> And now, behold, bound by the Spirit, I am on my way to Jerusalem, not knowing what will happen to me there, </a:t>
            </a:r>
            <a:r>
              <a:rPr lang="en-US" sz="2800" baseline="30000" dirty="0"/>
              <a:t>23</a:t>
            </a:r>
            <a:r>
              <a:rPr lang="en-US" sz="2800" dirty="0"/>
              <a:t> except that the Holy Spirit solemnly testifies to me in every city, saying that bonds and afflictions await me.</a:t>
            </a:r>
          </a:p>
        </p:txBody>
      </p:sp>
      <p:sp>
        <p:nvSpPr>
          <p:cNvPr id="3" name="Text Placeholder 2">
            <a:extLst>
              <a:ext uri="{FF2B5EF4-FFF2-40B4-BE49-F238E27FC236}">
                <a16:creationId xmlns:a16="http://schemas.microsoft.com/office/drawing/2014/main" id="{C5044640-3808-F61E-1FCA-0A51F078C394}"/>
              </a:ext>
            </a:extLst>
          </p:cNvPr>
          <p:cNvSpPr>
            <a:spLocks noGrp="1"/>
          </p:cNvSpPr>
          <p:nvPr>
            <p:ph type="body" sz="quarter" idx="11"/>
          </p:nvPr>
        </p:nvSpPr>
        <p:spPr/>
        <p:txBody>
          <a:bodyPr/>
          <a:lstStyle/>
          <a:p>
            <a:r>
              <a:rPr lang="en-US" dirty="0"/>
              <a:t>- Acts 20:22-23</a:t>
            </a:r>
          </a:p>
        </p:txBody>
      </p:sp>
    </p:spTree>
    <p:extLst>
      <p:ext uri="{BB962C8B-B14F-4D97-AF65-F5344CB8AC3E}">
        <p14:creationId xmlns:p14="http://schemas.microsoft.com/office/powerpoint/2010/main" val="1832793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730EB5-25F6-4CF0-C09D-8B3F45BDC3E8}"/>
              </a:ext>
            </a:extLst>
          </p:cNvPr>
          <p:cNvSpPr>
            <a:spLocks noGrp="1"/>
          </p:cNvSpPr>
          <p:nvPr>
            <p:ph type="body" sz="quarter" idx="10"/>
          </p:nvPr>
        </p:nvSpPr>
        <p:spPr/>
        <p:txBody>
          <a:bodyPr>
            <a:normAutofit/>
          </a:bodyPr>
          <a:lstStyle/>
          <a:p>
            <a:r>
              <a:rPr lang="en-US" sz="2800" dirty="0"/>
              <a:t>But I do not consider my life of any account as dear to myself, so that I may finish my course and the ministry which I received from the Lord Jesus, to testify solemnly of the gospel of the grace of God.</a:t>
            </a:r>
          </a:p>
        </p:txBody>
      </p:sp>
      <p:sp>
        <p:nvSpPr>
          <p:cNvPr id="3" name="Text Placeholder 2">
            <a:extLst>
              <a:ext uri="{FF2B5EF4-FFF2-40B4-BE49-F238E27FC236}">
                <a16:creationId xmlns:a16="http://schemas.microsoft.com/office/drawing/2014/main" id="{C5044640-3808-F61E-1FCA-0A51F078C394}"/>
              </a:ext>
            </a:extLst>
          </p:cNvPr>
          <p:cNvSpPr>
            <a:spLocks noGrp="1"/>
          </p:cNvSpPr>
          <p:nvPr>
            <p:ph type="body" sz="quarter" idx="11"/>
          </p:nvPr>
        </p:nvSpPr>
        <p:spPr/>
        <p:txBody>
          <a:bodyPr/>
          <a:lstStyle/>
          <a:p>
            <a:r>
              <a:rPr lang="en-US" dirty="0"/>
              <a:t>- Acts 20:24</a:t>
            </a:r>
          </a:p>
        </p:txBody>
      </p:sp>
    </p:spTree>
    <p:extLst>
      <p:ext uri="{BB962C8B-B14F-4D97-AF65-F5344CB8AC3E}">
        <p14:creationId xmlns:p14="http://schemas.microsoft.com/office/powerpoint/2010/main" val="37689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60BB-3BD3-E31B-7F85-B50883943FE2}"/>
              </a:ext>
            </a:extLst>
          </p:cNvPr>
          <p:cNvSpPr>
            <a:spLocks noGrp="1"/>
          </p:cNvSpPr>
          <p:nvPr>
            <p:ph type="title"/>
          </p:nvPr>
        </p:nvSpPr>
        <p:spPr/>
        <p:txBody>
          <a:bodyPr/>
          <a:lstStyle/>
          <a:p>
            <a:r>
              <a:rPr lang="en-US" dirty="0"/>
              <a:t>C. </a:t>
            </a:r>
            <a:r>
              <a:rPr lang="en-US"/>
              <a:t>The Gospel of The Early Church</a:t>
            </a:r>
            <a:endParaRPr lang="en-US" dirty="0"/>
          </a:p>
        </p:txBody>
      </p:sp>
      <p:sp>
        <p:nvSpPr>
          <p:cNvPr id="3" name="Text Placeholder 2">
            <a:extLst>
              <a:ext uri="{FF2B5EF4-FFF2-40B4-BE49-F238E27FC236}">
                <a16:creationId xmlns:a16="http://schemas.microsoft.com/office/drawing/2014/main" id="{99C0176E-7AAA-3DBD-258C-5E89B6A93D59}"/>
              </a:ext>
            </a:extLst>
          </p:cNvPr>
          <p:cNvSpPr>
            <a:spLocks noGrp="1"/>
          </p:cNvSpPr>
          <p:nvPr>
            <p:ph type="body" sz="quarter" idx="10"/>
          </p:nvPr>
        </p:nvSpPr>
        <p:spPr/>
        <p:txBody>
          <a:bodyPr/>
          <a:lstStyle/>
          <a:p>
            <a:pPr marL="742950" indent="-742950">
              <a:spcAft>
                <a:spcPts val="1200"/>
              </a:spcAft>
              <a:buFont typeface="+mj-lt"/>
              <a:buAutoNum type="arabicPeriod" startAt="4"/>
            </a:pPr>
            <a:r>
              <a:rPr lang="en-US" sz="4000" dirty="0"/>
              <a:t>The plain gospel gives our </a:t>
            </a:r>
            <a:br>
              <a:rPr lang="en-US" sz="4000" dirty="0"/>
            </a:br>
            <a:r>
              <a:rPr lang="en-US" sz="4000" dirty="0"/>
              <a:t>lives </a:t>
            </a:r>
            <a:r>
              <a:rPr lang="en-US" sz="4000" b="1" u="sng" dirty="0">
                <a:latin typeface="Lato Black" panose="020F0502020204030203" pitchFamily="34" charset="0"/>
                <a:ea typeface="Lato Black" panose="020F0502020204030203" pitchFamily="34" charset="0"/>
                <a:cs typeface="Lato Black" panose="020F0502020204030203" pitchFamily="34" charset="0"/>
              </a:rPr>
              <a:t>purpose</a:t>
            </a:r>
            <a:r>
              <a:rPr lang="en-US" sz="4000" dirty="0"/>
              <a:t>, 20:24.</a:t>
            </a:r>
            <a:endParaRPr lang="en-US" sz="3600" dirty="0"/>
          </a:p>
        </p:txBody>
      </p:sp>
    </p:spTree>
    <p:extLst>
      <p:ext uri="{BB962C8B-B14F-4D97-AF65-F5344CB8AC3E}">
        <p14:creationId xmlns:p14="http://schemas.microsoft.com/office/powerpoint/2010/main" val="1346843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A. Patterns for Preaching the Gospel</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p:txBody>
          <a:bodyPr>
            <a:normAutofit/>
          </a:bodyPr>
          <a:lstStyle/>
          <a:p>
            <a:pPr marL="640080" indent="-640080">
              <a:spcAft>
                <a:spcPts val="1200"/>
              </a:spcAft>
              <a:buFont typeface="+mj-lt"/>
              <a:buAutoNum type="arabicPeriod" startAt="2"/>
            </a:pPr>
            <a:r>
              <a:rPr lang="en-US" sz="4000" dirty="0"/>
              <a:t>Christ our Savior coming to earth to bring </a:t>
            </a:r>
            <a:r>
              <a:rPr lang="en-US" sz="4000" b="1" u="sng" dirty="0">
                <a:latin typeface="Lato Black" panose="020F0502020204030203" pitchFamily="34" charset="0"/>
                <a:ea typeface="Lato Black" panose="020F0502020204030203" pitchFamily="34" charset="0"/>
                <a:cs typeface="Lato Black" panose="020F0502020204030203" pitchFamily="34" charset="0"/>
              </a:rPr>
              <a:t>salvation</a:t>
            </a:r>
            <a:r>
              <a:rPr lang="en-US" sz="4000" dirty="0"/>
              <a:t> to everyone is gospel/good news.</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Luke 2:8-11</a:t>
            </a:r>
          </a:p>
        </p:txBody>
      </p:sp>
    </p:spTree>
    <p:extLst>
      <p:ext uri="{BB962C8B-B14F-4D97-AF65-F5344CB8AC3E}">
        <p14:creationId xmlns:p14="http://schemas.microsoft.com/office/powerpoint/2010/main" val="2813840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5C5F4-06EE-8F74-52BC-6CE68B9CBB17}"/>
              </a:ext>
            </a:extLst>
          </p:cNvPr>
          <p:cNvSpPr>
            <a:spLocks noGrp="1"/>
          </p:cNvSpPr>
          <p:nvPr>
            <p:ph type="body" sz="quarter" idx="10"/>
          </p:nvPr>
        </p:nvSpPr>
        <p:spPr/>
        <p:txBody>
          <a:bodyPr/>
          <a:lstStyle/>
          <a:p>
            <a:r>
              <a:rPr lang="en-US" baseline="30000" dirty="0"/>
              <a:t>8</a:t>
            </a:r>
            <a:r>
              <a:rPr lang="en-US" dirty="0"/>
              <a:t> In the same region there were some shepherds staying out in the fields and keeping watch over their flock by night. </a:t>
            </a:r>
            <a:r>
              <a:rPr lang="en-US" baseline="30000" dirty="0"/>
              <a:t>9</a:t>
            </a:r>
            <a:r>
              <a:rPr lang="en-US" dirty="0"/>
              <a:t> And an angel of the Lord suddenly stood before them, and the glory of the Lord shone around them; and they were terribly frightened.</a:t>
            </a:r>
          </a:p>
        </p:txBody>
      </p:sp>
      <p:sp>
        <p:nvSpPr>
          <p:cNvPr id="3" name="Text Placeholder 2">
            <a:extLst>
              <a:ext uri="{FF2B5EF4-FFF2-40B4-BE49-F238E27FC236}">
                <a16:creationId xmlns:a16="http://schemas.microsoft.com/office/drawing/2014/main" id="{89F2E4FE-9FC0-2526-1E1A-463289554863}"/>
              </a:ext>
            </a:extLst>
          </p:cNvPr>
          <p:cNvSpPr>
            <a:spLocks noGrp="1"/>
          </p:cNvSpPr>
          <p:nvPr>
            <p:ph type="body" sz="quarter" idx="11"/>
          </p:nvPr>
        </p:nvSpPr>
        <p:spPr/>
        <p:txBody>
          <a:bodyPr/>
          <a:lstStyle/>
          <a:p>
            <a:r>
              <a:rPr lang="en-US" dirty="0"/>
              <a:t>- Luke 2:8-9</a:t>
            </a:r>
          </a:p>
        </p:txBody>
      </p:sp>
    </p:spTree>
    <p:extLst>
      <p:ext uri="{BB962C8B-B14F-4D97-AF65-F5344CB8AC3E}">
        <p14:creationId xmlns:p14="http://schemas.microsoft.com/office/powerpoint/2010/main" val="1797063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5C5F4-06EE-8F74-52BC-6CE68B9CBB17}"/>
              </a:ext>
            </a:extLst>
          </p:cNvPr>
          <p:cNvSpPr>
            <a:spLocks noGrp="1"/>
          </p:cNvSpPr>
          <p:nvPr>
            <p:ph type="body" sz="quarter" idx="10"/>
          </p:nvPr>
        </p:nvSpPr>
        <p:spPr/>
        <p:txBody>
          <a:bodyPr/>
          <a:lstStyle/>
          <a:p>
            <a:r>
              <a:rPr lang="en-US" baseline="30000" dirty="0"/>
              <a:t>10</a:t>
            </a:r>
            <a:r>
              <a:rPr lang="en-US" dirty="0"/>
              <a:t> But the angel said to them, “Do not be afraid; for behold, I bring you good news of great joy which will be for all the people; </a:t>
            </a:r>
            <a:r>
              <a:rPr lang="en-US" baseline="30000" dirty="0"/>
              <a:t>11</a:t>
            </a:r>
            <a:r>
              <a:rPr lang="en-US" dirty="0"/>
              <a:t> for today in the city of David there has been born for you a Savior, who is Christ the Lord.</a:t>
            </a:r>
          </a:p>
        </p:txBody>
      </p:sp>
      <p:sp>
        <p:nvSpPr>
          <p:cNvPr id="3" name="Text Placeholder 2">
            <a:extLst>
              <a:ext uri="{FF2B5EF4-FFF2-40B4-BE49-F238E27FC236}">
                <a16:creationId xmlns:a16="http://schemas.microsoft.com/office/drawing/2014/main" id="{89F2E4FE-9FC0-2526-1E1A-463289554863}"/>
              </a:ext>
            </a:extLst>
          </p:cNvPr>
          <p:cNvSpPr>
            <a:spLocks noGrp="1"/>
          </p:cNvSpPr>
          <p:nvPr>
            <p:ph type="body" sz="quarter" idx="11"/>
          </p:nvPr>
        </p:nvSpPr>
        <p:spPr/>
        <p:txBody>
          <a:bodyPr/>
          <a:lstStyle/>
          <a:p>
            <a:r>
              <a:rPr lang="en-US" dirty="0"/>
              <a:t>- Luke 2:10-11</a:t>
            </a:r>
          </a:p>
        </p:txBody>
      </p:sp>
    </p:spTree>
    <p:extLst>
      <p:ext uri="{BB962C8B-B14F-4D97-AF65-F5344CB8AC3E}">
        <p14:creationId xmlns:p14="http://schemas.microsoft.com/office/powerpoint/2010/main" val="375230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A. Patterns for Preaching the Gospel</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p:txBody>
          <a:bodyPr>
            <a:normAutofit/>
          </a:bodyPr>
          <a:lstStyle/>
          <a:p>
            <a:pPr marL="742950" indent="-742950">
              <a:spcAft>
                <a:spcPts val="1200"/>
              </a:spcAft>
              <a:buFont typeface="+mj-lt"/>
              <a:buAutoNum type="arabicPeriod" startAt="3"/>
            </a:pPr>
            <a:r>
              <a:rPr lang="en-US" sz="4000" dirty="0"/>
              <a:t>This plain gospel is what brings </a:t>
            </a:r>
            <a:r>
              <a:rPr lang="en-US" sz="4000" b="1" u="sng" dirty="0">
                <a:latin typeface="Lato Black" panose="020F0502020204030203" pitchFamily="34" charset="0"/>
                <a:ea typeface="Lato Black" panose="020F0502020204030203" pitchFamily="34" charset="0"/>
                <a:cs typeface="Lato Black" panose="020F0502020204030203" pitchFamily="34" charset="0"/>
              </a:rPr>
              <a:t>souls</a:t>
            </a:r>
            <a:r>
              <a:rPr lang="en-US" sz="4000" dirty="0"/>
              <a:t> into the kingdom.</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Matthew 4:19-23</a:t>
            </a:r>
          </a:p>
        </p:txBody>
      </p:sp>
    </p:spTree>
    <p:extLst>
      <p:ext uri="{BB962C8B-B14F-4D97-AF65-F5344CB8AC3E}">
        <p14:creationId xmlns:p14="http://schemas.microsoft.com/office/powerpoint/2010/main" val="1071452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5C5F4-06EE-8F74-52BC-6CE68B9CBB17}"/>
              </a:ext>
            </a:extLst>
          </p:cNvPr>
          <p:cNvSpPr>
            <a:spLocks noGrp="1"/>
          </p:cNvSpPr>
          <p:nvPr>
            <p:ph type="body" sz="quarter" idx="10"/>
          </p:nvPr>
        </p:nvSpPr>
        <p:spPr/>
        <p:txBody>
          <a:bodyPr/>
          <a:lstStyle/>
          <a:p>
            <a:r>
              <a:rPr lang="en-US" baseline="30000" dirty="0"/>
              <a:t>19</a:t>
            </a:r>
            <a:r>
              <a:rPr lang="en-US" dirty="0"/>
              <a:t> And He said to them, </a:t>
            </a:r>
            <a:r>
              <a:rPr lang="en-US" dirty="0">
                <a:solidFill>
                  <a:srgbClr val="C00000"/>
                </a:solidFill>
              </a:rPr>
              <a:t>“Follow Me, and I will make you fishers of men.” </a:t>
            </a:r>
            <a:br>
              <a:rPr lang="en-US" dirty="0">
                <a:solidFill>
                  <a:srgbClr val="C00000"/>
                </a:solidFill>
              </a:rPr>
            </a:br>
            <a:r>
              <a:rPr lang="en-US" baseline="30000" dirty="0"/>
              <a:t>20</a:t>
            </a:r>
            <a:r>
              <a:rPr lang="en-US" dirty="0"/>
              <a:t> Immediately they left their nets and followed Him.</a:t>
            </a:r>
          </a:p>
        </p:txBody>
      </p:sp>
      <p:sp>
        <p:nvSpPr>
          <p:cNvPr id="3" name="Text Placeholder 2">
            <a:extLst>
              <a:ext uri="{FF2B5EF4-FFF2-40B4-BE49-F238E27FC236}">
                <a16:creationId xmlns:a16="http://schemas.microsoft.com/office/drawing/2014/main" id="{89F2E4FE-9FC0-2526-1E1A-463289554863}"/>
              </a:ext>
            </a:extLst>
          </p:cNvPr>
          <p:cNvSpPr>
            <a:spLocks noGrp="1"/>
          </p:cNvSpPr>
          <p:nvPr>
            <p:ph type="body" sz="quarter" idx="11"/>
          </p:nvPr>
        </p:nvSpPr>
        <p:spPr/>
        <p:txBody>
          <a:bodyPr/>
          <a:lstStyle/>
          <a:p>
            <a:r>
              <a:rPr lang="en-US" dirty="0"/>
              <a:t>- Matthew 4:19-20</a:t>
            </a:r>
          </a:p>
        </p:txBody>
      </p:sp>
    </p:spTree>
    <p:extLst>
      <p:ext uri="{BB962C8B-B14F-4D97-AF65-F5344CB8AC3E}">
        <p14:creationId xmlns:p14="http://schemas.microsoft.com/office/powerpoint/2010/main" val="2826782922"/>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2045</TotalTime>
  <Words>1922</Words>
  <Application>Microsoft Macintosh PowerPoint</Application>
  <PresentationFormat>On-screen Show (16:9)</PresentationFormat>
  <Paragraphs>105</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Book Antiqua</vt:lpstr>
      <vt:lpstr>Calibri</vt:lpstr>
      <vt:lpstr>Lato</vt:lpstr>
      <vt:lpstr>Lato Black</vt:lpstr>
      <vt:lpstr>With Title</vt:lpstr>
      <vt:lpstr>PowerPoint Presentation</vt:lpstr>
      <vt:lpstr>The Plain Gospel and Acts</vt:lpstr>
      <vt:lpstr>A. Patterns for Preaching the Gospel</vt:lpstr>
      <vt:lpstr>PowerPoint Presentation</vt:lpstr>
      <vt:lpstr>A. Patterns for Preaching the Gospel</vt:lpstr>
      <vt:lpstr>PowerPoint Presentation</vt:lpstr>
      <vt:lpstr>PowerPoint Presentation</vt:lpstr>
      <vt:lpstr>A. Patterns for Preaching the Gospel</vt:lpstr>
      <vt:lpstr>PowerPoint Presentation</vt:lpstr>
      <vt:lpstr>PowerPoint Presentation</vt:lpstr>
      <vt:lpstr>PowerPoint Presentation</vt:lpstr>
      <vt:lpstr>The Plain Gospel and Acts</vt:lpstr>
      <vt:lpstr>B. Benefits of the Gospel</vt:lpstr>
      <vt:lpstr>PowerPoint Presentation</vt:lpstr>
      <vt:lpstr>PowerPoint Presentation</vt:lpstr>
      <vt:lpstr>PowerPoint Presentation</vt:lpstr>
      <vt:lpstr>The poor do not receive the privileges of society, but the  gospel is just as available to  them as to anyone, free of charge.</vt:lpstr>
      <vt:lpstr>B. Benefits of the Gospel</vt:lpstr>
      <vt:lpstr>PowerPoint Presentation</vt:lpstr>
      <vt:lpstr>PowerPoint Presentation</vt:lpstr>
      <vt:lpstr>PowerPoint Presentation</vt:lpstr>
      <vt:lpstr>PowerPoint Presentation</vt:lpstr>
      <vt:lpstr>B. Benefits of the Gospel</vt:lpstr>
      <vt:lpstr>PowerPoint Presentation</vt:lpstr>
      <vt:lpstr>B. Benefits of the Gospel</vt:lpstr>
      <vt:lpstr>PowerPoint Presentation</vt:lpstr>
      <vt:lpstr>PowerPoint Presentation</vt:lpstr>
      <vt:lpstr>PowerPoint Presentation</vt:lpstr>
      <vt:lpstr>PowerPoint Presentation</vt:lpstr>
      <vt:lpstr>B. Benefits of the Gospel</vt:lpstr>
      <vt:lpstr>PowerPoint Presentation</vt:lpstr>
      <vt:lpstr>The Plain Gospel and Acts</vt:lpstr>
      <vt:lpstr>C. The Gospel of The Early Church</vt:lpstr>
      <vt:lpstr>PowerPoint Presentation</vt:lpstr>
      <vt:lpstr>PowerPoint Presentation</vt:lpstr>
      <vt:lpstr>PowerPoint Presentation</vt:lpstr>
      <vt:lpstr>PowerPoint Presentation</vt:lpstr>
      <vt:lpstr>PowerPoint Presentation</vt:lpstr>
      <vt:lpstr>PowerPoint Presentation</vt:lpstr>
      <vt:lpstr>C. The Gospel of The Early Church</vt:lpstr>
      <vt:lpstr>PowerPoint Presentation</vt:lpstr>
      <vt:lpstr>PowerPoint Presentation</vt:lpstr>
      <vt:lpstr>C. The Gospel of The Early Church</vt:lpstr>
      <vt:lpstr>PowerPoint Presentation</vt:lpstr>
      <vt:lpstr>PowerPoint Presentation</vt:lpstr>
      <vt:lpstr>C. The Gospel of The Early Church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240</cp:revision>
  <dcterms:created xsi:type="dcterms:W3CDTF">2014-04-30T18:34:38Z</dcterms:created>
  <dcterms:modified xsi:type="dcterms:W3CDTF">2022-09-20T16:14:50Z</dcterms:modified>
</cp:coreProperties>
</file>