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90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448"/>
    <a:srgbClr val="F6F6F9"/>
    <a:srgbClr val="604767"/>
    <a:srgbClr val="FFFDFF"/>
    <a:srgbClr val="42324B"/>
    <a:srgbClr val="503C58"/>
    <a:srgbClr val="904B25"/>
    <a:srgbClr val="C0652E"/>
    <a:srgbClr val="871C17"/>
    <a:srgbClr val="A52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67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5/31/22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2741-6BB5-3744-9669-08591C3B9B2C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3C86E-832B-C940-9564-CABA16F06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3C86E-832B-C940-9564-CABA16F061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8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97737" y="2073932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18344" y="1938470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54418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0" y="3416300"/>
            <a:ext cx="5575300" cy="1549400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Perfection is the </a:t>
            </a:r>
            <a:br>
              <a:rPr lang="en-US"/>
            </a:br>
            <a:r>
              <a:rPr lang="en-US"/>
              <a:t>Absolute Standard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3109" y="2096950"/>
            <a:ext cx="3939514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1349" y="1954061"/>
            <a:ext cx="263825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31099" y="1965183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9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36497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585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Statmen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614391"/>
            <a:ext cx="7913430" cy="391471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57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66" r:id="rId5"/>
    <p:sldLayoutId id="2147483661" r:id="rId6"/>
    <p:sldLayoutId id="2147483660" r:id="rId7"/>
    <p:sldLayoutId id="2147483663" r:id="rId8"/>
    <p:sldLayoutId id="2147483668" r:id="rId9"/>
    <p:sldLayoutId id="214748366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316727"/>
            <a:ext cx="3458817" cy="3363913"/>
          </a:xfrm>
        </p:spPr>
        <p:txBody>
          <a:bodyPr>
            <a:normAutofit/>
          </a:bodyPr>
          <a:lstStyle/>
          <a:p>
            <a:r>
              <a:rPr lang="en-US" sz="16000" dirty="0"/>
              <a:t>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9615" y="2472857"/>
            <a:ext cx="5633385" cy="1696046"/>
          </a:xfrm>
        </p:spPr>
        <p:txBody>
          <a:bodyPr/>
          <a:lstStyle/>
          <a:p>
            <a:r>
              <a:rPr lang="en-US" sz="3600" dirty="0"/>
              <a:t>The Covenant Between God and Israel</a:t>
            </a:r>
          </a:p>
          <a:p>
            <a:r>
              <a:rPr lang="en-US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God Gives Moses the Plans </a:t>
            </a:r>
            <a:br>
              <a:rPr lang="en-US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 the Tabernacle - Part 2</a:t>
            </a:r>
            <a:endParaRPr lang="en-US" sz="28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707F-AA70-5E94-418D-8CF857EA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65439"/>
            <a:ext cx="7614315" cy="423628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Men belonging to the tribe of “Levi” </a:t>
            </a:r>
            <a:br>
              <a:rPr lang="en-US" sz="3600" dirty="0"/>
            </a:br>
            <a:r>
              <a:rPr lang="en-US" sz="3600" dirty="0"/>
              <a:t>were appointed by God to help the </a:t>
            </a:r>
            <a:br>
              <a:rPr lang="en-US" sz="3600" dirty="0"/>
            </a:br>
            <a:r>
              <a:rPr lang="en-US" sz="3600" dirty="0"/>
              <a:t>priests in the work of the Tabernacle.</a:t>
            </a:r>
          </a:p>
        </p:txBody>
      </p:sp>
    </p:spTree>
    <p:extLst>
      <p:ext uri="{BB962C8B-B14F-4D97-AF65-F5344CB8AC3E}">
        <p14:creationId xmlns:p14="http://schemas.microsoft.com/office/powerpoint/2010/main" val="398142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F2514C-1A88-22C1-BEA0-365207792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429598"/>
            <a:ext cx="7717558" cy="3680039"/>
          </a:xfrm>
        </p:spPr>
        <p:txBody>
          <a:bodyPr>
            <a:normAutofit/>
          </a:bodyPr>
          <a:lstStyle/>
          <a:p>
            <a:r>
              <a:rPr lang="en-US" sz="2800" baseline="30000" dirty="0"/>
              <a:t>1</a:t>
            </a:r>
            <a:r>
              <a:rPr lang="en-US" sz="2800" dirty="0"/>
              <a:t> “Now this is what you shall do to them to consecrate them to minister as priests to Me: take one young bull and two rams without blemish, </a:t>
            </a:r>
            <a:r>
              <a:rPr lang="en-US" sz="2800" baseline="30000" dirty="0"/>
              <a:t>2</a:t>
            </a:r>
            <a:r>
              <a:rPr lang="en-US" sz="2800" dirty="0"/>
              <a:t> and unleavened bread and unleavened cakes mixed with oil, and unleavened wafers spread with oil; you shall make them of fine wheat flour.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1DD9D-73CB-0409-446B-3E67CB72B6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Exodus 29:1-2</a:t>
            </a:r>
          </a:p>
        </p:txBody>
      </p:sp>
    </p:spTree>
    <p:extLst>
      <p:ext uri="{BB962C8B-B14F-4D97-AF65-F5344CB8AC3E}">
        <p14:creationId xmlns:p14="http://schemas.microsoft.com/office/powerpoint/2010/main" val="48719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F2514C-1A88-22C1-BEA0-365207792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3</a:t>
            </a:r>
            <a:r>
              <a:rPr lang="en-US" sz="2800" dirty="0"/>
              <a:t> You shall put them in one basket, and present them in the basket along with the bull and the two rams. </a:t>
            </a:r>
            <a:r>
              <a:rPr lang="en-US" sz="2800" baseline="30000" dirty="0"/>
              <a:t>4</a:t>
            </a:r>
            <a:r>
              <a:rPr lang="en-US" sz="2800" dirty="0"/>
              <a:t> Then you shall bring Aaron and his sons to the doorway of the tent of meeting and wash them with water.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1DD9D-73CB-0409-446B-3E67CB72B6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Exodus 29:3-4</a:t>
            </a:r>
          </a:p>
        </p:txBody>
      </p:sp>
    </p:spTree>
    <p:extLst>
      <p:ext uri="{BB962C8B-B14F-4D97-AF65-F5344CB8AC3E}">
        <p14:creationId xmlns:p14="http://schemas.microsoft.com/office/powerpoint/2010/main" val="209710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F2514C-1A88-22C1-BEA0-365207792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5</a:t>
            </a:r>
            <a:r>
              <a:rPr lang="en-US" sz="2800" dirty="0"/>
              <a:t> You shall take the garments, and put on Aaron the tunic and the robe of the ephod and the ephod and the </a:t>
            </a:r>
            <a:r>
              <a:rPr lang="en-US" sz="2800" dirty="0" err="1"/>
              <a:t>breastpiece</a:t>
            </a:r>
            <a:r>
              <a:rPr lang="en-US" sz="2800" dirty="0"/>
              <a:t>, and gird him with the skillfully woven band of the ephod; </a:t>
            </a:r>
            <a:br>
              <a:rPr lang="en-US" sz="2800" dirty="0"/>
            </a:br>
            <a:r>
              <a:rPr lang="en-US" sz="2800" baseline="30000" dirty="0"/>
              <a:t>6</a:t>
            </a:r>
            <a:r>
              <a:rPr lang="en-US" sz="2800" dirty="0"/>
              <a:t> and you shall set the turban on his head and put the holy crown on the turban.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1DD9D-73CB-0409-446B-3E67CB72B6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Exodus 29:5-6</a:t>
            </a:r>
          </a:p>
        </p:txBody>
      </p:sp>
    </p:spTree>
    <p:extLst>
      <p:ext uri="{BB962C8B-B14F-4D97-AF65-F5344CB8AC3E}">
        <p14:creationId xmlns:p14="http://schemas.microsoft.com/office/powerpoint/2010/main" val="260682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F2514C-1A88-22C1-BEA0-365207792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7</a:t>
            </a:r>
            <a:r>
              <a:rPr lang="en-US" sz="2800" dirty="0"/>
              <a:t> Then you shall take the anointing oil and pour it on his head and anoint him. </a:t>
            </a:r>
            <a:r>
              <a:rPr lang="en-US" sz="2800" baseline="30000" dirty="0"/>
              <a:t>8</a:t>
            </a:r>
            <a:r>
              <a:rPr lang="en-US" sz="2800" dirty="0"/>
              <a:t> You shall bring his sons and put tunics on them. </a:t>
            </a:r>
            <a:r>
              <a:rPr lang="en-US" sz="2800" baseline="30000" dirty="0"/>
              <a:t>9</a:t>
            </a:r>
            <a:r>
              <a:rPr lang="en-US" sz="2800" dirty="0"/>
              <a:t> You shall gird them with sashes, Aaron and his sons, and bind caps on them, and they shall have the priesthood by a perpetual statute. </a:t>
            </a:r>
            <a:br>
              <a:rPr lang="en-US" sz="2800" dirty="0"/>
            </a:br>
            <a:r>
              <a:rPr lang="en-US" sz="2800" dirty="0"/>
              <a:t>So you shall ordain Aaron and his sons.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1DD9D-73CB-0409-446B-3E67CB72B6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Exodus 29:7-9</a:t>
            </a:r>
          </a:p>
        </p:txBody>
      </p:sp>
    </p:spTree>
    <p:extLst>
      <p:ext uri="{BB962C8B-B14F-4D97-AF65-F5344CB8AC3E}">
        <p14:creationId xmlns:p14="http://schemas.microsoft.com/office/powerpoint/2010/main" val="293382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8C85F-AE17-071A-2C64-D311E39B1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10" r="14638"/>
          <a:stretch/>
        </p:blipFill>
        <p:spPr>
          <a:xfrm>
            <a:off x="3338975" y="0"/>
            <a:ext cx="271934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B3D72-C5E1-F613-2DD9-EED96D36E08A}"/>
              </a:ext>
            </a:extLst>
          </p:cNvPr>
          <p:cNvSpPr txBox="1"/>
          <p:nvPr/>
        </p:nvSpPr>
        <p:spPr>
          <a:xfrm>
            <a:off x="7585545" y="4333461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Sweet</a:t>
            </a:r>
            <a:b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Publishing</a:t>
            </a:r>
          </a:p>
        </p:txBody>
      </p:sp>
    </p:spTree>
    <p:extLst>
      <p:ext uri="{BB962C8B-B14F-4D97-AF65-F5344CB8AC3E}">
        <p14:creationId xmlns:p14="http://schemas.microsoft.com/office/powerpoint/2010/main" val="418636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8C85F-AE17-071A-2C64-D311E39B1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8" r="49885"/>
          <a:stretch/>
        </p:blipFill>
        <p:spPr>
          <a:xfrm>
            <a:off x="3637349" y="-20621"/>
            <a:ext cx="236859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B3D72-C5E1-F613-2DD9-EED96D36E08A}"/>
              </a:ext>
            </a:extLst>
          </p:cNvPr>
          <p:cNvSpPr txBox="1"/>
          <p:nvPr/>
        </p:nvSpPr>
        <p:spPr>
          <a:xfrm>
            <a:off x="7585545" y="4333461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Sweet</a:t>
            </a:r>
            <a:b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Publishing</a:t>
            </a:r>
          </a:p>
        </p:txBody>
      </p:sp>
    </p:spTree>
    <p:extLst>
      <p:ext uri="{BB962C8B-B14F-4D97-AF65-F5344CB8AC3E}">
        <p14:creationId xmlns:p14="http://schemas.microsoft.com/office/powerpoint/2010/main" val="21805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06C8-D144-F2AC-A677-A930C72D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Consecration Ceremony (Exodus 29:1-46)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6D0C2-570B-46EC-6BBC-F89FF3858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Presentation of offerings – 29:1-3</a:t>
            </a:r>
          </a:p>
          <a:p>
            <a:pPr>
              <a:lnSpc>
                <a:spcPct val="150000"/>
              </a:lnSpc>
            </a:pPr>
            <a:r>
              <a:rPr lang="en-US" dirty="0"/>
              <a:t>Water cleansing – 29:4</a:t>
            </a:r>
          </a:p>
          <a:p>
            <a:pPr>
              <a:lnSpc>
                <a:spcPct val="150000"/>
              </a:lnSpc>
            </a:pPr>
            <a:r>
              <a:rPr lang="en-US" dirty="0"/>
              <a:t>Dressing Aaron – 29:5-6</a:t>
            </a:r>
          </a:p>
          <a:p>
            <a:pPr>
              <a:lnSpc>
                <a:spcPct val="150000"/>
              </a:lnSpc>
            </a:pPr>
            <a:r>
              <a:rPr lang="en-US" dirty="0"/>
              <a:t>Anointing Aaron – 29:7</a:t>
            </a:r>
          </a:p>
          <a:p>
            <a:pPr>
              <a:lnSpc>
                <a:spcPct val="150000"/>
              </a:lnSpc>
            </a:pPr>
            <a:r>
              <a:rPr lang="en-US" dirty="0"/>
              <a:t>Dressing Aaron’s Sons – 29:8-9</a:t>
            </a:r>
          </a:p>
        </p:txBody>
      </p:sp>
    </p:spTree>
    <p:extLst>
      <p:ext uri="{BB962C8B-B14F-4D97-AF65-F5344CB8AC3E}">
        <p14:creationId xmlns:p14="http://schemas.microsoft.com/office/powerpoint/2010/main" val="204208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06C8-D144-F2AC-A677-A930C72D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Consecration Ceremony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6D0C2-570B-46EC-6BBC-F89FF3858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Offering and Consumption of Sacrifice</a:t>
            </a:r>
          </a:p>
          <a:p>
            <a:pPr marL="925830" lvl="1" indent="-468630"/>
            <a:r>
              <a:rPr lang="en-US" dirty="0"/>
              <a:t>Bull is sacrificed – 29:10-14</a:t>
            </a:r>
          </a:p>
          <a:p>
            <a:pPr marL="925830" lvl="1" indent="-468630"/>
            <a:r>
              <a:rPr lang="en-US" dirty="0"/>
              <a:t>First ram sacrificed – 29:15-18</a:t>
            </a:r>
          </a:p>
          <a:p>
            <a:pPr marL="925830" lvl="1" indent="-468630"/>
            <a:r>
              <a:rPr lang="en-US" dirty="0"/>
              <a:t>Second ram sacrificed – 29:19-34</a:t>
            </a:r>
          </a:p>
          <a:p>
            <a:pPr marL="925830" lvl="1" indent="-468630"/>
            <a:r>
              <a:rPr lang="en-US" dirty="0"/>
              <a:t>Sacrifices and consumption repeated for </a:t>
            </a:r>
            <a:br>
              <a:rPr lang="en-US" dirty="0"/>
            </a:br>
            <a:r>
              <a:rPr lang="en-US" dirty="0"/>
              <a:t>7 days – 29:35-37</a:t>
            </a:r>
          </a:p>
        </p:txBody>
      </p:sp>
    </p:spTree>
    <p:extLst>
      <p:ext uri="{BB962C8B-B14F-4D97-AF65-F5344CB8AC3E}">
        <p14:creationId xmlns:p14="http://schemas.microsoft.com/office/powerpoint/2010/main" val="36193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5F18-C140-E0C0-0035-000BCD90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Sacrifices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8A641-F081-BF8B-4A77-66474E7B2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8177867" cy="36422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Sin or guilt offering 				– Lev. 4-6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Burnt offering 						– Lev. 1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Grain or meal offering 			– Lev. 2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Fellowship or peace offering 	– Lev. 2; 7:11-12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Wave or heave offering 		– Lev. 7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Daily offerings 						– Ex. 29:38-42</a:t>
            </a:r>
          </a:p>
        </p:txBody>
      </p:sp>
    </p:spTree>
    <p:extLst>
      <p:ext uri="{BB962C8B-B14F-4D97-AF65-F5344CB8AC3E}">
        <p14:creationId xmlns:p14="http://schemas.microsoft.com/office/powerpoint/2010/main" val="267083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2AF6-811F-7590-0AE2-D2821E53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Plans for the Tabernacle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21FCB-B7B0-1F3B-B580-A66CDC4C9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Ark of the Covenant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Table of Showbread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Golden Lampstand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Curtains, boards, sockets, veil and screens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Bronze Altar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Court of Tabernacle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Oil for the Golden Lampstand (Menorah)</a:t>
            </a:r>
          </a:p>
        </p:txBody>
      </p:sp>
    </p:spTree>
    <p:extLst>
      <p:ext uri="{BB962C8B-B14F-4D97-AF65-F5344CB8AC3E}">
        <p14:creationId xmlns:p14="http://schemas.microsoft.com/office/powerpoint/2010/main" val="353697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E0C14C-E94F-4FEC-4DB0-F7DF178D9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429598"/>
            <a:ext cx="7717558" cy="3680039"/>
          </a:xfrm>
        </p:spPr>
        <p:txBody>
          <a:bodyPr>
            <a:normAutofit fontScale="85000" lnSpcReduction="10000"/>
          </a:bodyPr>
          <a:lstStyle/>
          <a:p>
            <a:r>
              <a:rPr lang="en-US" baseline="30000" dirty="0"/>
              <a:t>43</a:t>
            </a:r>
            <a:r>
              <a:rPr lang="en-US" dirty="0"/>
              <a:t> I will meet there with the sons of Israel, and it shall be consecrated by My glory. </a:t>
            </a:r>
            <a:r>
              <a:rPr lang="en-US" baseline="30000" dirty="0"/>
              <a:t>44</a:t>
            </a:r>
            <a:r>
              <a:rPr lang="en-US" dirty="0"/>
              <a:t> I will consecrate the tent of meeting and the altar; I will also consecrate Aaron and his sons to minister as priests to Me. </a:t>
            </a:r>
            <a:r>
              <a:rPr lang="en-US" baseline="30000" dirty="0"/>
              <a:t>45</a:t>
            </a:r>
            <a:r>
              <a:rPr lang="en-US" dirty="0"/>
              <a:t> I will dwell among the sons of Israel and will be their God. </a:t>
            </a:r>
            <a:r>
              <a:rPr lang="en-US" baseline="30000" dirty="0"/>
              <a:t>46</a:t>
            </a:r>
            <a:r>
              <a:rPr lang="en-US" dirty="0"/>
              <a:t> They shall know that I am the Lord their God who brought them out of the land of Egypt, that I might dwell among them; I am the Lord their God.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0B363-E325-55F1-53D3-CC64ACED0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Exodus 29:43-46</a:t>
            </a:r>
          </a:p>
        </p:txBody>
      </p:sp>
    </p:spTree>
    <p:extLst>
      <p:ext uri="{BB962C8B-B14F-4D97-AF65-F5344CB8AC3E}">
        <p14:creationId xmlns:p14="http://schemas.microsoft.com/office/powerpoint/2010/main" val="290110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BC29F-F4D3-EDB6-399E-69588ECB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98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8C672-B1C3-3B8D-C5F8-0F220D1F6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7" y="0"/>
            <a:ext cx="68403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1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F5294A-A217-1F34-2F2D-5BF2AB2C8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" b="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9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40FDDF-F4E0-CE53-D163-2A60EA2F41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17</a:t>
            </a:r>
            <a:r>
              <a:rPr lang="en-US" dirty="0"/>
              <a:t> The Lord spoke to Moses, saying, </a:t>
            </a:r>
            <a:br>
              <a:rPr lang="en-US" dirty="0"/>
            </a:br>
            <a:r>
              <a:rPr lang="en-US" baseline="30000" dirty="0"/>
              <a:t>18</a:t>
            </a:r>
            <a:r>
              <a:rPr lang="en-US" dirty="0"/>
              <a:t> “You shall also make a laver of bronze, with its base of bronze, for washing; and you shall put it between the tent of meeting and the altar, and you shall put water in it. </a:t>
            </a:r>
            <a:r>
              <a:rPr lang="en-US" baseline="30000" dirty="0"/>
              <a:t>19</a:t>
            </a:r>
            <a:r>
              <a:rPr lang="en-US" dirty="0"/>
              <a:t> Aaron and his sons shall wash their hands and their feet from it;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66C68-FF3B-2B00-3EC8-820A941A18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Exodus 30:17-19</a:t>
            </a:r>
          </a:p>
        </p:txBody>
      </p:sp>
    </p:spTree>
    <p:extLst>
      <p:ext uri="{BB962C8B-B14F-4D97-AF65-F5344CB8AC3E}">
        <p14:creationId xmlns:p14="http://schemas.microsoft.com/office/powerpoint/2010/main" val="2622685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40FDDF-F4E0-CE53-D163-2A60EA2F41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800" baseline="30000" dirty="0"/>
              <a:t>20</a:t>
            </a:r>
            <a:r>
              <a:rPr lang="en-US" sz="2800" dirty="0"/>
              <a:t> when they enter the tent of meeting, they shall wash with water, so that they will not die; or when they approach the altar to minister, by offering up in smoke a fire sacrifice to the Lord. </a:t>
            </a:r>
            <a:r>
              <a:rPr lang="en-US" sz="2800" baseline="30000" dirty="0"/>
              <a:t>21</a:t>
            </a:r>
            <a:r>
              <a:rPr lang="en-US" sz="2800" dirty="0"/>
              <a:t> So they shall wash their hands and their feet, so that they will not die; and it shall be a perpetual statute for them, for Aaron and his descendants throughout their generations.”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66C68-FF3B-2B00-3EC8-820A941A18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Exodus 30:20-21</a:t>
            </a:r>
          </a:p>
        </p:txBody>
      </p:sp>
    </p:spTree>
    <p:extLst>
      <p:ext uri="{BB962C8B-B14F-4D97-AF65-F5344CB8AC3E}">
        <p14:creationId xmlns:p14="http://schemas.microsoft.com/office/powerpoint/2010/main" val="1833940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72C9E-E968-2F89-BF25-D62EBEAA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17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F3FAB-B51A-AFCC-641F-E98AAABE9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67" y="749458"/>
            <a:ext cx="5439265" cy="364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6881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4AAD-08A4-FA19-287D-038F0039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Incense – Exodus 30:34-38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DF0F4-4544-65DD-A524-19DB6978A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Special recipe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Rare and expensive ingredients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Regarded as holy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Not for personal use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Punishable by death</a:t>
            </a:r>
          </a:p>
        </p:txBody>
      </p:sp>
    </p:spTree>
    <p:extLst>
      <p:ext uri="{BB962C8B-B14F-4D97-AF65-F5344CB8AC3E}">
        <p14:creationId xmlns:p14="http://schemas.microsoft.com/office/powerpoint/2010/main" val="3839034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746AB-4844-EACC-258A-A27D6367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55"/>
          <a:stretch/>
        </p:blipFill>
        <p:spPr>
          <a:xfrm>
            <a:off x="0" y="0"/>
            <a:ext cx="92099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8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27E514-8EFA-64FE-7ABE-9FACEF10D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429598"/>
            <a:ext cx="7717558" cy="3680039"/>
          </a:xfrm>
        </p:spPr>
        <p:txBody>
          <a:bodyPr>
            <a:normAutofit/>
          </a:bodyPr>
          <a:lstStyle/>
          <a:p>
            <a:r>
              <a:rPr lang="en-US" sz="2800" baseline="30000" dirty="0"/>
              <a:t>1</a:t>
            </a:r>
            <a:r>
              <a:rPr lang="en-US" sz="2800" dirty="0"/>
              <a:t> “Then bring near to yourself Aaron your brother, and his sons with him, from among the sons of Israel, to minister as priest to Me—Aaron, Nadab and Abihu, Eleazar and </a:t>
            </a:r>
            <a:r>
              <a:rPr lang="en-US" sz="2800" dirty="0" err="1"/>
              <a:t>Ithamar</a:t>
            </a:r>
            <a:r>
              <a:rPr lang="en-US" sz="2800" dirty="0"/>
              <a:t>, Aaron’s sons. </a:t>
            </a:r>
            <a:r>
              <a:rPr lang="en-US" sz="2800" baseline="30000" dirty="0"/>
              <a:t>2</a:t>
            </a:r>
            <a:r>
              <a:rPr lang="en-US" sz="2800" dirty="0"/>
              <a:t> You shall make holy garments for Aaron your brother, for glory and for beauty.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F2E29-69F5-1E3B-E5FD-C1DBF3895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Exodus 28:1-2</a:t>
            </a:r>
          </a:p>
        </p:txBody>
      </p:sp>
    </p:spTree>
    <p:extLst>
      <p:ext uri="{BB962C8B-B14F-4D97-AF65-F5344CB8AC3E}">
        <p14:creationId xmlns:p14="http://schemas.microsoft.com/office/powerpoint/2010/main" val="642797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C23F-4691-B277-6762-0DDE7225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19" y="465439"/>
            <a:ext cx="7642595" cy="4236288"/>
          </a:xfrm>
        </p:spPr>
        <p:txBody>
          <a:bodyPr/>
          <a:lstStyle/>
          <a:p>
            <a:pPr algn="l"/>
            <a:r>
              <a:rPr lang="en-US" dirty="0"/>
              <a:t>The priests and Tabernacle were in service to keeping the Sabbath.</a:t>
            </a:r>
          </a:p>
        </p:txBody>
      </p:sp>
    </p:spTree>
    <p:extLst>
      <p:ext uri="{BB962C8B-B14F-4D97-AF65-F5344CB8AC3E}">
        <p14:creationId xmlns:p14="http://schemas.microsoft.com/office/powerpoint/2010/main" val="1282753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C87B-1624-8B1F-BAA8-9C4CD438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E8AD0-D5BC-9618-C4F1-E3206969B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451728"/>
            <a:ext cx="7913687" cy="3441952"/>
          </a:xfrm>
        </p:spPr>
        <p:txBody>
          <a:bodyPr>
            <a:normAutofit/>
          </a:bodyPr>
          <a:lstStyle/>
          <a:p>
            <a:r>
              <a:rPr lang="en-US" sz="4400" b="1" dirty="0"/>
              <a:t>Christians must distinguish between what is holy and what is not.</a:t>
            </a:r>
          </a:p>
        </p:txBody>
      </p:sp>
    </p:spTree>
    <p:extLst>
      <p:ext uri="{BB962C8B-B14F-4D97-AF65-F5344CB8AC3E}">
        <p14:creationId xmlns:p14="http://schemas.microsoft.com/office/powerpoint/2010/main" val="2911493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6BD3-64BE-D0D1-000F-A2D51604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27" y="465439"/>
            <a:ext cx="7604888" cy="4236288"/>
          </a:xfrm>
        </p:spPr>
        <p:txBody>
          <a:bodyPr>
            <a:normAutofit/>
          </a:bodyPr>
          <a:lstStyle/>
          <a:p>
            <a:pPr algn="l"/>
            <a:r>
              <a:rPr lang="en-US" sz="5400" b="0" dirty="0"/>
              <a:t>Practicing this cultivates </a:t>
            </a:r>
            <a:br>
              <a:rPr lang="en-US" sz="5400" b="0" dirty="0"/>
            </a:br>
            <a:r>
              <a:rPr lang="en-US" sz="5400" b="0" dirty="0"/>
              <a:t>the virtue of </a:t>
            </a:r>
            <a:r>
              <a:rPr lang="en-US" sz="5400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piety.</a:t>
            </a:r>
          </a:p>
        </p:txBody>
      </p:sp>
    </p:spTree>
    <p:extLst>
      <p:ext uri="{BB962C8B-B14F-4D97-AF65-F5344CB8AC3E}">
        <p14:creationId xmlns:p14="http://schemas.microsoft.com/office/powerpoint/2010/main" val="118217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27E514-8EFA-64FE-7ABE-9FACEF10D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429598"/>
            <a:ext cx="7659502" cy="3680039"/>
          </a:xfrm>
        </p:spPr>
        <p:txBody>
          <a:bodyPr>
            <a:normAutofit lnSpcReduction="10000"/>
          </a:bodyPr>
          <a:lstStyle/>
          <a:p>
            <a:r>
              <a:rPr lang="en-US" sz="2400" baseline="30000" dirty="0"/>
              <a:t>3</a:t>
            </a:r>
            <a:r>
              <a:rPr lang="en-US" sz="2400" dirty="0"/>
              <a:t> You shall speak to all the skillful persons whom I have endowed with the spirit of wisdom, that they make Aaron’s garments to consecrate him, that he may minister as priest to Me. </a:t>
            </a:r>
            <a:r>
              <a:rPr lang="en-US" sz="2400" baseline="30000" dirty="0"/>
              <a:t>4</a:t>
            </a:r>
            <a:r>
              <a:rPr lang="en-US" sz="2400" dirty="0"/>
              <a:t> These are the garments which they shall make: a </a:t>
            </a:r>
            <a:r>
              <a:rPr lang="en-US" sz="2400" dirty="0" err="1"/>
              <a:t>breastpiece</a:t>
            </a:r>
            <a:r>
              <a:rPr lang="en-US" sz="2400" dirty="0"/>
              <a:t> and an ephod and a robe and a tunic of checkered work, a turban and a sash, and they shall make holy garments for Aaron your brother and his sons, that he may minister as priest to Me. </a:t>
            </a:r>
            <a:r>
              <a:rPr lang="en-US" sz="2400" baseline="30000" dirty="0"/>
              <a:t>5</a:t>
            </a:r>
            <a:r>
              <a:rPr lang="en-US" sz="2400" dirty="0"/>
              <a:t> They shall take the gold and the blue and the purple and the scarlet material and the fine linen.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F2E29-69F5-1E3B-E5FD-C1DBF3895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Exodus 28:3-5</a:t>
            </a:r>
          </a:p>
        </p:txBody>
      </p:sp>
    </p:spTree>
    <p:extLst>
      <p:ext uri="{BB962C8B-B14F-4D97-AF65-F5344CB8AC3E}">
        <p14:creationId xmlns:p14="http://schemas.microsoft.com/office/powerpoint/2010/main" val="240532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655A-107D-66C1-402A-285FA9DA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1" y="453606"/>
            <a:ext cx="3776869" cy="423628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Family heads offered sacrifice for their families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0A57F1-B682-6B2C-8B31-D5B21ABD58FE}"/>
              </a:ext>
            </a:extLst>
          </p:cNvPr>
          <p:cNvSpPr txBox="1">
            <a:spLocks/>
          </p:cNvSpPr>
          <p:nvPr/>
        </p:nvSpPr>
        <p:spPr>
          <a:xfrm>
            <a:off x="5454595" y="354308"/>
            <a:ext cx="2107095" cy="423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3600" dirty="0"/>
              <a:t>Noah</a:t>
            </a:r>
          </a:p>
          <a:p>
            <a:pPr algn="l"/>
            <a:r>
              <a:rPr lang="en-US" sz="3600" dirty="0"/>
              <a:t>Abraham</a:t>
            </a:r>
            <a:br>
              <a:rPr lang="en-US" sz="3600" dirty="0"/>
            </a:br>
            <a:r>
              <a:rPr lang="en-US" sz="3600" dirty="0"/>
              <a:t>Jacob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3F9984-F5FB-C678-C4B8-030D32D953F8}"/>
              </a:ext>
            </a:extLst>
          </p:cNvPr>
          <p:cNvSpPr txBox="1">
            <a:spLocks/>
          </p:cNvSpPr>
          <p:nvPr/>
        </p:nvSpPr>
        <p:spPr>
          <a:xfrm>
            <a:off x="4414299" y="-99298"/>
            <a:ext cx="1262932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66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37136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655A-107D-66C1-402A-285FA9DA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1" y="453606"/>
            <a:ext cx="3776869" cy="423628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Chosen priests offered sacrifice for God’s people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0A57F1-B682-6B2C-8B31-D5B21ABD58FE}"/>
              </a:ext>
            </a:extLst>
          </p:cNvPr>
          <p:cNvSpPr txBox="1">
            <a:spLocks/>
          </p:cNvSpPr>
          <p:nvPr/>
        </p:nvSpPr>
        <p:spPr>
          <a:xfrm>
            <a:off x="5454595" y="354308"/>
            <a:ext cx="1637968" cy="423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3600" dirty="0"/>
              <a:t>Aaron</a:t>
            </a:r>
            <a:br>
              <a:rPr lang="en-US" sz="3600" dirty="0"/>
            </a:br>
            <a:r>
              <a:rPr lang="en-US" sz="3600" dirty="0"/>
              <a:t>+ </a:t>
            </a:r>
          </a:p>
          <a:p>
            <a:r>
              <a:rPr lang="en-US" sz="3600" dirty="0"/>
              <a:t>Sons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3F9984-F5FB-C678-C4B8-030D32D953F8}"/>
              </a:ext>
            </a:extLst>
          </p:cNvPr>
          <p:cNvSpPr txBox="1">
            <a:spLocks/>
          </p:cNvSpPr>
          <p:nvPr/>
        </p:nvSpPr>
        <p:spPr>
          <a:xfrm>
            <a:off x="4414299" y="-99298"/>
            <a:ext cx="1262932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66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174281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8C85F-AE17-071A-2C64-D311E39B1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10" r="14638"/>
          <a:stretch/>
        </p:blipFill>
        <p:spPr>
          <a:xfrm>
            <a:off x="3338975" y="0"/>
            <a:ext cx="271934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B3D72-C5E1-F613-2DD9-EED96D36E08A}"/>
              </a:ext>
            </a:extLst>
          </p:cNvPr>
          <p:cNvSpPr txBox="1"/>
          <p:nvPr/>
        </p:nvSpPr>
        <p:spPr>
          <a:xfrm>
            <a:off x="7585545" y="4333461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Sweet</a:t>
            </a:r>
            <a:b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Publishing</a:t>
            </a:r>
          </a:p>
        </p:txBody>
      </p:sp>
    </p:spTree>
    <p:extLst>
      <p:ext uri="{BB962C8B-B14F-4D97-AF65-F5344CB8AC3E}">
        <p14:creationId xmlns:p14="http://schemas.microsoft.com/office/powerpoint/2010/main" val="151727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8C85F-AE17-071A-2C64-D311E39B1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8" r="49885"/>
          <a:stretch/>
        </p:blipFill>
        <p:spPr>
          <a:xfrm>
            <a:off x="3637349" y="-20621"/>
            <a:ext cx="236859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B3D72-C5E1-F613-2DD9-EED96D36E08A}"/>
              </a:ext>
            </a:extLst>
          </p:cNvPr>
          <p:cNvSpPr txBox="1"/>
          <p:nvPr/>
        </p:nvSpPr>
        <p:spPr>
          <a:xfrm>
            <a:off x="7585545" y="4333461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Sweet</a:t>
            </a:r>
            <a:b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solidFill>
                  <a:srgbClr val="4B34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Publishing</a:t>
            </a:r>
          </a:p>
        </p:txBody>
      </p:sp>
    </p:spTree>
    <p:extLst>
      <p:ext uri="{BB962C8B-B14F-4D97-AF65-F5344CB8AC3E}">
        <p14:creationId xmlns:p14="http://schemas.microsoft.com/office/powerpoint/2010/main" val="28476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EB31-E3D3-4CF2-EC5D-98780D28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Aaron’s 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EB808-BAD9-478C-40FF-1AF674026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9" y="1251437"/>
            <a:ext cx="2634906" cy="36422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Nadab</a:t>
            </a:r>
          </a:p>
          <a:p>
            <a:pPr>
              <a:lnSpc>
                <a:spcPct val="150000"/>
              </a:lnSpc>
            </a:pPr>
            <a:r>
              <a:rPr lang="en-US" dirty="0"/>
              <a:t>Abihu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Ithamar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Eleazar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C97B1D-1F57-D617-43F9-1F8117AB4C90}"/>
              </a:ext>
            </a:extLst>
          </p:cNvPr>
          <p:cNvSpPr txBox="1">
            <a:spLocks/>
          </p:cNvSpPr>
          <p:nvPr/>
        </p:nvSpPr>
        <p:spPr>
          <a:xfrm>
            <a:off x="2538111" y="1398972"/>
            <a:ext cx="2634906" cy="157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}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B1132D2-929D-5C77-A385-396394E6DBAE}"/>
              </a:ext>
            </a:extLst>
          </p:cNvPr>
          <p:cNvSpPr txBox="1">
            <a:spLocks/>
          </p:cNvSpPr>
          <p:nvPr/>
        </p:nvSpPr>
        <p:spPr>
          <a:xfrm>
            <a:off x="3233395" y="1879160"/>
            <a:ext cx="4730457" cy="85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Killed for offering “strange” fire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0EBA7C-0E52-E9F1-9CED-14C02BAE15B7}"/>
              </a:ext>
            </a:extLst>
          </p:cNvPr>
          <p:cNvSpPr txBox="1">
            <a:spLocks/>
          </p:cNvSpPr>
          <p:nvPr/>
        </p:nvSpPr>
        <p:spPr>
          <a:xfrm>
            <a:off x="3065283" y="3187989"/>
            <a:ext cx="4730457" cy="157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400" dirty="0"/>
              <a:t>Eli (Samuel) descendant</a:t>
            </a:r>
          </a:p>
          <a:p>
            <a:r>
              <a:rPr lang="en-US" sz="2400"/>
              <a:t>Succeeds </a:t>
            </a:r>
            <a:r>
              <a:rPr lang="en-US" sz="2400" dirty="0"/>
              <a:t>Aaron as High Priest</a:t>
            </a:r>
          </a:p>
          <a:p>
            <a:r>
              <a:rPr lang="en-US" sz="2400" dirty="0"/>
              <a:t>Zadok descendent</a:t>
            </a:r>
          </a:p>
        </p:txBody>
      </p:sp>
    </p:spTree>
    <p:extLst>
      <p:ext uri="{BB962C8B-B14F-4D97-AF65-F5344CB8AC3E}">
        <p14:creationId xmlns:p14="http://schemas.microsoft.com/office/powerpoint/2010/main" val="4031260732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1012</Words>
  <Application>Microsoft Macintosh PowerPoint</Application>
  <PresentationFormat>On-screen Show (16:9)</PresentationFormat>
  <Paragraphs>82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Lato</vt:lpstr>
      <vt:lpstr>Lato Black</vt:lpstr>
      <vt:lpstr>Lato Light</vt:lpstr>
      <vt:lpstr>Lato Regular</vt:lpstr>
      <vt:lpstr>Lato Semibold</vt:lpstr>
      <vt:lpstr>With Title</vt:lpstr>
      <vt:lpstr>PowerPoint Presentation</vt:lpstr>
      <vt:lpstr>Review of Plans for the Tabernacle</vt:lpstr>
      <vt:lpstr>PowerPoint Presentation</vt:lpstr>
      <vt:lpstr>PowerPoint Presentation</vt:lpstr>
      <vt:lpstr>Family heads offered sacrifice for their families</vt:lpstr>
      <vt:lpstr>Chosen priests offered sacrifice for God’s people</vt:lpstr>
      <vt:lpstr>PowerPoint Presentation</vt:lpstr>
      <vt:lpstr>PowerPoint Presentation</vt:lpstr>
      <vt:lpstr>Aaron’s Sons</vt:lpstr>
      <vt:lpstr>Men belonging to the tribe of “Levi”  were appointed by God to help the  priests in the work of the Tabernacle.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Consecration Ceremony (Exodus 29:1-46)</vt:lpstr>
      <vt:lpstr>Consecration Ceremony Continued</vt:lpstr>
      <vt:lpstr>Types of Sacrifices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Incense – Exodus 30:34-38</vt:lpstr>
      <vt:lpstr>PowerPoint Presentation</vt:lpstr>
      <vt:lpstr>The priests and Tabernacle were in service to keeping the Sabbath.</vt:lpstr>
      <vt:lpstr>Lesson</vt:lpstr>
      <vt:lpstr>Practicing this cultivates  the virtue of piety.</vt:lpstr>
    </vt:vector>
  </TitlesOfParts>
  <Manager/>
  <Company>BibleTalk.tv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for Beginners - #12</dc:title>
  <dc:subject/>
  <dc:creator>Mike Mazzalongo</dc:creator>
  <cp:keywords/>
  <dc:description/>
  <cp:lastModifiedBy>Hal Gatewood</cp:lastModifiedBy>
  <cp:revision>685</cp:revision>
  <dcterms:created xsi:type="dcterms:W3CDTF">2014-04-30T18:34:38Z</dcterms:created>
  <dcterms:modified xsi:type="dcterms:W3CDTF">2022-05-31T20:23:39Z</dcterms:modified>
  <cp:category/>
</cp:coreProperties>
</file>