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502020204030203" pitchFamily="34" charset="0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body" idx="1"/>
          </p:nvPr>
        </p:nvSpPr>
        <p:spPr>
          <a:xfrm>
            <a:off x="878203" y="1428801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33" name="Google Shape;33;p1"/>
          <p:cNvSpPr txBox="1">
            <a:spLocks noGrp="1"/>
          </p:cNvSpPr>
          <p:nvPr>
            <p:ph type="subTitle" idx="2"/>
          </p:nvPr>
        </p:nvSpPr>
        <p:spPr>
          <a:xfrm>
            <a:off x="2902520" y="2745072"/>
            <a:ext cx="5633385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Introduction to </a:t>
            </a:r>
            <a:br>
              <a:rPr lang="en-US" sz="4400"/>
            </a:br>
            <a:r>
              <a:rPr lang="en-US" sz="4400"/>
              <a:t>the Apostles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They Lacked</a:t>
            </a: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Spiritual understanding</a:t>
            </a:r>
            <a:endParaRPr sz="36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Humility</a:t>
            </a:r>
            <a:endParaRPr sz="36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Faith</a:t>
            </a:r>
            <a:endParaRPr sz="36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Commitment</a:t>
            </a:r>
            <a:endParaRPr sz="36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Power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98488" y="1351722"/>
            <a:ext cx="7913687" cy="354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000" dirty="0"/>
              <a:t>From ordinary to remarkable by God working through them</a:t>
            </a:r>
            <a:endParaRPr sz="4000" dirty="0"/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000" dirty="0"/>
              <a:t>We can do the same as we let God work through us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Lesson Aim:  </a:t>
            </a:r>
            <a:r>
              <a:rPr lang="en-US" sz="2800"/>
              <a:t>Learn from the Apostles how to accomplish God’s will. </a:t>
            </a:r>
            <a:endParaRPr/>
          </a:p>
          <a:p>
            <a:pPr marL="342900" lvl="0" indent="-342900" algn="l" rtl="0">
              <a:spcBef>
                <a:spcPts val="17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Know:  </a:t>
            </a:r>
            <a:r>
              <a:rPr lang="en-US" sz="2800"/>
              <a:t>Learn the characteristics that enable us to influence others for Jesus. </a:t>
            </a:r>
            <a:endParaRPr/>
          </a:p>
          <a:p>
            <a:pPr marL="342900" lvl="0" indent="-342900" algn="l" rtl="0">
              <a:spcBef>
                <a:spcPts val="17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Feel:  </a:t>
            </a:r>
            <a:r>
              <a:rPr lang="en-US" sz="2800"/>
              <a:t>Value the Apostles as role models in serving the Lord. </a:t>
            </a:r>
            <a:endParaRPr/>
          </a:p>
          <a:p>
            <a:pPr marL="342900" lvl="0" indent="-342900" algn="l" rtl="0">
              <a:spcBef>
                <a:spcPts val="17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b="1"/>
              <a:t>Do:  </a:t>
            </a:r>
            <a:r>
              <a:rPr lang="en-US" sz="2800"/>
              <a:t>Apply the characteristics of the Apostles in our life of faithful service to our Lord.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1 -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8A58-5C21-A843-9A2D-0A78F8866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59673"/>
            <a:ext cx="7913687" cy="353400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000" dirty="0"/>
              <a:t>The difference between apostle and disciple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Selecting the twelve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What the Apostles overcame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Disciple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1529-8429-0B46-B43A-007A6DBCF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Learner, Pupil, </a:t>
            </a:r>
            <a:br>
              <a:rPr lang="en-US" sz="4400" dirty="0"/>
            </a:br>
            <a:r>
              <a:rPr lang="en-US" sz="4400" dirty="0"/>
              <a:t>Student, Follower</a:t>
            </a:r>
          </a:p>
          <a:p>
            <a:pPr marL="342900" lvl="0" indent="-342900">
              <a:spcBef>
                <a:spcPts val="2400"/>
              </a:spcBef>
              <a:spcAft>
                <a:spcPts val="1200"/>
              </a:spcAft>
            </a:pPr>
            <a:r>
              <a:rPr lang="en-US" sz="4400" dirty="0"/>
              <a:t>In full agreement </a:t>
            </a:r>
            <a:br>
              <a:rPr lang="en-US" sz="4400" dirty="0"/>
            </a:br>
            <a:r>
              <a:rPr lang="en-US" sz="4400" dirty="0"/>
              <a:t>and acceptance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Apostle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8C446-0A30-8041-B892-D811CA93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07381"/>
            <a:ext cx="7913687" cy="348629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5400" dirty="0"/>
              <a:t>The sent out</a:t>
            </a:r>
          </a:p>
          <a:p>
            <a:pPr marL="342900" lvl="0" indent="-342900">
              <a:spcBef>
                <a:spcPts val="3000"/>
              </a:spcBef>
            </a:pPr>
            <a:r>
              <a:rPr lang="en-US" sz="5400" dirty="0"/>
              <a:t>The sent 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Selecting the Twelve</a:t>
            </a: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7913687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Prayed then called the disciples together </a:t>
            </a:r>
            <a:r>
              <a:rPr lang="en-US" dirty="0"/>
              <a:t>(Luke 6:12)</a:t>
            </a:r>
            <a:endParaRPr sz="4400"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Appointed the twelve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Why 12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8459-3E86-0C4A-B046-363E2681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51722"/>
            <a:ext cx="7913687" cy="354195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Symbolic of the </a:t>
            </a:r>
            <a:br>
              <a:rPr lang="en-US" sz="4400" dirty="0"/>
            </a:br>
            <a:r>
              <a:rPr lang="en-US" sz="4400" dirty="0"/>
              <a:t>12 tribes of Israel</a:t>
            </a:r>
          </a:p>
          <a:p>
            <a:pPr marL="342900" lvl="0" indent="-342900">
              <a:spcBef>
                <a:spcPts val="1800"/>
              </a:spcBef>
            </a:pPr>
            <a:r>
              <a:rPr lang="en-US" sz="4400" dirty="0"/>
              <a:t>Symbolized God’s </a:t>
            </a:r>
            <a:br>
              <a:rPr lang="en-US" sz="4400" dirty="0"/>
            </a:br>
            <a:r>
              <a:rPr lang="en-US" sz="4400" dirty="0"/>
              <a:t>new Kingdom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8"/>
          <p:cNvGraphicFramePr/>
          <p:nvPr/>
        </p:nvGraphicFramePr>
        <p:xfrm>
          <a:off x="445537" y="345013"/>
          <a:ext cx="8252925" cy="4453475"/>
        </p:xfrm>
        <a:graphic>
          <a:graphicData uri="http://schemas.openxmlformats.org/drawingml/2006/table">
            <a:tbl>
              <a:tblPr>
                <a:noFill/>
                <a:tableStyleId>{6A5C13C1-B1CC-4A75-B226-9F85FC2860C9}</a:tableStyleId>
              </a:tblPr>
              <a:tblGrid>
                <a:gridCol w="19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3E3E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3E3E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Matthew 10:2-4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3E3E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3E3E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Mark 3:16-19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3E3E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3E3E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Luke 6:14-16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3E3E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3E3E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Acts 1:13-26</a:t>
                      </a:r>
                      <a:endParaRPr sz="1400" b="1" i="0" u="none" strike="noStrike" cap="none">
                        <a:solidFill>
                          <a:srgbClr val="3E3E3E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John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John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Andrew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John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John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Andrew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Philip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Bartholomew (Nathanael)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Thomas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Matthew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Philip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Bartholomew (Nathanael)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Matthew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Thomas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Philip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Bartholomew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(Nathanael)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Matthew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Thomas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Philip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Thomas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Bartholomew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(Nathanael)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Matthew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Alphaeus)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Lebbaeus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(surn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ame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Thaddeus)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Judas Iscariot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Alphaeus)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Thaddeus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Judas Iscariot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Alphaeus)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Judas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James)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Judas Iscariot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Alphaeus)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Judas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(Son of James)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Matthias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The Task</a:t>
            </a: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7913687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Jesus delegated His authority</a:t>
            </a:r>
            <a:endParaRPr sz="3600" dirty="0"/>
          </a:p>
          <a:p>
            <a:pPr marL="110871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3200" dirty="0"/>
              <a:t>Mark 3:14</a:t>
            </a:r>
            <a:endParaRPr sz="3200" dirty="0"/>
          </a:p>
          <a:p>
            <a:pPr marL="110871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3200" dirty="0"/>
              <a:t>Matthew 16:19; 18:18</a:t>
            </a:r>
            <a:endParaRPr sz="3200" dirty="0"/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600" dirty="0"/>
              <a:t>Jesus prepared them for ministry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289</Words>
  <Application>Microsoft Macintosh PowerPoint</Application>
  <PresentationFormat>On-screen Show (16:9)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 Black</vt:lpstr>
      <vt:lpstr>Lato</vt:lpstr>
      <vt:lpstr>Calibri</vt:lpstr>
      <vt:lpstr>Arial</vt:lpstr>
      <vt:lpstr>With Title</vt:lpstr>
      <vt:lpstr>PowerPoint Presentation</vt:lpstr>
      <vt:lpstr>Lesson Objectives</vt:lpstr>
      <vt:lpstr>Lesson 1 - Overview</vt:lpstr>
      <vt:lpstr>Disciple</vt:lpstr>
      <vt:lpstr>Apostle</vt:lpstr>
      <vt:lpstr>Selecting the Twelve</vt:lpstr>
      <vt:lpstr>Why 12</vt:lpstr>
      <vt:lpstr>PowerPoint Presentation</vt:lpstr>
      <vt:lpstr>The Task</vt:lpstr>
      <vt:lpstr>What They Lacked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14</cp:revision>
  <dcterms:created xsi:type="dcterms:W3CDTF">2014-04-30T18:34:38Z</dcterms:created>
  <dcterms:modified xsi:type="dcterms:W3CDTF">2021-08-12T20:34:34Z</dcterms:modified>
</cp:coreProperties>
</file>