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02F"/>
    <a:srgbClr val="272B30"/>
    <a:srgbClr val="78C074"/>
    <a:srgbClr val="3E9BF8"/>
    <a:srgbClr val="904B25"/>
    <a:srgbClr val="C0652E"/>
    <a:srgbClr val="871C17"/>
    <a:srgbClr val="A5241D"/>
    <a:srgbClr val="16313B"/>
    <a:srgbClr val="0C1E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p:restoredTop sz="94150"/>
  </p:normalViewPr>
  <p:slideViewPr>
    <p:cSldViewPr snapToGrid="0" snapToObjects="1">
      <p:cViewPr varScale="1">
        <p:scale>
          <a:sx n="160" d="100"/>
          <a:sy n="160" d="100"/>
        </p:scale>
        <p:origin x="728"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5/28/21</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609626" y="2192420"/>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30233" y="2127311"/>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272325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794396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99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scussion 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1362269"/>
            <a:ext cx="7913430" cy="3339458"/>
          </a:xfrm>
        </p:spPr>
        <p:txBody>
          <a:bodyPr anchor="b" anchorCtr="0">
            <a:normAutofit/>
          </a:bodyPr>
          <a:lstStyle>
            <a:lvl1pPr algn="l">
              <a:defRPr sz="4000" b="1" i="0" spc="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3" name="Title 1">
            <a:extLst>
              <a:ext uri="{FF2B5EF4-FFF2-40B4-BE49-F238E27FC236}">
                <a16:creationId xmlns:a16="http://schemas.microsoft.com/office/drawing/2014/main" id="{CDFD4DC1-AA7F-294E-B5E2-4DC188F7B579}"/>
              </a:ext>
            </a:extLst>
          </p:cNvPr>
          <p:cNvSpPr txBox="1">
            <a:spLocks/>
          </p:cNvSpPr>
          <p:nvPr userDrawn="1"/>
        </p:nvSpPr>
        <p:spPr>
          <a:xfrm>
            <a:off x="5278244" y="441773"/>
            <a:ext cx="3865756" cy="568042"/>
          </a:xfrm>
          <a:prstGeom prst="rect">
            <a:avLst/>
          </a:prstGeom>
          <a:solidFill>
            <a:schemeClr val="accent1"/>
          </a:solidFill>
          <a:effectLst/>
        </p:spPr>
        <p:txBody>
          <a:bodyPr vert="horz" lIns="91440" tIns="45720" rIns="91440" bIns="45720" rtlCol="0" anchor="ctr">
            <a:normAutofit/>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182880" algn="l"/>
            <a:r>
              <a:rPr lang="en-US" sz="2000" spc="0" dirty="0">
                <a:solidFill>
                  <a:srgbClr val="272B30"/>
                </a:solidFill>
                <a:latin typeface="Lato Black" panose="020F0502020204030203" pitchFamily="34" charset="0"/>
                <a:ea typeface="Lato Black" panose="020F0502020204030203" pitchFamily="34" charset="0"/>
                <a:cs typeface="Lato Black" panose="020F0502020204030203" pitchFamily="34" charset="0"/>
              </a:rPr>
              <a:t>DISCUSSION QUESTIONS</a:t>
            </a:r>
          </a:p>
        </p:txBody>
      </p:sp>
    </p:spTree>
    <p:extLst>
      <p:ext uri="{BB962C8B-B14F-4D97-AF65-F5344CB8AC3E}">
        <p14:creationId xmlns:p14="http://schemas.microsoft.com/office/powerpoint/2010/main" val="370597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87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me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01454" y="2189758"/>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490882" y="1956804"/>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cxnSp>
        <p:nvCxnSpPr>
          <p:cNvPr id="4" name="Straight Connector 3"/>
          <p:cNvCxnSpPr/>
          <p:nvPr userDrawn="1"/>
        </p:nvCxnSpPr>
        <p:spPr>
          <a:xfrm>
            <a:off x="3118344" y="2127311"/>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272183" y="3471348"/>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7365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84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75" r:id="rId5"/>
    <p:sldLayoutId id="2147483669" r:id="rId6"/>
    <p:sldLayoutId id="2147483668" r:id="rId7"/>
    <p:sldLayoutId id="2147483670" r:id="rId8"/>
    <p:sldLayoutId id="2147483671" r:id="rId9"/>
    <p:sldLayoutId id="2147483672" r:id="rId10"/>
    <p:sldLayoutId id="2147483673" r:id="rId11"/>
    <p:sldLayoutId id="2147483674" r:id="rId12"/>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78203" y="1420092"/>
            <a:ext cx="2089632" cy="3363913"/>
          </a:xfrm>
        </p:spPr>
        <p:txBody>
          <a:bodyPr/>
          <a:lstStyle/>
          <a:p>
            <a:r>
              <a:rPr lang="en-US" dirty="0"/>
              <a:t>5</a:t>
            </a:r>
          </a:p>
        </p:txBody>
      </p:sp>
      <p:sp>
        <p:nvSpPr>
          <p:cNvPr id="3" name="Subtitle 2"/>
          <p:cNvSpPr>
            <a:spLocks noGrp="1"/>
          </p:cNvSpPr>
          <p:nvPr>
            <p:ph type="subTitle" idx="1"/>
          </p:nvPr>
        </p:nvSpPr>
        <p:spPr>
          <a:xfrm>
            <a:off x="2902520" y="2745072"/>
            <a:ext cx="5633385" cy="1239893"/>
          </a:xfrm>
        </p:spPr>
        <p:txBody>
          <a:bodyPr/>
          <a:lstStyle/>
          <a:p>
            <a:r>
              <a:rPr lang="en-US" sz="5400" dirty="0"/>
              <a:t>Surrender</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EC8F0E-16D3-2F41-9FA8-66596F07C3A8}"/>
              </a:ext>
            </a:extLst>
          </p:cNvPr>
          <p:cNvSpPr>
            <a:spLocks noGrp="1"/>
          </p:cNvSpPr>
          <p:nvPr>
            <p:ph type="body" sz="quarter" idx="10"/>
          </p:nvPr>
        </p:nvSpPr>
        <p:spPr/>
        <p:txBody>
          <a:bodyPr/>
          <a:lstStyle/>
          <a:p>
            <a:r>
              <a:rPr lang="en-US" baseline="30000" dirty="0"/>
              <a:t>10</a:t>
            </a:r>
            <a:r>
              <a:rPr lang="en-US" dirty="0"/>
              <a:t> so that at the name of Jesus every knee will bow, of those who are in heaven and on earth and under the earth, </a:t>
            </a:r>
            <a:r>
              <a:rPr lang="en-US" baseline="30000" dirty="0"/>
              <a:t>11</a:t>
            </a:r>
            <a:r>
              <a:rPr lang="en-US" dirty="0"/>
              <a:t> and that every tongue will confess that Jesus Christ is Lord, to the glory of God the Father.</a:t>
            </a:r>
          </a:p>
        </p:txBody>
      </p:sp>
      <p:sp>
        <p:nvSpPr>
          <p:cNvPr id="3" name="Text Placeholder 2">
            <a:extLst>
              <a:ext uri="{FF2B5EF4-FFF2-40B4-BE49-F238E27FC236}">
                <a16:creationId xmlns:a16="http://schemas.microsoft.com/office/drawing/2014/main" id="{C6389ADF-88BF-CF41-9D37-9DA2A6A5D9CC}"/>
              </a:ext>
            </a:extLst>
          </p:cNvPr>
          <p:cNvSpPr>
            <a:spLocks noGrp="1"/>
          </p:cNvSpPr>
          <p:nvPr>
            <p:ph type="body" sz="quarter" idx="11"/>
          </p:nvPr>
        </p:nvSpPr>
        <p:spPr/>
        <p:txBody>
          <a:bodyPr/>
          <a:lstStyle/>
          <a:p>
            <a:r>
              <a:rPr lang="en-US" dirty="0"/>
              <a:t>- Philippians 2:10-11</a:t>
            </a:r>
          </a:p>
        </p:txBody>
      </p:sp>
    </p:spTree>
    <p:extLst>
      <p:ext uri="{BB962C8B-B14F-4D97-AF65-F5344CB8AC3E}">
        <p14:creationId xmlns:p14="http://schemas.microsoft.com/office/powerpoint/2010/main" val="60509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FDBD-1196-8F41-800B-F1572EC148BB}"/>
              </a:ext>
            </a:extLst>
          </p:cNvPr>
          <p:cNvSpPr>
            <a:spLocks noGrp="1"/>
          </p:cNvSpPr>
          <p:nvPr>
            <p:ph type="title"/>
          </p:nvPr>
        </p:nvSpPr>
        <p:spPr/>
        <p:txBody>
          <a:bodyPr/>
          <a:lstStyle/>
          <a:p>
            <a:r>
              <a:rPr lang="en-US" dirty="0"/>
              <a:t>How Jesus Surrendered</a:t>
            </a:r>
          </a:p>
        </p:txBody>
      </p:sp>
      <p:sp>
        <p:nvSpPr>
          <p:cNvPr id="3" name="Text Placeholder 2">
            <a:extLst>
              <a:ext uri="{FF2B5EF4-FFF2-40B4-BE49-F238E27FC236}">
                <a16:creationId xmlns:a16="http://schemas.microsoft.com/office/drawing/2014/main" id="{ADA67BE9-7531-9A48-82EE-D5B90E0146F4}"/>
              </a:ext>
            </a:extLst>
          </p:cNvPr>
          <p:cNvSpPr>
            <a:spLocks noGrp="1"/>
          </p:cNvSpPr>
          <p:nvPr>
            <p:ph type="body" sz="quarter" idx="10"/>
          </p:nvPr>
        </p:nvSpPr>
        <p:spPr/>
        <p:txBody>
          <a:bodyPr>
            <a:normAutofit fontScale="92500" lnSpcReduction="10000"/>
          </a:bodyPr>
          <a:lstStyle/>
          <a:p>
            <a:pPr>
              <a:lnSpc>
                <a:spcPct val="150000"/>
              </a:lnSpc>
            </a:pPr>
            <a:r>
              <a:rPr lang="en-US" sz="4000" dirty="0"/>
              <a:t>Released His grip</a:t>
            </a:r>
          </a:p>
          <a:p>
            <a:pPr>
              <a:lnSpc>
                <a:spcPct val="150000"/>
              </a:lnSpc>
            </a:pPr>
            <a:r>
              <a:rPr lang="en-US" sz="4000" dirty="0"/>
              <a:t>Emptied Himself</a:t>
            </a:r>
          </a:p>
          <a:p>
            <a:pPr>
              <a:lnSpc>
                <a:spcPct val="150000"/>
              </a:lnSpc>
            </a:pPr>
            <a:r>
              <a:rPr lang="en-US" sz="4000" dirty="0"/>
              <a:t>Became a servant</a:t>
            </a:r>
          </a:p>
          <a:p>
            <a:pPr>
              <a:lnSpc>
                <a:spcPct val="150000"/>
              </a:lnSpc>
            </a:pPr>
            <a:r>
              <a:rPr lang="en-US" sz="4000" dirty="0"/>
              <a:t>Accepted His death</a:t>
            </a:r>
          </a:p>
        </p:txBody>
      </p:sp>
    </p:spTree>
    <p:extLst>
      <p:ext uri="{BB962C8B-B14F-4D97-AF65-F5344CB8AC3E}">
        <p14:creationId xmlns:p14="http://schemas.microsoft.com/office/powerpoint/2010/main" val="329706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36EC-6621-CB4E-A031-2DD24A7FE813}"/>
              </a:ext>
            </a:extLst>
          </p:cNvPr>
          <p:cNvSpPr>
            <a:spLocks noGrp="1"/>
          </p:cNvSpPr>
          <p:nvPr>
            <p:ph type="title"/>
          </p:nvPr>
        </p:nvSpPr>
        <p:spPr/>
        <p:txBody>
          <a:bodyPr/>
          <a:lstStyle/>
          <a:p>
            <a:r>
              <a:rPr lang="en-US" dirty="0"/>
              <a:t>How?</a:t>
            </a:r>
          </a:p>
        </p:txBody>
      </p:sp>
      <p:sp>
        <p:nvSpPr>
          <p:cNvPr id="3" name="Text Placeholder 2">
            <a:extLst>
              <a:ext uri="{FF2B5EF4-FFF2-40B4-BE49-F238E27FC236}">
                <a16:creationId xmlns:a16="http://schemas.microsoft.com/office/drawing/2014/main" id="{A85DFBDF-7399-1842-8F0A-01B0E5D3BD27}"/>
              </a:ext>
            </a:extLst>
          </p:cNvPr>
          <p:cNvSpPr>
            <a:spLocks noGrp="1"/>
          </p:cNvSpPr>
          <p:nvPr>
            <p:ph type="body" sz="quarter" idx="10"/>
          </p:nvPr>
        </p:nvSpPr>
        <p:spPr>
          <a:xfrm>
            <a:off x="598488" y="1251437"/>
            <a:ext cx="7913687" cy="1672998"/>
          </a:xfrm>
        </p:spPr>
        <p:txBody>
          <a:bodyPr>
            <a:normAutofit fontScale="92500"/>
          </a:bodyPr>
          <a:lstStyle/>
          <a:p>
            <a:pPr marL="697230" indent="-697230">
              <a:buFont typeface="+mj-lt"/>
              <a:buAutoNum type="arabicPeriod"/>
            </a:pPr>
            <a:r>
              <a:rPr lang="en-US" sz="3100" dirty="0"/>
              <a:t>Study Christ</a:t>
            </a:r>
          </a:p>
          <a:p>
            <a:pPr marL="697230" indent="-697230">
              <a:buFont typeface="+mj-lt"/>
              <a:buAutoNum type="arabicPeriod"/>
            </a:pPr>
            <a:r>
              <a:rPr lang="en-US" sz="4700" b="1" dirty="0"/>
              <a:t>Compare ourselves to Christ</a:t>
            </a:r>
          </a:p>
        </p:txBody>
      </p:sp>
      <p:cxnSp>
        <p:nvCxnSpPr>
          <p:cNvPr id="5" name="Straight Connector 4">
            <a:extLst>
              <a:ext uri="{FF2B5EF4-FFF2-40B4-BE49-F238E27FC236}">
                <a16:creationId xmlns:a16="http://schemas.microsoft.com/office/drawing/2014/main" id="{274D4F91-AC75-6248-A6D6-6CE1B9AC76E7}"/>
              </a:ext>
            </a:extLst>
          </p:cNvPr>
          <p:cNvCxnSpPr>
            <a:cxnSpLocks/>
          </p:cNvCxnSpPr>
          <p:nvPr/>
        </p:nvCxnSpPr>
        <p:spPr>
          <a:xfrm>
            <a:off x="1129085" y="2995877"/>
            <a:ext cx="0" cy="1870202"/>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FDE981C2-7BD8-464F-A4D3-B9781A08438D}"/>
              </a:ext>
            </a:extLst>
          </p:cNvPr>
          <p:cNvSpPr/>
          <p:nvPr/>
        </p:nvSpPr>
        <p:spPr>
          <a:xfrm>
            <a:off x="1572230" y="3050197"/>
            <a:ext cx="7166253" cy="1815882"/>
          </a:xfrm>
          <a:prstGeom prst="rect">
            <a:avLst/>
          </a:prstGeom>
        </p:spPr>
        <p:txBody>
          <a:bodyPr wrap="square">
            <a:spAutoFit/>
          </a:bodyPr>
          <a:lstStyle/>
          <a:p>
            <a:r>
              <a:rPr lang="en-US" sz="2800" dirty="0">
                <a:latin typeface="Lato" panose="020F0502020204030203" pitchFamily="34" charset="0"/>
                <a:ea typeface="Lato" panose="020F0502020204030203" pitchFamily="34" charset="0"/>
                <a:cs typeface="Lato" panose="020F0502020204030203" pitchFamily="34" charset="0"/>
              </a:rPr>
              <a:t>For consider Him who has endured such hostility by sinners against Himself, so that you will not grow weary and lose heart.</a:t>
            </a:r>
            <a:br>
              <a:rPr lang="en-US" sz="2800" dirty="0">
                <a:latin typeface="Lato" panose="020F0502020204030203" pitchFamily="34" charset="0"/>
                <a:ea typeface="Lato" panose="020F0502020204030203" pitchFamily="34" charset="0"/>
                <a:cs typeface="Lato" panose="020F0502020204030203" pitchFamily="34" charset="0"/>
              </a:rPr>
            </a:br>
            <a:r>
              <a:rPr lang="en-US" sz="2800" b="1" dirty="0">
                <a:latin typeface="Lato" panose="020F0502020204030203" pitchFamily="34" charset="0"/>
                <a:ea typeface="Lato" panose="020F0502020204030203" pitchFamily="34" charset="0"/>
                <a:cs typeface="Lato" panose="020F0502020204030203" pitchFamily="34" charset="0"/>
              </a:rPr>
              <a:t>- Hebrews 12:3</a:t>
            </a:r>
          </a:p>
        </p:txBody>
      </p:sp>
    </p:spTree>
    <p:extLst>
      <p:ext uri="{BB962C8B-B14F-4D97-AF65-F5344CB8AC3E}">
        <p14:creationId xmlns:p14="http://schemas.microsoft.com/office/powerpoint/2010/main" val="32403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EB873-AC4F-FF4C-B7EE-BE868744BEA9}"/>
              </a:ext>
            </a:extLst>
          </p:cNvPr>
          <p:cNvSpPr>
            <a:spLocks noGrp="1"/>
          </p:cNvSpPr>
          <p:nvPr>
            <p:ph type="title"/>
          </p:nvPr>
        </p:nvSpPr>
        <p:spPr/>
        <p:txBody>
          <a:bodyPr>
            <a:normAutofit/>
          </a:bodyPr>
          <a:lstStyle/>
          <a:p>
            <a:r>
              <a:rPr lang="en-US" sz="4400" dirty="0"/>
              <a:t>Study Christ… Imitate Christ…</a:t>
            </a:r>
          </a:p>
        </p:txBody>
      </p:sp>
    </p:spTree>
    <p:extLst>
      <p:ext uri="{BB962C8B-B14F-4D97-AF65-F5344CB8AC3E}">
        <p14:creationId xmlns:p14="http://schemas.microsoft.com/office/powerpoint/2010/main" val="4116642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36EC-6621-CB4E-A031-2DD24A7FE813}"/>
              </a:ext>
            </a:extLst>
          </p:cNvPr>
          <p:cNvSpPr>
            <a:spLocks noGrp="1"/>
          </p:cNvSpPr>
          <p:nvPr>
            <p:ph type="title"/>
          </p:nvPr>
        </p:nvSpPr>
        <p:spPr/>
        <p:txBody>
          <a:bodyPr/>
          <a:lstStyle/>
          <a:p>
            <a:r>
              <a:rPr lang="en-US" dirty="0"/>
              <a:t>How?</a:t>
            </a:r>
          </a:p>
        </p:txBody>
      </p:sp>
      <p:sp>
        <p:nvSpPr>
          <p:cNvPr id="3" name="Text Placeholder 2">
            <a:extLst>
              <a:ext uri="{FF2B5EF4-FFF2-40B4-BE49-F238E27FC236}">
                <a16:creationId xmlns:a16="http://schemas.microsoft.com/office/drawing/2014/main" id="{A85DFBDF-7399-1842-8F0A-01B0E5D3BD27}"/>
              </a:ext>
            </a:extLst>
          </p:cNvPr>
          <p:cNvSpPr>
            <a:spLocks noGrp="1"/>
          </p:cNvSpPr>
          <p:nvPr>
            <p:ph type="body" sz="quarter" idx="10"/>
          </p:nvPr>
        </p:nvSpPr>
        <p:spPr>
          <a:xfrm>
            <a:off x="598488" y="1251437"/>
            <a:ext cx="7913687" cy="3471638"/>
          </a:xfrm>
        </p:spPr>
        <p:txBody>
          <a:bodyPr>
            <a:normAutofit/>
          </a:bodyPr>
          <a:lstStyle/>
          <a:p>
            <a:pPr marL="697230" indent="-697230">
              <a:buFont typeface="+mj-lt"/>
              <a:buAutoNum type="arabicPeriod"/>
            </a:pPr>
            <a:r>
              <a:rPr lang="en-US" sz="2800" dirty="0"/>
              <a:t>Study Christ</a:t>
            </a:r>
          </a:p>
          <a:p>
            <a:pPr marL="697230" indent="-697230">
              <a:buFont typeface="+mj-lt"/>
              <a:buAutoNum type="arabicPeriod"/>
            </a:pPr>
            <a:r>
              <a:rPr lang="en-US" sz="2800" dirty="0"/>
              <a:t>Compare ourselves to Christ</a:t>
            </a:r>
          </a:p>
          <a:p>
            <a:pPr marL="880110" indent="-880110">
              <a:buFont typeface="+mj-lt"/>
              <a:buAutoNum type="arabicPeriod"/>
            </a:pPr>
            <a:r>
              <a:rPr lang="en-US" sz="6600" b="1" dirty="0"/>
              <a:t>Let Go</a:t>
            </a:r>
          </a:p>
        </p:txBody>
      </p:sp>
    </p:spTree>
    <p:extLst>
      <p:ext uri="{BB962C8B-B14F-4D97-AF65-F5344CB8AC3E}">
        <p14:creationId xmlns:p14="http://schemas.microsoft.com/office/powerpoint/2010/main" val="3930622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B18B50-C833-6748-8365-5348FC74382F}"/>
              </a:ext>
            </a:extLst>
          </p:cNvPr>
          <p:cNvSpPr>
            <a:spLocks noGrp="1"/>
          </p:cNvSpPr>
          <p:nvPr>
            <p:ph type="body" sz="quarter" idx="10"/>
          </p:nvPr>
        </p:nvSpPr>
        <p:spPr/>
        <p:txBody>
          <a:bodyPr/>
          <a:lstStyle/>
          <a:p>
            <a:r>
              <a:rPr lang="en-US" baseline="30000" dirty="0"/>
              <a:t>24</a:t>
            </a:r>
            <a:r>
              <a:rPr lang="en-US" dirty="0"/>
              <a:t> Truly, truly, I say to you, unless a grain of wheat falls into the earth and dies, it remains alone; but if it dies, it bears much fruit. </a:t>
            </a:r>
            <a:r>
              <a:rPr lang="en-US" baseline="30000" dirty="0"/>
              <a:t>25</a:t>
            </a:r>
            <a:r>
              <a:rPr lang="en-US" dirty="0"/>
              <a:t> He who loves his life loses it, and he who hates his life in this world will keep it to life eternal. </a:t>
            </a:r>
          </a:p>
        </p:txBody>
      </p:sp>
      <p:sp>
        <p:nvSpPr>
          <p:cNvPr id="3" name="Text Placeholder 2">
            <a:extLst>
              <a:ext uri="{FF2B5EF4-FFF2-40B4-BE49-F238E27FC236}">
                <a16:creationId xmlns:a16="http://schemas.microsoft.com/office/drawing/2014/main" id="{8BCAD9A1-5BF0-B54F-9577-D0419B80B0CC}"/>
              </a:ext>
            </a:extLst>
          </p:cNvPr>
          <p:cNvSpPr>
            <a:spLocks noGrp="1"/>
          </p:cNvSpPr>
          <p:nvPr>
            <p:ph type="body" sz="quarter" idx="11"/>
          </p:nvPr>
        </p:nvSpPr>
        <p:spPr/>
        <p:txBody>
          <a:bodyPr/>
          <a:lstStyle/>
          <a:p>
            <a:r>
              <a:rPr lang="en-US" dirty="0"/>
              <a:t>- John 12:24-25</a:t>
            </a:r>
          </a:p>
        </p:txBody>
      </p:sp>
    </p:spTree>
    <p:extLst>
      <p:ext uri="{BB962C8B-B14F-4D97-AF65-F5344CB8AC3E}">
        <p14:creationId xmlns:p14="http://schemas.microsoft.com/office/powerpoint/2010/main" val="377737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B18B50-C833-6748-8365-5348FC74382F}"/>
              </a:ext>
            </a:extLst>
          </p:cNvPr>
          <p:cNvSpPr>
            <a:spLocks noGrp="1"/>
          </p:cNvSpPr>
          <p:nvPr>
            <p:ph type="body" sz="quarter" idx="10"/>
          </p:nvPr>
        </p:nvSpPr>
        <p:spPr/>
        <p:txBody>
          <a:bodyPr/>
          <a:lstStyle/>
          <a:p>
            <a:r>
              <a:rPr lang="en-US" baseline="30000" dirty="0"/>
              <a:t>5</a:t>
            </a:r>
            <a:r>
              <a:rPr lang="en-US" dirty="0"/>
              <a:t> Trust in the Lord with all your heart </a:t>
            </a:r>
          </a:p>
          <a:p>
            <a:r>
              <a:rPr lang="en-US" dirty="0"/>
              <a:t>And do not lean on your own understanding. </a:t>
            </a:r>
          </a:p>
          <a:p>
            <a:r>
              <a:rPr lang="en-US" baseline="30000" dirty="0"/>
              <a:t>6</a:t>
            </a:r>
            <a:r>
              <a:rPr lang="en-US" dirty="0"/>
              <a:t> In all your ways acknowledge Him, </a:t>
            </a:r>
          </a:p>
          <a:p>
            <a:r>
              <a:rPr lang="en-US" dirty="0"/>
              <a:t>And He will make your paths straight.</a:t>
            </a:r>
          </a:p>
        </p:txBody>
      </p:sp>
      <p:sp>
        <p:nvSpPr>
          <p:cNvPr id="3" name="Text Placeholder 2">
            <a:extLst>
              <a:ext uri="{FF2B5EF4-FFF2-40B4-BE49-F238E27FC236}">
                <a16:creationId xmlns:a16="http://schemas.microsoft.com/office/drawing/2014/main" id="{8BCAD9A1-5BF0-B54F-9577-D0419B80B0CC}"/>
              </a:ext>
            </a:extLst>
          </p:cNvPr>
          <p:cNvSpPr>
            <a:spLocks noGrp="1"/>
          </p:cNvSpPr>
          <p:nvPr>
            <p:ph type="body" sz="quarter" idx="11"/>
          </p:nvPr>
        </p:nvSpPr>
        <p:spPr/>
        <p:txBody>
          <a:bodyPr/>
          <a:lstStyle/>
          <a:p>
            <a:r>
              <a:rPr lang="en-US" dirty="0"/>
              <a:t>- </a:t>
            </a:r>
            <a:r>
              <a:rPr lang="en-US" b="0" dirty="0"/>
              <a:t>Proverbs 3:5-6</a:t>
            </a:r>
            <a:r>
              <a:rPr lang="en-US" dirty="0"/>
              <a:t> </a:t>
            </a:r>
          </a:p>
        </p:txBody>
      </p:sp>
    </p:spTree>
    <p:extLst>
      <p:ext uri="{BB962C8B-B14F-4D97-AF65-F5344CB8AC3E}">
        <p14:creationId xmlns:p14="http://schemas.microsoft.com/office/powerpoint/2010/main" val="16638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B18B50-C833-6748-8365-5348FC74382F}"/>
              </a:ext>
            </a:extLst>
          </p:cNvPr>
          <p:cNvSpPr>
            <a:spLocks noGrp="1"/>
          </p:cNvSpPr>
          <p:nvPr>
            <p:ph type="body" sz="quarter" idx="10"/>
          </p:nvPr>
        </p:nvSpPr>
        <p:spPr/>
        <p:txBody>
          <a:bodyPr/>
          <a:lstStyle/>
          <a:p>
            <a:r>
              <a:rPr lang="en-US" baseline="30000" dirty="0"/>
              <a:t>7</a:t>
            </a:r>
            <a:r>
              <a:rPr lang="en-US" dirty="0"/>
              <a:t> Do not be wise in your own eyes; </a:t>
            </a:r>
          </a:p>
          <a:p>
            <a:r>
              <a:rPr lang="en-US" dirty="0"/>
              <a:t>Fear the Lord and turn away from evil. </a:t>
            </a:r>
          </a:p>
          <a:p>
            <a:r>
              <a:rPr lang="en-US" baseline="30000" dirty="0"/>
              <a:t>8</a:t>
            </a:r>
            <a:r>
              <a:rPr lang="en-US" dirty="0"/>
              <a:t> It will be healing to your body </a:t>
            </a:r>
          </a:p>
          <a:p>
            <a:r>
              <a:rPr lang="en-US" dirty="0"/>
              <a:t>And refreshment to your bones.</a:t>
            </a:r>
          </a:p>
        </p:txBody>
      </p:sp>
      <p:sp>
        <p:nvSpPr>
          <p:cNvPr id="3" name="Text Placeholder 2">
            <a:extLst>
              <a:ext uri="{FF2B5EF4-FFF2-40B4-BE49-F238E27FC236}">
                <a16:creationId xmlns:a16="http://schemas.microsoft.com/office/drawing/2014/main" id="{8BCAD9A1-5BF0-B54F-9577-D0419B80B0CC}"/>
              </a:ext>
            </a:extLst>
          </p:cNvPr>
          <p:cNvSpPr>
            <a:spLocks noGrp="1"/>
          </p:cNvSpPr>
          <p:nvPr>
            <p:ph type="body" sz="quarter" idx="11"/>
          </p:nvPr>
        </p:nvSpPr>
        <p:spPr/>
        <p:txBody>
          <a:bodyPr/>
          <a:lstStyle/>
          <a:p>
            <a:r>
              <a:rPr lang="en-US" dirty="0"/>
              <a:t>- </a:t>
            </a:r>
            <a:r>
              <a:rPr lang="en-US" b="0" dirty="0"/>
              <a:t>Proverbs 3:7-8</a:t>
            </a:r>
            <a:r>
              <a:rPr lang="en-US" dirty="0"/>
              <a:t> </a:t>
            </a:r>
          </a:p>
        </p:txBody>
      </p:sp>
    </p:spTree>
    <p:extLst>
      <p:ext uri="{BB962C8B-B14F-4D97-AF65-F5344CB8AC3E}">
        <p14:creationId xmlns:p14="http://schemas.microsoft.com/office/powerpoint/2010/main" val="3585672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7F92-DA52-9D4D-8EEB-A6524CC85615}"/>
              </a:ext>
            </a:extLst>
          </p:cNvPr>
          <p:cNvSpPr>
            <a:spLocks noGrp="1"/>
          </p:cNvSpPr>
          <p:nvPr>
            <p:ph type="title"/>
          </p:nvPr>
        </p:nvSpPr>
        <p:spPr/>
        <p:txBody>
          <a:bodyPr/>
          <a:lstStyle/>
          <a:p>
            <a:r>
              <a:rPr lang="en-US" dirty="0"/>
              <a:t>Practical Ways to “Let Go”</a:t>
            </a:r>
          </a:p>
        </p:txBody>
      </p:sp>
      <p:sp>
        <p:nvSpPr>
          <p:cNvPr id="3" name="Text Placeholder 2">
            <a:extLst>
              <a:ext uri="{FF2B5EF4-FFF2-40B4-BE49-F238E27FC236}">
                <a16:creationId xmlns:a16="http://schemas.microsoft.com/office/drawing/2014/main" id="{287EBBA8-9FFB-8A42-9A64-F48106DBEEC0}"/>
              </a:ext>
            </a:extLst>
          </p:cNvPr>
          <p:cNvSpPr>
            <a:spLocks noGrp="1"/>
          </p:cNvSpPr>
          <p:nvPr>
            <p:ph type="body" sz="quarter" idx="10"/>
          </p:nvPr>
        </p:nvSpPr>
        <p:spPr/>
        <p:txBody>
          <a:bodyPr>
            <a:normAutofit/>
          </a:bodyPr>
          <a:lstStyle/>
          <a:p>
            <a:pPr marL="697230" indent="-697230">
              <a:buFont typeface="+mj-lt"/>
              <a:buAutoNum type="arabicPeriod"/>
            </a:pPr>
            <a:r>
              <a:rPr lang="en-US" sz="4800" b="1" dirty="0"/>
              <a:t>Let go your possessions</a:t>
            </a:r>
          </a:p>
        </p:txBody>
      </p:sp>
    </p:spTree>
    <p:extLst>
      <p:ext uri="{BB962C8B-B14F-4D97-AF65-F5344CB8AC3E}">
        <p14:creationId xmlns:p14="http://schemas.microsoft.com/office/powerpoint/2010/main" val="258508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7F92-DA52-9D4D-8EEB-A6524CC85615}"/>
              </a:ext>
            </a:extLst>
          </p:cNvPr>
          <p:cNvSpPr>
            <a:spLocks noGrp="1"/>
          </p:cNvSpPr>
          <p:nvPr>
            <p:ph type="title"/>
          </p:nvPr>
        </p:nvSpPr>
        <p:spPr/>
        <p:txBody>
          <a:bodyPr/>
          <a:lstStyle/>
          <a:p>
            <a:r>
              <a:rPr lang="en-US" dirty="0"/>
              <a:t>Practical Ways to “Let Go”</a:t>
            </a:r>
          </a:p>
        </p:txBody>
      </p:sp>
      <p:sp>
        <p:nvSpPr>
          <p:cNvPr id="3" name="Text Placeholder 2">
            <a:extLst>
              <a:ext uri="{FF2B5EF4-FFF2-40B4-BE49-F238E27FC236}">
                <a16:creationId xmlns:a16="http://schemas.microsoft.com/office/drawing/2014/main" id="{287EBBA8-9FFB-8A42-9A64-F48106DBEEC0}"/>
              </a:ext>
            </a:extLst>
          </p:cNvPr>
          <p:cNvSpPr>
            <a:spLocks noGrp="1"/>
          </p:cNvSpPr>
          <p:nvPr>
            <p:ph type="body" sz="quarter" idx="10"/>
          </p:nvPr>
        </p:nvSpPr>
        <p:spPr/>
        <p:txBody>
          <a:bodyPr>
            <a:normAutofit/>
          </a:bodyPr>
          <a:lstStyle/>
          <a:p>
            <a:pPr marL="697230" indent="-697230">
              <a:buFont typeface="+mj-lt"/>
              <a:buAutoNum type="arabicPeriod"/>
            </a:pPr>
            <a:r>
              <a:rPr lang="en-US" sz="2400" dirty="0"/>
              <a:t>Let go your possessions</a:t>
            </a:r>
          </a:p>
          <a:p>
            <a:pPr marL="697230" indent="-697230">
              <a:buFont typeface="+mj-lt"/>
              <a:buAutoNum type="arabicPeriod"/>
            </a:pPr>
            <a:r>
              <a:rPr lang="en-US" sz="4800" b="1" dirty="0"/>
              <a:t>Let go your desire </a:t>
            </a:r>
            <a:br>
              <a:rPr lang="en-US" sz="4800" b="1" dirty="0"/>
            </a:br>
            <a:r>
              <a:rPr lang="en-US" sz="4800" b="1" dirty="0"/>
              <a:t>for a position</a:t>
            </a:r>
          </a:p>
        </p:txBody>
      </p:sp>
    </p:spTree>
    <p:extLst>
      <p:ext uri="{BB962C8B-B14F-4D97-AF65-F5344CB8AC3E}">
        <p14:creationId xmlns:p14="http://schemas.microsoft.com/office/powerpoint/2010/main" val="225952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D380-DFDB-0F46-B640-5B4D888362D4}"/>
              </a:ext>
            </a:extLst>
          </p:cNvPr>
          <p:cNvSpPr>
            <a:spLocks noGrp="1"/>
          </p:cNvSpPr>
          <p:nvPr>
            <p:ph type="title"/>
          </p:nvPr>
        </p:nvSpPr>
        <p:spPr/>
        <p:txBody>
          <a:bodyPr>
            <a:normAutofit/>
          </a:bodyPr>
          <a:lstStyle/>
          <a:p>
            <a:r>
              <a:rPr lang="en-US" sz="5400" dirty="0"/>
              <a:t>New You  =  Christlike</a:t>
            </a:r>
          </a:p>
        </p:txBody>
      </p:sp>
    </p:spTree>
    <p:extLst>
      <p:ext uri="{BB962C8B-B14F-4D97-AF65-F5344CB8AC3E}">
        <p14:creationId xmlns:p14="http://schemas.microsoft.com/office/powerpoint/2010/main" val="189962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7F92-DA52-9D4D-8EEB-A6524CC85615}"/>
              </a:ext>
            </a:extLst>
          </p:cNvPr>
          <p:cNvSpPr>
            <a:spLocks noGrp="1"/>
          </p:cNvSpPr>
          <p:nvPr>
            <p:ph type="title"/>
          </p:nvPr>
        </p:nvSpPr>
        <p:spPr/>
        <p:txBody>
          <a:bodyPr/>
          <a:lstStyle/>
          <a:p>
            <a:r>
              <a:rPr lang="en-US" dirty="0"/>
              <a:t>Practical Ways to “Let Go”</a:t>
            </a:r>
          </a:p>
        </p:txBody>
      </p:sp>
      <p:sp>
        <p:nvSpPr>
          <p:cNvPr id="3" name="Text Placeholder 2">
            <a:extLst>
              <a:ext uri="{FF2B5EF4-FFF2-40B4-BE49-F238E27FC236}">
                <a16:creationId xmlns:a16="http://schemas.microsoft.com/office/drawing/2014/main" id="{287EBBA8-9FFB-8A42-9A64-F48106DBEEC0}"/>
              </a:ext>
            </a:extLst>
          </p:cNvPr>
          <p:cNvSpPr>
            <a:spLocks noGrp="1"/>
          </p:cNvSpPr>
          <p:nvPr>
            <p:ph type="body" sz="quarter" idx="10"/>
          </p:nvPr>
        </p:nvSpPr>
        <p:spPr/>
        <p:txBody>
          <a:bodyPr>
            <a:normAutofit/>
          </a:bodyPr>
          <a:lstStyle/>
          <a:p>
            <a:pPr marL="697230" indent="-697230">
              <a:buFont typeface="+mj-lt"/>
              <a:buAutoNum type="arabicPeriod"/>
            </a:pPr>
            <a:r>
              <a:rPr lang="en-US" sz="2400" dirty="0"/>
              <a:t>Let go your possessions</a:t>
            </a:r>
          </a:p>
          <a:p>
            <a:pPr marL="697230" indent="-697230">
              <a:buFont typeface="+mj-lt"/>
              <a:buAutoNum type="arabicPeriod"/>
            </a:pPr>
            <a:r>
              <a:rPr lang="en-US" sz="2400" dirty="0"/>
              <a:t>Let go your desire for a position</a:t>
            </a:r>
          </a:p>
          <a:p>
            <a:pPr marL="697230" indent="-697230">
              <a:buFont typeface="+mj-lt"/>
              <a:buAutoNum type="arabicPeriod"/>
            </a:pPr>
            <a:r>
              <a:rPr lang="en-US" sz="4800" b="1" dirty="0"/>
              <a:t>Let go your plans</a:t>
            </a:r>
          </a:p>
        </p:txBody>
      </p:sp>
    </p:spTree>
    <p:extLst>
      <p:ext uri="{BB962C8B-B14F-4D97-AF65-F5344CB8AC3E}">
        <p14:creationId xmlns:p14="http://schemas.microsoft.com/office/powerpoint/2010/main" val="372565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7F92-DA52-9D4D-8EEB-A6524CC85615}"/>
              </a:ext>
            </a:extLst>
          </p:cNvPr>
          <p:cNvSpPr>
            <a:spLocks noGrp="1"/>
          </p:cNvSpPr>
          <p:nvPr>
            <p:ph type="title"/>
          </p:nvPr>
        </p:nvSpPr>
        <p:spPr/>
        <p:txBody>
          <a:bodyPr/>
          <a:lstStyle/>
          <a:p>
            <a:r>
              <a:rPr lang="en-US" dirty="0"/>
              <a:t>Practical Ways to “Let Go”</a:t>
            </a:r>
          </a:p>
        </p:txBody>
      </p:sp>
      <p:sp>
        <p:nvSpPr>
          <p:cNvPr id="3" name="Text Placeholder 2">
            <a:extLst>
              <a:ext uri="{FF2B5EF4-FFF2-40B4-BE49-F238E27FC236}">
                <a16:creationId xmlns:a16="http://schemas.microsoft.com/office/drawing/2014/main" id="{287EBBA8-9FFB-8A42-9A64-F48106DBEEC0}"/>
              </a:ext>
            </a:extLst>
          </p:cNvPr>
          <p:cNvSpPr>
            <a:spLocks noGrp="1"/>
          </p:cNvSpPr>
          <p:nvPr>
            <p:ph type="body" sz="quarter" idx="10"/>
          </p:nvPr>
        </p:nvSpPr>
        <p:spPr/>
        <p:txBody>
          <a:bodyPr>
            <a:normAutofit/>
          </a:bodyPr>
          <a:lstStyle/>
          <a:p>
            <a:pPr marL="697230" indent="-697230">
              <a:buFont typeface="+mj-lt"/>
              <a:buAutoNum type="arabicPeriod"/>
            </a:pPr>
            <a:r>
              <a:rPr lang="en-US" sz="2400" dirty="0"/>
              <a:t>Let go your possessions</a:t>
            </a:r>
          </a:p>
          <a:p>
            <a:pPr marL="697230" indent="-697230">
              <a:buFont typeface="+mj-lt"/>
              <a:buAutoNum type="arabicPeriod"/>
            </a:pPr>
            <a:r>
              <a:rPr lang="en-US" sz="2400" dirty="0"/>
              <a:t>Let go your desire for a position</a:t>
            </a:r>
          </a:p>
          <a:p>
            <a:pPr marL="697230" indent="-697230">
              <a:buFont typeface="+mj-lt"/>
              <a:buAutoNum type="arabicPeriod"/>
            </a:pPr>
            <a:r>
              <a:rPr lang="en-US" sz="2400" dirty="0"/>
              <a:t>Let go your plans</a:t>
            </a:r>
          </a:p>
          <a:p>
            <a:pPr marL="697230" indent="-697230">
              <a:buFont typeface="+mj-lt"/>
              <a:buAutoNum type="arabicPeriod"/>
            </a:pPr>
            <a:r>
              <a:rPr lang="en-US" sz="4800" b="1" dirty="0"/>
              <a:t>Let go your people</a:t>
            </a:r>
          </a:p>
        </p:txBody>
      </p:sp>
    </p:spTree>
    <p:extLst>
      <p:ext uri="{BB962C8B-B14F-4D97-AF65-F5344CB8AC3E}">
        <p14:creationId xmlns:p14="http://schemas.microsoft.com/office/powerpoint/2010/main" val="2627946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5C6C-FAB0-3E41-9D49-6D0F4EC554D6}"/>
              </a:ext>
            </a:extLst>
          </p:cNvPr>
          <p:cNvSpPr>
            <a:spLocks noGrp="1"/>
          </p:cNvSpPr>
          <p:nvPr>
            <p:ph type="title"/>
          </p:nvPr>
        </p:nvSpPr>
        <p:spPr>
          <a:xfrm>
            <a:off x="993913" y="465439"/>
            <a:ext cx="7534802" cy="4236288"/>
          </a:xfrm>
        </p:spPr>
        <p:txBody>
          <a:bodyPr>
            <a:normAutofit/>
          </a:bodyPr>
          <a:lstStyle/>
          <a:p>
            <a:pPr algn="l"/>
            <a:r>
              <a:rPr lang="en-US" sz="5400" dirty="0"/>
              <a:t>Reward of Surrender = </a:t>
            </a:r>
            <a:br>
              <a:rPr lang="en-US" sz="5400" dirty="0"/>
            </a:br>
            <a:r>
              <a:rPr lang="en-US" sz="5400" b="0" dirty="0"/>
              <a:t>God’s surprise</a:t>
            </a:r>
          </a:p>
        </p:txBody>
      </p:sp>
    </p:spTree>
    <p:extLst>
      <p:ext uri="{BB962C8B-B14F-4D97-AF65-F5344CB8AC3E}">
        <p14:creationId xmlns:p14="http://schemas.microsoft.com/office/powerpoint/2010/main" val="2336510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A6C5-FFFA-9D49-BB67-450F7F86D013}"/>
              </a:ext>
            </a:extLst>
          </p:cNvPr>
          <p:cNvSpPr>
            <a:spLocks noGrp="1"/>
          </p:cNvSpPr>
          <p:nvPr>
            <p:ph type="title"/>
          </p:nvPr>
        </p:nvSpPr>
        <p:spPr/>
        <p:txBody>
          <a:bodyPr>
            <a:normAutofit fontScale="90000"/>
          </a:bodyPr>
          <a:lstStyle/>
          <a:p>
            <a:r>
              <a:rPr lang="en-US" dirty="0"/>
              <a:t>#1</a:t>
            </a:r>
            <a:br>
              <a:rPr lang="en-US" dirty="0"/>
            </a:br>
            <a:r>
              <a:rPr lang="en-US" dirty="0"/>
              <a:t>On a scale of 1 (very relaxed) to </a:t>
            </a:r>
            <a:br>
              <a:rPr lang="en-US" dirty="0"/>
            </a:br>
            <a:r>
              <a:rPr lang="en-US" dirty="0"/>
              <a:t>10 (very controlling), </a:t>
            </a:r>
            <a:br>
              <a:rPr lang="en-US" dirty="0"/>
            </a:br>
            <a:r>
              <a:rPr lang="en-US" dirty="0"/>
              <a:t>where would you be positioned? </a:t>
            </a:r>
            <a:br>
              <a:rPr lang="en-US" dirty="0"/>
            </a:br>
            <a:r>
              <a:rPr lang="en-US" dirty="0"/>
              <a:t>What positive/negative effects has this had on your life?</a:t>
            </a:r>
          </a:p>
        </p:txBody>
      </p:sp>
    </p:spTree>
    <p:extLst>
      <p:ext uri="{BB962C8B-B14F-4D97-AF65-F5344CB8AC3E}">
        <p14:creationId xmlns:p14="http://schemas.microsoft.com/office/powerpoint/2010/main" val="3798125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A6C5-FFFA-9D49-BB67-450F7F86D013}"/>
              </a:ext>
            </a:extLst>
          </p:cNvPr>
          <p:cNvSpPr>
            <a:spLocks noGrp="1"/>
          </p:cNvSpPr>
          <p:nvPr>
            <p:ph type="title"/>
          </p:nvPr>
        </p:nvSpPr>
        <p:spPr/>
        <p:txBody>
          <a:bodyPr>
            <a:normAutofit/>
          </a:bodyPr>
          <a:lstStyle/>
          <a:p>
            <a:r>
              <a:rPr lang="en-US" dirty="0"/>
              <a:t>#2</a:t>
            </a:r>
            <a:br>
              <a:rPr lang="en-US" dirty="0"/>
            </a:br>
            <a:r>
              <a:rPr lang="en-US" b="0" dirty="0"/>
              <a:t>What would be the equivalent of "Jesus emptied Himself" for you? What would emptying yourself mean in your life?</a:t>
            </a:r>
          </a:p>
        </p:txBody>
      </p:sp>
    </p:spTree>
    <p:extLst>
      <p:ext uri="{BB962C8B-B14F-4D97-AF65-F5344CB8AC3E}">
        <p14:creationId xmlns:p14="http://schemas.microsoft.com/office/powerpoint/2010/main" val="4282048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A6C5-FFFA-9D49-BB67-450F7F86D013}"/>
              </a:ext>
            </a:extLst>
          </p:cNvPr>
          <p:cNvSpPr>
            <a:spLocks noGrp="1"/>
          </p:cNvSpPr>
          <p:nvPr>
            <p:ph type="title"/>
          </p:nvPr>
        </p:nvSpPr>
        <p:spPr/>
        <p:txBody>
          <a:bodyPr>
            <a:normAutofit/>
          </a:bodyPr>
          <a:lstStyle/>
          <a:p>
            <a:r>
              <a:rPr lang="en-US" dirty="0"/>
              <a:t>#3</a:t>
            </a:r>
            <a:br>
              <a:rPr lang="en-US" dirty="0"/>
            </a:br>
            <a:r>
              <a:rPr lang="en-US" sz="4800" b="0" dirty="0"/>
              <a:t>How are you most / least </a:t>
            </a:r>
            <a:br>
              <a:rPr lang="en-US" sz="4800" b="0" dirty="0"/>
            </a:br>
            <a:r>
              <a:rPr lang="en-US" sz="4800" b="0" dirty="0"/>
              <a:t>like Christ?</a:t>
            </a:r>
            <a:endParaRPr lang="en-US" b="0" dirty="0"/>
          </a:p>
        </p:txBody>
      </p:sp>
    </p:spTree>
    <p:extLst>
      <p:ext uri="{BB962C8B-B14F-4D97-AF65-F5344CB8AC3E}">
        <p14:creationId xmlns:p14="http://schemas.microsoft.com/office/powerpoint/2010/main" val="1508785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AEF4-159E-494F-A4F3-29FA8589DD4E}"/>
              </a:ext>
            </a:extLst>
          </p:cNvPr>
          <p:cNvSpPr>
            <a:spLocks noGrp="1"/>
          </p:cNvSpPr>
          <p:nvPr>
            <p:ph type="title"/>
          </p:nvPr>
        </p:nvSpPr>
        <p:spPr/>
        <p:txBody>
          <a:bodyPr/>
          <a:lstStyle/>
          <a:p>
            <a:r>
              <a:rPr lang="en-US" dirty="0"/>
              <a:t>#4</a:t>
            </a:r>
            <a:br>
              <a:rPr lang="en-US" dirty="0"/>
            </a:br>
            <a:r>
              <a:rPr lang="en-US" dirty="0"/>
              <a:t>Describe a person you know who is most like Christ and what trait you most admire about them.</a:t>
            </a:r>
          </a:p>
        </p:txBody>
      </p:sp>
    </p:spTree>
    <p:extLst>
      <p:ext uri="{BB962C8B-B14F-4D97-AF65-F5344CB8AC3E}">
        <p14:creationId xmlns:p14="http://schemas.microsoft.com/office/powerpoint/2010/main" val="3716097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AEF4-159E-494F-A4F3-29FA8589DD4E}"/>
              </a:ext>
            </a:extLst>
          </p:cNvPr>
          <p:cNvSpPr>
            <a:spLocks noGrp="1"/>
          </p:cNvSpPr>
          <p:nvPr>
            <p:ph type="title"/>
          </p:nvPr>
        </p:nvSpPr>
        <p:spPr/>
        <p:txBody>
          <a:bodyPr/>
          <a:lstStyle/>
          <a:p>
            <a:r>
              <a:rPr lang="en-US" dirty="0"/>
              <a:t>#5</a:t>
            </a:r>
            <a:br>
              <a:rPr lang="en-US" dirty="0"/>
            </a:br>
            <a:r>
              <a:rPr lang="en-US" dirty="0"/>
              <a:t>What do you think Mike means when he says, "The greater the struggle to surrender, the greater the surprise"?</a:t>
            </a:r>
          </a:p>
        </p:txBody>
      </p:sp>
    </p:spTree>
    <p:extLst>
      <p:ext uri="{BB962C8B-B14F-4D97-AF65-F5344CB8AC3E}">
        <p14:creationId xmlns:p14="http://schemas.microsoft.com/office/powerpoint/2010/main" val="78758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6E2D80-4EBB-EE4F-AE5B-73FDE503FCF1}"/>
              </a:ext>
            </a:extLst>
          </p:cNvPr>
          <p:cNvSpPr/>
          <p:nvPr/>
        </p:nvSpPr>
        <p:spPr>
          <a:xfrm>
            <a:off x="485025" y="3884112"/>
            <a:ext cx="3442915" cy="6640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5899C-D0F5-6342-9DE1-3DDB36E69151}"/>
              </a:ext>
            </a:extLst>
          </p:cNvPr>
          <p:cNvSpPr>
            <a:spLocks noGrp="1"/>
          </p:cNvSpPr>
          <p:nvPr>
            <p:ph type="title"/>
          </p:nvPr>
        </p:nvSpPr>
        <p:spPr/>
        <p:txBody>
          <a:bodyPr/>
          <a:lstStyle/>
          <a:p>
            <a:r>
              <a:rPr lang="en-US" dirty="0"/>
              <a:t>Disciplines</a:t>
            </a:r>
          </a:p>
        </p:txBody>
      </p:sp>
      <p:sp>
        <p:nvSpPr>
          <p:cNvPr id="3" name="Text Placeholder 2">
            <a:extLst>
              <a:ext uri="{FF2B5EF4-FFF2-40B4-BE49-F238E27FC236}">
                <a16:creationId xmlns:a16="http://schemas.microsoft.com/office/drawing/2014/main" id="{FE08FB7C-55C4-F84B-B4C9-45072BC34FF5}"/>
              </a:ext>
            </a:extLst>
          </p:cNvPr>
          <p:cNvSpPr>
            <a:spLocks noGrp="1"/>
          </p:cNvSpPr>
          <p:nvPr>
            <p:ph type="body" sz="quarter" idx="10"/>
          </p:nvPr>
        </p:nvSpPr>
        <p:spPr/>
        <p:txBody>
          <a:bodyPr>
            <a:normAutofit/>
          </a:bodyPr>
          <a:lstStyle/>
          <a:p>
            <a:r>
              <a:rPr lang="en-US" sz="3600" dirty="0"/>
              <a:t>Intimacy</a:t>
            </a:r>
          </a:p>
          <a:p>
            <a:r>
              <a:rPr lang="en-US" sz="3600" dirty="0"/>
              <a:t>Simplicity</a:t>
            </a:r>
          </a:p>
          <a:p>
            <a:r>
              <a:rPr lang="en-US" sz="3600" dirty="0"/>
              <a:t>Silence</a:t>
            </a:r>
          </a:p>
          <a:p>
            <a:r>
              <a:rPr lang="en-US" sz="3600" dirty="0"/>
              <a:t>Solitude</a:t>
            </a:r>
          </a:p>
          <a:p>
            <a:r>
              <a:rPr lang="en-US" sz="3600" b="1" dirty="0">
                <a:solidFill>
                  <a:srgbClr val="35302F"/>
                </a:solidFill>
              </a:rPr>
              <a:t>Surrender</a:t>
            </a:r>
          </a:p>
        </p:txBody>
      </p:sp>
    </p:spTree>
    <p:extLst>
      <p:ext uri="{BB962C8B-B14F-4D97-AF65-F5344CB8AC3E}">
        <p14:creationId xmlns:p14="http://schemas.microsoft.com/office/powerpoint/2010/main" val="36388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3EB4-D8C8-1D4C-A594-9D4652B73B4D}"/>
              </a:ext>
            </a:extLst>
          </p:cNvPr>
          <p:cNvSpPr>
            <a:spLocks noGrp="1"/>
          </p:cNvSpPr>
          <p:nvPr>
            <p:ph type="title"/>
          </p:nvPr>
        </p:nvSpPr>
        <p:spPr>
          <a:xfrm>
            <a:off x="659957" y="465439"/>
            <a:ext cx="7868757" cy="4236288"/>
          </a:xfrm>
        </p:spPr>
        <p:txBody>
          <a:bodyPr>
            <a:normAutofit/>
          </a:bodyPr>
          <a:lstStyle/>
          <a:p>
            <a:pPr algn="l"/>
            <a:r>
              <a:rPr lang="en-US" sz="4800" dirty="0"/>
              <a:t>Surrender is the most difficult because it is in conflict with self-interest.</a:t>
            </a:r>
          </a:p>
        </p:txBody>
      </p:sp>
    </p:spTree>
    <p:extLst>
      <p:ext uri="{BB962C8B-B14F-4D97-AF65-F5344CB8AC3E}">
        <p14:creationId xmlns:p14="http://schemas.microsoft.com/office/powerpoint/2010/main" val="427266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36EC-6621-CB4E-A031-2DD24A7FE813}"/>
              </a:ext>
            </a:extLst>
          </p:cNvPr>
          <p:cNvSpPr>
            <a:spLocks noGrp="1"/>
          </p:cNvSpPr>
          <p:nvPr>
            <p:ph type="title"/>
          </p:nvPr>
        </p:nvSpPr>
        <p:spPr/>
        <p:txBody>
          <a:bodyPr/>
          <a:lstStyle/>
          <a:p>
            <a:r>
              <a:rPr lang="en-US" dirty="0"/>
              <a:t>How?</a:t>
            </a:r>
          </a:p>
        </p:txBody>
      </p:sp>
      <p:sp>
        <p:nvSpPr>
          <p:cNvPr id="3" name="Text Placeholder 2">
            <a:extLst>
              <a:ext uri="{FF2B5EF4-FFF2-40B4-BE49-F238E27FC236}">
                <a16:creationId xmlns:a16="http://schemas.microsoft.com/office/drawing/2014/main" id="{A85DFBDF-7399-1842-8F0A-01B0E5D3BD27}"/>
              </a:ext>
            </a:extLst>
          </p:cNvPr>
          <p:cNvSpPr>
            <a:spLocks noGrp="1"/>
          </p:cNvSpPr>
          <p:nvPr>
            <p:ph type="body" sz="quarter" idx="10"/>
          </p:nvPr>
        </p:nvSpPr>
        <p:spPr>
          <a:xfrm>
            <a:off x="598488" y="1251437"/>
            <a:ext cx="7913687" cy="1213467"/>
          </a:xfrm>
        </p:spPr>
        <p:txBody>
          <a:bodyPr>
            <a:normAutofit/>
          </a:bodyPr>
          <a:lstStyle/>
          <a:p>
            <a:pPr marL="697230" indent="-697230">
              <a:buFont typeface="+mj-lt"/>
              <a:buAutoNum type="arabicPeriod"/>
            </a:pPr>
            <a:r>
              <a:rPr lang="en-US" sz="5400" b="1" dirty="0"/>
              <a:t>Study Christ</a:t>
            </a:r>
          </a:p>
        </p:txBody>
      </p:sp>
      <p:cxnSp>
        <p:nvCxnSpPr>
          <p:cNvPr id="5" name="Straight Connector 4">
            <a:extLst>
              <a:ext uri="{FF2B5EF4-FFF2-40B4-BE49-F238E27FC236}">
                <a16:creationId xmlns:a16="http://schemas.microsoft.com/office/drawing/2014/main" id="{274D4F91-AC75-6248-A6D6-6CE1B9AC76E7}"/>
              </a:ext>
            </a:extLst>
          </p:cNvPr>
          <p:cNvCxnSpPr/>
          <p:nvPr/>
        </p:nvCxnSpPr>
        <p:spPr>
          <a:xfrm>
            <a:off x="978010" y="2353586"/>
            <a:ext cx="0" cy="2441051"/>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FDE981C2-7BD8-464F-A4D3-B9781A08438D}"/>
              </a:ext>
            </a:extLst>
          </p:cNvPr>
          <p:cNvSpPr/>
          <p:nvPr/>
        </p:nvSpPr>
        <p:spPr>
          <a:xfrm>
            <a:off x="1445009" y="2290943"/>
            <a:ext cx="6808445" cy="2677656"/>
          </a:xfrm>
          <a:prstGeom prst="rect">
            <a:avLst/>
          </a:prstGeom>
        </p:spPr>
        <p:txBody>
          <a:bodyPr wrap="square">
            <a:spAutoFit/>
          </a:bodyPr>
          <a:lstStyle/>
          <a:p>
            <a:r>
              <a:rPr lang="en-US" sz="2800" dirty="0">
                <a:latin typeface="Lato" panose="020F0502020204030203" pitchFamily="34" charset="0"/>
                <a:ea typeface="Lato" panose="020F0502020204030203" pitchFamily="34" charset="0"/>
                <a:cs typeface="Lato" panose="020F0502020204030203" pitchFamily="34" charset="0"/>
              </a:rPr>
              <a:t>fixing our eyes on Jesus, the author and perfecter of faith, who for the joy set before Him endured the cross, despising the shame, and has sat down at the right hand of the throne of God. </a:t>
            </a:r>
            <a:br>
              <a:rPr lang="en-US" sz="2800" dirty="0">
                <a:latin typeface="Lato" panose="020F0502020204030203" pitchFamily="34" charset="0"/>
                <a:ea typeface="Lato" panose="020F0502020204030203" pitchFamily="34" charset="0"/>
                <a:cs typeface="Lato" panose="020F0502020204030203" pitchFamily="34" charset="0"/>
              </a:rPr>
            </a:br>
            <a:r>
              <a:rPr lang="en-US" sz="2800" b="1" dirty="0">
                <a:latin typeface="Lato" panose="020F0502020204030203" pitchFamily="34" charset="0"/>
                <a:ea typeface="Lato" panose="020F0502020204030203" pitchFamily="34" charset="0"/>
                <a:cs typeface="Lato" panose="020F0502020204030203" pitchFamily="34" charset="0"/>
              </a:rPr>
              <a:t>- Hebrews 12:2</a:t>
            </a:r>
          </a:p>
        </p:txBody>
      </p:sp>
    </p:spTree>
    <p:extLst>
      <p:ext uri="{BB962C8B-B14F-4D97-AF65-F5344CB8AC3E}">
        <p14:creationId xmlns:p14="http://schemas.microsoft.com/office/powerpoint/2010/main" val="401241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13D01-1DD2-DC4D-8EC9-9B84D8D01E7A}"/>
              </a:ext>
            </a:extLst>
          </p:cNvPr>
          <p:cNvSpPr>
            <a:spLocks noGrp="1"/>
          </p:cNvSpPr>
          <p:nvPr>
            <p:ph type="body" sz="quarter" idx="10"/>
          </p:nvPr>
        </p:nvSpPr>
        <p:spPr/>
        <p:txBody>
          <a:bodyPr>
            <a:normAutofit/>
          </a:bodyPr>
          <a:lstStyle/>
          <a:p>
            <a:r>
              <a:rPr lang="en-US" sz="2800" baseline="30000" dirty="0"/>
              <a:t>3</a:t>
            </a:r>
            <a:r>
              <a:rPr lang="en-US" sz="2800" dirty="0"/>
              <a:t> Do nothing from selfishness or empty conceit, but with humility of mind regard one another as more important than yourselves; </a:t>
            </a:r>
            <a:br>
              <a:rPr lang="en-US" sz="2800" dirty="0"/>
            </a:br>
            <a:r>
              <a:rPr lang="en-US" sz="2800" baseline="30000" dirty="0"/>
              <a:t>4</a:t>
            </a:r>
            <a:r>
              <a:rPr lang="en-US" sz="2800" dirty="0"/>
              <a:t> do not merely look out for your own personal interests, but also for the interests of others. </a:t>
            </a:r>
            <a:r>
              <a:rPr lang="en-US" sz="2800" baseline="30000" dirty="0"/>
              <a:t>5</a:t>
            </a:r>
            <a:r>
              <a:rPr lang="en-US" sz="2800" dirty="0"/>
              <a:t> Have this attitude in yourselves which was also in Christ Jesus, </a:t>
            </a:r>
          </a:p>
        </p:txBody>
      </p:sp>
      <p:sp>
        <p:nvSpPr>
          <p:cNvPr id="3" name="Text Placeholder 2">
            <a:extLst>
              <a:ext uri="{FF2B5EF4-FFF2-40B4-BE49-F238E27FC236}">
                <a16:creationId xmlns:a16="http://schemas.microsoft.com/office/drawing/2014/main" id="{494B33B3-3FDF-4E4C-8B92-E7666C8312B7}"/>
              </a:ext>
            </a:extLst>
          </p:cNvPr>
          <p:cNvSpPr>
            <a:spLocks noGrp="1"/>
          </p:cNvSpPr>
          <p:nvPr>
            <p:ph type="body" sz="quarter" idx="11"/>
          </p:nvPr>
        </p:nvSpPr>
        <p:spPr/>
        <p:txBody>
          <a:bodyPr/>
          <a:lstStyle/>
          <a:p>
            <a:r>
              <a:rPr lang="en-US" dirty="0"/>
              <a:t>- Philippians 2:3-5</a:t>
            </a:r>
          </a:p>
        </p:txBody>
      </p:sp>
    </p:spTree>
    <p:extLst>
      <p:ext uri="{BB962C8B-B14F-4D97-AF65-F5344CB8AC3E}">
        <p14:creationId xmlns:p14="http://schemas.microsoft.com/office/powerpoint/2010/main" val="395287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B073-2741-314F-8DBA-4533657694C8}"/>
              </a:ext>
            </a:extLst>
          </p:cNvPr>
          <p:cNvSpPr>
            <a:spLocks noGrp="1"/>
          </p:cNvSpPr>
          <p:nvPr>
            <p:ph type="title"/>
          </p:nvPr>
        </p:nvSpPr>
        <p:spPr/>
        <p:txBody>
          <a:bodyPr/>
          <a:lstStyle/>
          <a:p>
            <a:r>
              <a:rPr lang="en-US" dirty="0"/>
              <a:t>Note 4 Practices  </a:t>
            </a:r>
            <a:r>
              <a:rPr lang="en-US" sz="2800" b="0" dirty="0">
                <a:latin typeface="Lato Medium" panose="020F0502020204030203" pitchFamily="34" charset="0"/>
                <a:ea typeface="Lato Medium" panose="020F0502020204030203" pitchFamily="34" charset="0"/>
                <a:cs typeface="Lato Medium" panose="020F0502020204030203" pitchFamily="34" charset="0"/>
              </a:rPr>
              <a:t>(Philippians 2:3-5)</a:t>
            </a:r>
            <a:endParaRPr lang="en-US" b="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3" name="Text Placeholder 2">
            <a:extLst>
              <a:ext uri="{FF2B5EF4-FFF2-40B4-BE49-F238E27FC236}">
                <a16:creationId xmlns:a16="http://schemas.microsoft.com/office/drawing/2014/main" id="{10816CE1-D469-7A49-925D-887A78671918}"/>
              </a:ext>
            </a:extLst>
          </p:cNvPr>
          <p:cNvSpPr>
            <a:spLocks noGrp="1"/>
          </p:cNvSpPr>
          <p:nvPr>
            <p:ph type="body" sz="quarter" idx="10"/>
          </p:nvPr>
        </p:nvSpPr>
        <p:spPr>
          <a:xfrm>
            <a:off x="598488" y="1251437"/>
            <a:ext cx="8155898" cy="3642243"/>
          </a:xfrm>
        </p:spPr>
        <p:txBody>
          <a:bodyPr>
            <a:normAutofit/>
          </a:bodyPr>
          <a:lstStyle/>
          <a:p>
            <a:pPr marL="514350" indent="-514350">
              <a:lnSpc>
                <a:spcPct val="150000"/>
              </a:lnSpc>
              <a:buFont typeface="+mj-lt"/>
              <a:buAutoNum type="arabicPeriod"/>
            </a:pPr>
            <a:r>
              <a:rPr lang="en-US" sz="3400" dirty="0"/>
              <a:t>Do nothing from selfishness or deceit</a:t>
            </a:r>
          </a:p>
          <a:p>
            <a:pPr marL="514350" indent="-514350">
              <a:lnSpc>
                <a:spcPct val="150000"/>
              </a:lnSpc>
              <a:buFont typeface="+mj-lt"/>
              <a:buAutoNum type="arabicPeriod"/>
            </a:pPr>
            <a:r>
              <a:rPr lang="en-US" sz="3400" dirty="0"/>
              <a:t>Lift others up – listen instead of talk</a:t>
            </a:r>
          </a:p>
          <a:p>
            <a:pPr marL="514350" indent="-514350">
              <a:lnSpc>
                <a:spcPct val="150000"/>
              </a:lnSpc>
              <a:buFont typeface="+mj-lt"/>
              <a:buAutoNum type="arabicPeriod"/>
            </a:pPr>
            <a:r>
              <a:rPr lang="en-US" sz="3400" dirty="0"/>
              <a:t>Don’t </a:t>
            </a:r>
            <a:r>
              <a:rPr lang="en-US" sz="3400" u="sng" dirty="0"/>
              <a:t>only</a:t>
            </a:r>
            <a:r>
              <a:rPr lang="en-US" sz="3400" dirty="0"/>
              <a:t> look out for self</a:t>
            </a:r>
          </a:p>
          <a:p>
            <a:pPr marL="514350" indent="-514350">
              <a:lnSpc>
                <a:spcPct val="150000"/>
              </a:lnSpc>
              <a:buFont typeface="+mj-lt"/>
              <a:buAutoNum type="arabicPeriod"/>
            </a:pPr>
            <a:r>
              <a:rPr lang="en-US" sz="3400" dirty="0"/>
              <a:t>Look out for others</a:t>
            </a:r>
          </a:p>
        </p:txBody>
      </p:sp>
    </p:spTree>
    <p:extLst>
      <p:ext uri="{BB962C8B-B14F-4D97-AF65-F5344CB8AC3E}">
        <p14:creationId xmlns:p14="http://schemas.microsoft.com/office/powerpoint/2010/main" val="268103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EC8F0E-16D3-2F41-9FA8-66596F07C3A8}"/>
              </a:ext>
            </a:extLst>
          </p:cNvPr>
          <p:cNvSpPr>
            <a:spLocks noGrp="1"/>
          </p:cNvSpPr>
          <p:nvPr>
            <p:ph type="body" sz="quarter" idx="10"/>
          </p:nvPr>
        </p:nvSpPr>
        <p:spPr/>
        <p:txBody>
          <a:bodyPr/>
          <a:lstStyle/>
          <a:p>
            <a:r>
              <a:rPr lang="en-US" baseline="30000" dirty="0"/>
              <a:t>6</a:t>
            </a:r>
            <a:r>
              <a:rPr lang="en-US" dirty="0"/>
              <a:t> who, although He existed in the form of God, did not regard equality with God a thing to be grasped, </a:t>
            </a:r>
            <a:r>
              <a:rPr lang="en-US" baseline="30000" dirty="0"/>
              <a:t>7</a:t>
            </a:r>
            <a:r>
              <a:rPr lang="en-US" dirty="0"/>
              <a:t> but emptied Himself, taking the form of a bond-servant, and being made in the likeness of men.</a:t>
            </a:r>
          </a:p>
        </p:txBody>
      </p:sp>
      <p:sp>
        <p:nvSpPr>
          <p:cNvPr id="3" name="Text Placeholder 2">
            <a:extLst>
              <a:ext uri="{FF2B5EF4-FFF2-40B4-BE49-F238E27FC236}">
                <a16:creationId xmlns:a16="http://schemas.microsoft.com/office/drawing/2014/main" id="{C6389ADF-88BF-CF41-9D37-9DA2A6A5D9CC}"/>
              </a:ext>
            </a:extLst>
          </p:cNvPr>
          <p:cNvSpPr>
            <a:spLocks noGrp="1"/>
          </p:cNvSpPr>
          <p:nvPr>
            <p:ph type="body" sz="quarter" idx="11"/>
          </p:nvPr>
        </p:nvSpPr>
        <p:spPr/>
        <p:txBody>
          <a:bodyPr/>
          <a:lstStyle/>
          <a:p>
            <a:r>
              <a:rPr lang="en-US" dirty="0"/>
              <a:t>- Philippians 2:6-7</a:t>
            </a:r>
          </a:p>
        </p:txBody>
      </p:sp>
    </p:spTree>
    <p:extLst>
      <p:ext uri="{BB962C8B-B14F-4D97-AF65-F5344CB8AC3E}">
        <p14:creationId xmlns:p14="http://schemas.microsoft.com/office/powerpoint/2010/main" val="148439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EC8F0E-16D3-2F41-9FA8-66596F07C3A8}"/>
              </a:ext>
            </a:extLst>
          </p:cNvPr>
          <p:cNvSpPr>
            <a:spLocks noGrp="1"/>
          </p:cNvSpPr>
          <p:nvPr>
            <p:ph type="body" sz="quarter" idx="10"/>
          </p:nvPr>
        </p:nvSpPr>
        <p:spPr>
          <a:xfrm>
            <a:off x="713221" y="429598"/>
            <a:ext cx="7842382" cy="3680039"/>
          </a:xfrm>
        </p:spPr>
        <p:txBody>
          <a:bodyPr/>
          <a:lstStyle/>
          <a:p>
            <a:r>
              <a:rPr lang="en-US" baseline="30000" dirty="0"/>
              <a:t>8</a:t>
            </a:r>
            <a:r>
              <a:rPr lang="en-US" dirty="0"/>
              <a:t> Being found in appearance as a man, </a:t>
            </a:r>
            <a:br>
              <a:rPr lang="en-US" dirty="0"/>
            </a:br>
            <a:r>
              <a:rPr lang="en-US" dirty="0"/>
              <a:t>He humbled Himself by becoming obedient to the point of death, even death on a cross. </a:t>
            </a:r>
            <a:r>
              <a:rPr lang="en-US" baseline="30000" dirty="0"/>
              <a:t>9</a:t>
            </a:r>
            <a:r>
              <a:rPr lang="en-US" dirty="0"/>
              <a:t> For this reason also, God highly exalted Him, and bestowed on Him the name which is above every name,</a:t>
            </a:r>
          </a:p>
        </p:txBody>
      </p:sp>
      <p:sp>
        <p:nvSpPr>
          <p:cNvPr id="3" name="Text Placeholder 2">
            <a:extLst>
              <a:ext uri="{FF2B5EF4-FFF2-40B4-BE49-F238E27FC236}">
                <a16:creationId xmlns:a16="http://schemas.microsoft.com/office/drawing/2014/main" id="{C6389ADF-88BF-CF41-9D37-9DA2A6A5D9CC}"/>
              </a:ext>
            </a:extLst>
          </p:cNvPr>
          <p:cNvSpPr>
            <a:spLocks noGrp="1"/>
          </p:cNvSpPr>
          <p:nvPr>
            <p:ph type="body" sz="quarter" idx="11"/>
          </p:nvPr>
        </p:nvSpPr>
        <p:spPr/>
        <p:txBody>
          <a:bodyPr/>
          <a:lstStyle/>
          <a:p>
            <a:r>
              <a:rPr lang="en-US" dirty="0"/>
              <a:t>- Philippians 2:8-9</a:t>
            </a:r>
          </a:p>
        </p:txBody>
      </p:sp>
    </p:spTree>
    <p:extLst>
      <p:ext uri="{BB962C8B-B14F-4D97-AF65-F5344CB8AC3E}">
        <p14:creationId xmlns:p14="http://schemas.microsoft.com/office/powerpoint/2010/main" val="2915709801"/>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2098</TotalTime>
  <Words>733</Words>
  <Application>Microsoft Macintosh PowerPoint</Application>
  <PresentationFormat>On-screen Show (16:9)</PresentationFormat>
  <Paragraphs>72</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Lato</vt:lpstr>
      <vt:lpstr>Lato Black</vt:lpstr>
      <vt:lpstr>Lato Medium</vt:lpstr>
      <vt:lpstr>Lato Regular</vt:lpstr>
      <vt:lpstr>With Title</vt:lpstr>
      <vt:lpstr>PowerPoint Presentation</vt:lpstr>
      <vt:lpstr>New You  =  Christlike</vt:lpstr>
      <vt:lpstr>Disciplines</vt:lpstr>
      <vt:lpstr>Surrender is the most difficult because it is in conflict with self-interest.</vt:lpstr>
      <vt:lpstr>How?</vt:lpstr>
      <vt:lpstr>PowerPoint Presentation</vt:lpstr>
      <vt:lpstr>Note 4 Practices  (Philippians 2:3-5)</vt:lpstr>
      <vt:lpstr>PowerPoint Presentation</vt:lpstr>
      <vt:lpstr>PowerPoint Presentation</vt:lpstr>
      <vt:lpstr>PowerPoint Presentation</vt:lpstr>
      <vt:lpstr>How Jesus Surrendered</vt:lpstr>
      <vt:lpstr>How?</vt:lpstr>
      <vt:lpstr>Study Christ… Imitate Christ…</vt:lpstr>
      <vt:lpstr>How?</vt:lpstr>
      <vt:lpstr>PowerPoint Presentation</vt:lpstr>
      <vt:lpstr>PowerPoint Presentation</vt:lpstr>
      <vt:lpstr>PowerPoint Presentation</vt:lpstr>
      <vt:lpstr>Practical Ways to “Let Go”</vt:lpstr>
      <vt:lpstr>Practical Ways to “Let Go”</vt:lpstr>
      <vt:lpstr>Practical Ways to “Let Go”</vt:lpstr>
      <vt:lpstr>Practical Ways to “Let Go”</vt:lpstr>
      <vt:lpstr>Reward of Surrender =  God’s surprise</vt:lpstr>
      <vt:lpstr>#1 On a scale of 1 (very relaxed) to  10 (very controlling),  where would you be positioned?  What positive/negative effects has this had on your life?</vt:lpstr>
      <vt:lpstr>#2 What would be the equivalent of "Jesus emptied Himself" for you? What would emptying yourself mean in your life?</vt:lpstr>
      <vt:lpstr>#3 How are you most / least  like Christ?</vt:lpstr>
      <vt:lpstr>#4 Describe a person you know who is most like Christ and what trait you most admire about them.</vt:lpstr>
      <vt:lpstr>#5 What do you think Mike means when he says, "The greater the struggle to surrender, the greater the surprise"?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254</cp:revision>
  <dcterms:created xsi:type="dcterms:W3CDTF">2014-04-30T18:34:38Z</dcterms:created>
  <dcterms:modified xsi:type="dcterms:W3CDTF">2021-05-28T16:05:39Z</dcterms:modified>
</cp:coreProperties>
</file>