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60" r:id="rId5"/>
    <p:sldId id="261" r:id="rId6"/>
    <p:sldId id="30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03"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 id="298" r:id="rId41"/>
    <p:sldId id="299" r:id="rId42"/>
    <p:sldId id="301"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C3F"/>
    <a:srgbClr val="4B3448"/>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94150"/>
  </p:normalViewPr>
  <p:slideViewPr>
    <p:cSldViewPr snapToGrid="0" snapToObjects="1">
      <p:cViewPr varScale="1">
        <p:scale>
          <a:sx n="160" d="100"/>
          <a:sy n="160" d="100"/>
        </p:scale>
        <p:origin x="91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12/31/22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6AAAF-EE6E-C843-8AB8-423D80B1470D}" type="datetimeFigureOut">
              <a:rPr lang="en-US" smtClean="0"/>
              <a:t>12/31/22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E69C4-DC53-7545-B28E-2FE827A68685}" type="slidenum">
              <a:rPr lang="en-US" smtClean="0"/>
              <a:t>‹#›</a:t>
            </a:fld>
            <a:endParaRPr lang="en-US"/>
          </a:p>
        </p:txBody>
      </p:sp>
    </p:spTree>
    <p:extLst>
      <p:ext uri="{BB962C8B-B14F-4D97-AF65-F5344CB8AC3E}">
        <p14:creationId xmlns:p14="http://schemas.microsoft.com/office/powerpoint/2010/main" val="420477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E69C4-DC53-7545-B28E-2FE827A68685}" type="slidenum">
              <a:rPr lang="en-US" smtClean="0"/>
              <a:t>10</a:t>
            </a:fld>
            <a:endParaRPr lang="en-US"/>
          </a:p>
        </p:txBody>
      </p:sp>
    </p:spTree>
    <p:extLst>
      <p:ext uri="{BB962C8B-B14F-4D97-AF65-F5344CB8AC3E}">
        <p14:creationId xmlns:p14="http://schemas.microsoft.com/office/powerpoint/2010/main" val="423627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E69C4-DC53-7545-B28E-2FE827A68685}" type="slidenum">
              <a:rPr lang="en-US" smtClean="0"/>
              <a:t>13</a:t>
            </a:fld>
            <a:endParaRPr lang="en-US"/>
          </a:p>
        </p:txBody>
      </p:sp>
    </p:spTree>
    <p:extLst>
      <p:ext uri="{BB962C8B-B14F-4D97-AF65-F5344CB8AC3E}">
        <p14:creationId xmlns:p14="http://schemas.microsoft.com/office/powerpoint/2010/main" val="2938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E69C4-DC53-7545-B28E-2FE827A68685}" type="slidenum">
              <a:rPr lang="en-US" smtClean="0"/>
              <a:t>18</a:t>
            </a:fld>
            <a:endParaRPr lang="en-US"/>
          </a:p>
        </p:txBody>
      </p:sp>
    </p:spTree>
    <p:extLst>
      <p:ext uri="{BB962C8B-B14F-4D97-AF65-F5344CB8AC3E}">
        <p14:creationId xmlns:p14="http://schemas.microsoft.com/office/powerpoint/2010/main" val="202307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E69C4-DC53-7545-B28E-2FE827A68685}" type="slidenum">
              <a:rPr lang="en-US" smtClean="0"/>
              <a:t>21</a:t>
            </a:fld>
            <a:endParaRPr lang="en-US"/>
          </a:p>
        </p:txBody>
      </p:sp>
    </p:spTree>
    <p:extLst>
      <p:ext uri="{BB962C8B-B14F-4D97-AF65-F5344CB8AC3E}">
        <p14:creationId xmlns:p14="http://schemas.microsoft.com/office/powerpoint/2010/main" val="1332820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69" r:id="rId8"/>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6</a:t>
            </a:r>
          </a:p>
        </p:txBody>
      </p:sp>
      <p:sp>
        <p:nvSpPr>
          <p:cNvPr id="3" name="Subtitle 2"/>
          <p:cNvSpPr>
            <a:spLocks noGrp="1"/>
          </p:cNvSpPr>
          <p:nvPr>
            <p:ph type="subTitle" idx="1"/>
          </p:nvPr>
        </p:nvSpPr>
        <p:spPr>
          <a:xfrm>
            <a:off x="2786491" y="2706370"/>
            <a:ext cx="6023554" cy="1239893"/>
          </a:xfrm>
        </p:spPr>
        <p:txBody>
          <a:bodyPr/>
          <a:lstStyle/>
          <a:p>
            <a:r>
              <a:rPr lang="en-US" sz="4800" dirty="0">
                <a:latin typeface="Lato Black" panose="020F0502020204030203" pitchFamily="34" charset="0"/>
                <a:ea typeface="Lato Black" panose="020F0502020204030203" pitchFamily="34" charset="0"/>
                <a:cs typeface="Lato Black" panose="020F0502020204030203" pitchFamily="34" charset="0"/>
              </a:rPr>
              <a:t>Attaining Holiness:</a:t>
            </a:r>
          </a:p>
          <a:p>
            <a:r>
              <a:rPr lang="en-US" sz="3200" dirty="0">
                <a:latin typeface="Lato Black" panose="020F0502020204030203" pitchFamily="34" charset="0"/>
                <a:ea typeface="Lato Black" panose="020F0502020204030203" pitchFamily="34" charset="0"/>
                <a:cs typeface="Lato Black" panose="020F0502020204030203" pitchFamily="34" charset="0"/>
              </a:rPr>
              <a:t>Sin and Guilt Offerings – Part II</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6EA1-3467-AACE-1129-26721622069E}"/>
              </a:ext>
            </a:extLst>
          </p:cNvPr>
          <p:cNvSpPr>
            <a:spLocks noGrp="1"/>
          </p:cNvSpPr>
          <p:nvPr>
            <p:ph type="title"/>
          </p:nvPr>
        </p:nvSpPr>
        <p:spPr/>
        <p:txBody>
          <a:bodyPr/>
          <a:lstStyle/>
          <a:p>
            <a:r>
              <a:rPr lang="en-US" dirty="0"/>
              <a:t>Guilt Offerings - 1</a:t>
            </a:r>
          </a:p>
        </p:txBody>
      </p:sp>
      <p:sp>
        <p:nvSpPr>
          <p:cNvPr id="3" name="Text Placeholder 2">
            <a:extLst>
              <a:ext uri="{FF2B5EF4-FFF2-40B4-BE49-F238E27FC236}">
                <a16:creationId xmlns:a16="http://schemas.microsoft.com/office/drawing/2014/main" id="{DE04D09E-6B8A-F5C7-0765-F4348DB01338}"/>
              </a:ext>
            </a:extLst>
          </p:cNvPr>
          <p:cNvSpPr>
            <a:spLocks noGrp="1"/>
          </p:cNvSpPr>
          <p:nvPr>
            <p:ph type="body" sz="quarter" idx="10"/>
          </p:nvPr>
        </p:nvSpPr>
        <p:spPr>
          <a:xfrm>
            <a:off x="598230" y="1572818"/>
            <a:ext cx="4381169" cy="3642243"/>
          </a:xfrm>
        </p:spPr>
        <p:txBody>
          <a:bodyPr>
            <a:normAutofit/>
          </a:bodyPr>
          <a:lstStyle/>
          <a:p>
            <a:pPr marL="0" indent="0">
              <a:spcAft>
                <a:spcPts val="1200"/>
              </a:spcAft>
              <a:buNone/>
            </a:pPr>
            <a:r>
              <a:rPr lang="en-US" sz="3600" b="1" dirty="0"/>
              <a:t>The Sins</a:t>
            </a:r>
          </a:p>
          <a:p>
            <a:pPr>
              <a:spcAft>
                <a:spcPts val="1200"/>
              </a:spcAft>
            </a:pPr>
            <a:r>
              <a:rPr lang="en-US" sz="2600" dirty="0"/>
              <a:t>Forgot to bring offering</a:t>
            </a:r>
          </a:p>
          <a:p>
            <a:pPr>
              <a:spcAft>
                <a:spcPts val="1200"/>
              </a:spcAft>
            </a:pPr>
            <a:r>
              <a:rPr lang="en-US" sz="2600" dirty="0"/>
              <a:t>Ate the priest’s portion</a:t>
            </a:r>
          </a:p>
          <a:p>
            <a:pPr>
              <a:spcAft>
                <a:spcPts val="1200"/>
              </a:spcAft>
            </a:pPr>
            <a:r>
              <a:rPr lang="en-US" sz="2600" dirty="0"/>
              <a:t>Forgot to pay a vow</a:t>
            </a:r>
          </a:p>
        </p:txBody>
      </p:sp>
      <p:sp>
        <p:nvSpPr>
          <p:cNvPr id="5" name="Text Placeholder 2">
            <a:extLst>
              <a:ext uri="{FF2B5EF4-FFF2-40B4-BE49-F238E27FC236}">
                <a16:creationId xmlns:a16="http://schemas.microsoft.com/office/drawing/2014/main" id="{2B20A86E-78F0-F50C-7685-634172F7711A}"/>
              </a:ext>
            </a:extLst>
          </p:cNvPr>
          <p:cNvSpPr txBox="1">
            <a:spLocks/>
          </p:cNvSpPr>
          <p:nvPr/>
        </p:nvSpPr>
        <p:spPr>
          <a:xfrm>
            <a:off x="4945289" y="1572818"/>
            <a:ext cx="4381169"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3600" b="1" dirty="0"/>
              <a:t>The Offering</a:t>
            </a:r>
          </a:p>
          <a:p>
            <a:pPr>
              <a:spcAft>
                <a:spcPts val="1200"/>
              </a:spcAft>
            </a:pPr>
            <a:r>
              <a:rPr lang="en-US" sz="2600" dirty="0"/>
              <a:t>Return value + 20%</a:t>
            </a:r>
          </a:p>
          <a:p>
            <a:pPr>
              <a:spcAft>
                <a:spcPts val="1200"/>
              </a:spcAft>
            </a:pPr>
            <a:r>
              <a:rPr lang="en-US" sz="2600" dirty="0"/>
              <a:t>Offer ram as sacrifice</a:t>
            </a:r>
          </a:p>
          <a:p>
            <a:pPr marL="0" indent="0">
              <a:spcAft>
                <a:spcPts val="1200"/>
              </a:spcAft>
              <a:buNone/>
            </a:pPr>
            <a:endParaRPr lang="en-US" sz="2800" dirty="0"/>
          </a:p>
        </p:txBody>
      </p:sp>
    </p:spTree>
    <p:extLst>
      <p:ext uri="{BB962C8B-B14F-4D97-AF65-F5344CB8AC3E}">
        <p14:creationId xmlns:p14="http://schemas.microsoft.com/office/powerpoint/2010/main" val="9403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D11C12-BA5A-2AC6-B7A3-E806127C53EB}"/>
              </a:ext>
            </a:extLst>
          </p:cNvPr>
          <p:cNvSpPr>
            <a:spLocks noGrp="1"/>
          </p:cNvSpPr>
          <p:nvPr>
            <p:ph type="body" sz="quarter" idx="10"/>
          </p:nvPr>
        </p:nvSpPr>
        <p:spPr/>
        <p:txBody>
          <a:bodyPr>
            <a:normAutofit/>
          </a:bodyPr>
          <a:lstStyle/>
          <a:p>
            <a:r>
              <a:rPr lang="en-US" sz="3600" dirty="0"/>
              <a:t>“Now if a person sins and does any of the things which the Lord has commanded not to be done, though he was unaware, still he is guilty and shall bear his punishment.</a:t>
            </a:r>
          </a:p>
        </p:txBody>
      </p:sp>
      <p:sp>
        <p:nvSpPr>
          <p:cNvPr id="3" name="Text Placeholder 2">
            <a:extLst>
              <a:ext uri="{FF2B5EF4-FFF2-40B4-BE49-F238E27FC236}">
                <a16:creationId xmlns:a16="http://schemas.microsoft.com/office/drawing/2014/main" id="{2BC71658-3CD1-C9C6-32B6-6C621A9EB409}"/>
              </a:ext>
            </a:extLst>
          </p:cNvPr>
          <p:cNvSpPr>
            <a:spLocks noGrp="1"/>
          </p:cNvSpPr>
          <p:nvPr>
            <p:ph type="body" sz="quarter" idx="11"/>
          </p:nvPr>
        </p:nvSpPr>
        <p:spPr/>
        <p:txBody>
          <a:bodyPr/>
          <a:lstStyle/>
          <a:p>
            <a:r>
              <a:rPr lang="en-US" dirty="0"/>
              <a:t>- Leviticus 5:17</a:t>
            </a:r>
          </a:p>
        </p:txBody>
      </p:sp>
    </p:spTree>
    <p:extLst>
      <p:ext uri="{BB962C8B-B14F-4D97-AF65-F5344CB8AC3E}">
        <p14:creationId xmlns:p14="http://schemas.microsoft.com/office/powerpoint/2010/main" val="321400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D11C12-BA5A-2AC6-B7A3-E806127C53EB}"/>
              </a:ext>
            </a:extLst>
          </p:cNvPr>
          <p:cNvSpPr>
            <a:spLocks noGrp="1"/>
          </p:cNvSpPr>
          <p:nvPr>
            <p:ph type="body" sz="quarter" idx="10"/>
          </p:nvPr>
        </p:nvSpPr>
        <p:spPr/>
        <p:txBody>
          <a:bodyPr>
            <a:noAutofit/>
          </a:bodyPr>
          <a:lstStyle/>
          <a:p>
            <a:r>
              <a:rPr lang="en-US" baseline="30000" dirty="0"/>
              <a:t>18</a:t>
            </a:r>
            <a:r>
              <a:rPr lang="en-US" dirty="0"/>
              <a:t> He is then to bring to the priest a ram without defect from the flock, according to your valuation, for a guilt offering. So the priest shall make atonement for him concerning his error in which he sinned unintentionally and did not know it, and it will be forgiven him. </a:t>
            </a:r>
            <a:r>
              <a:rPr lang="en-US" baseline="30000" dirty="0"/>
              <a:t>19</a:t>
            </a:r>
            <a:r>
              <a:rPr lang="en-US" dirty="0"/>
              <a:t> It is a guilt offering; he was certainly guilty before the Lord.”</a:t>
            </a:r>
          </a:p>
        </p:txBody>
      </p:sp>
      <p:sp>
        <p:nvSpPr>
          <p:cNvPr id="3" name="Text Placeholder 2">
            <a:extLst>
              <a:ext uri="{FF2B5EF4-FFF2-40B4-BE49-F238E27FC236}">
                <a16:creationId xmlns:a16="http://schemas.microsoft.com/office/drawing/2014/main" id="{2BC71658-3CD1-C9C6-32B6-6C621A9EB409}"/>
              </a:ext>
            </a:extLst>
          </p:cNvPr>
          <p:cNvSpPr>
            <a:spLocks noGrp="1"/>
          </p:cNvSpPr>
          <p:nvPr>
            <p:ph type="body" sz="quarter" idx="11"/>
          </p:nvPr>
        </p:nvSpPr>
        <p:spPr/>
        <p:txBody>
          <a:bodyPr/>
          <a:lstStyle/>
          <a:p>
            <a:r>
              <a:rPr lang="en-US" dirty="0"/>
              <a:t>- Leviticus 5:18-19</a:t>
            </a:r>
          </a:p>
        </p:txBody>
      </p:sp>
    </p:spTree>
    <p:extLst>
      <p:ext uri="{BB962C8B-B14F-4D97-AF65-F5344CB8AC3E}">
        <p14:creationId xmlns:p14="http://schemas.microsoft.com/office/powerpoint/2010/main" val="291803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6EA1-3467-AACE-1129-26721622069E}"/>
              </a:ext>
            </a:extLst>
          </p:cNvPr>
          <p:cNvSpPr>
            <a:spLocks noGrp="1"/>
          </p:cNvSpPr>
          <p:nvPr>
            <p:ph type="title"/>
          </p:nvPr>
        </p:nvSpPr>
        <p:spPr/>
        <p:txBody>
          <a:bodyPr/>
          <a:lstStyle/>
          <a:p>
            <a:r>
              <a:rPr lang="en-US" dirty="0"/>
              <a:t>Guilt Offerings - 2</a:t>
            </a:r>
          </a:p>
        </p:txBody>
      </p:sp>
      <p:sp>
        <p:nvSpPr>
          <p:cNvPr id="3" name="Text Placeholder 2">
            <a:extLst>
              <a:ext uri="{FF2B5EF4-FFF2-40B4-BE49-F238E27FC236}">
                <a16:creationId xmlns:a16="http://schemas.microsoft.com/office/drawing/2014/main" id="{DE04D09E-6B8A-F5C7-0765-F4348DB01338}"/>
              </a:ext>
            </a:extLst>
          </p:cNvPr>
          <p:cNvSpPr>
            <a:spLocks noGrp="1"/>
          </p:cNvSpPr>
          <p:nvPr>
            <p:ph type="body" sz="quarter" idx="10"/>
          </p:nvPr>
        </p:nvSpPr>
        <p:spPr>
          <a:xfrm>
            <a:off x="732672" y="1617196"/>
            <a:ext cx="4381169" cy="3642243"/>
          </a:xfrm>
        </p:spPr>
        <p:txBody>
          <a:bodyPr>
            <a:normAutofit/>
          </a:bodyPr>
          <a:lstStyle/>
          <a:p>
            <a:pPr marL="0" indent="0">
              <a:spcAft>
                <a:spcPts val="1200"/>
              </a:spcAft>
              <a:buNone/>
            </a:pPr>
            <a:r>
              <a:rPr lang="en-US" sz="3600" b="1" dirty="0"/>
              <a:t>The Sins</a:t>
            </a:r>
          </a:p>
          <a:p>
            <a:pPr>
              <a:spcAft>
                <a:spcPts val="1200"/>
              </a:spcAft>
            </a:pPr>
            <a:r>
              <a:rPr lang="en-US" sz="2600" dirty="0"/>
              <a:t>Unintended offense</a:t>
            </a:r>
          </a:p>
          <a:p>
            <a:pPr>
              <a:spcAft>
                <a:spcPts val="1200"/>
              </a:spcAft>
            </a:pPr>
            <a:r>
              <a:rPr lang="en-US" sz="2600" dirty="0"/>
              <a:t>Unaware of offense</a:t>
            </a:r>
          </a:p>
        </p:txBody>
      </p:sp>
      <p:sp>
        <p:nvSpPr>
          <p:cNvPr id="5" name="Text Placeholder 2">
            <a:extLst>
              <a:ext uri="{FF2B5EF4-FFF2-40B4-BE49-F238E27FC236}">
                <a16:creationId xmlns:a16="http://schemas.microsoft.com/office/drawing/2014/main" id="{2B20A86E-78F0-F50C-7685-634172F7711A}"/>
              </a:ext>
            </a:extLst>
          </p:cNvPr>
          <p:cNvSpPr txBox="1">
            <a:spLocks/>
          </p:cNvSpPr>
          <p:nvPr/>
        </p:nvSpPr>
        <p:spPr>
          <a:xfrm>
            <a:off x="4666263" y="1617196"/>
            <a:ext cx="4381169"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3600" b="1" dirty="0"/>
              <a:t>The Offering</a:t>
            </a:r>
          </a:p>
          <a:p>
            <a:pPr>
              <a:spcAft>
                <a:spcPts val="1200"/>
              </a:spcAft>
            </a:pPr>
            <a:r>
              <a:rPr lang="en-US" sz="2600" dirty="0"/>
              <a:t>Offer ram as sacrifice</a:t>
            </a:r>
          </a:p>
          <a:p>
            <a:pPr marL="0" indent="0">
              <a:spcAft>
                <a:spcPts val="1200"/>
              </a:spcAft>
              <a:buNone/>
            </a:pPr>
            <a:endParaRPr lang="en-US" sz="2800" dirty="0"/>
          </a:p>
        </p:txBody>
      </p:sp>
    </p:spTree>
    <p:extLst>
      <p:ext uri="{BB962C8B-B14F-4D97-AF65-F5344CB8AC3E}">
        <p14:creationId xmlns:p14="http://schemas.microsoft.com/office/powerpoint/2010/main" val="111445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69F8-F9E9-C01D-5D27-073E8214F5BF}"/>
              </a:ext>
            </a:extLst>
          </p:cNvPr>
          <p:cNvSpPr>
            <a:spLocks noGrp="1"/>
          </p:cNvSpPr>
          <p:nvPr>
            <p:ph type="title"/>
          </p:nvPr>
        </p:nvSpPr>
        <p:spPr/>
        <p:txBody>
          <a:bodyPr/>
          <a:lstStyle/>
          <a:p>
            <a:r>
              <a:rPr lang="en-US" dirty="0"/>
              <a:t>Guilt Offerings</a:t>
            </a:r>
          </a:p>
        </p:txBody>
      </p:sp>
      <p:sp>
        <p:nvSpPr>
          <p:cNvPr id="3" name="Text Placeholder 2">
            <a:extLst>
              <a:ext uri="{FF2B5EF4-FFF2-40B4-BE49-F238E27FC236}">
                <a16:creationId xmlns:a16="http://schemas.microsoft.com/office/drawing/2014/main" id="{8B6B9FC0-FE51-188E-B291-DE853BDBC5ED}"/>
              </a:ext>
            </a:extLst>
          </p:cNvPr>
          <p:cNvSpPr>
            <a:spLocks noGrp="1"/>
          </p:cNvSpPr>
          <p:nvPr>
            <p:ph type="body" sz="quarter" idx="10"/>
          </p:nvPr>
        </p:nvSpPr>
        <p:spPr/>
        <p:txBody>
          <a:bodyPr>
            <a:normAutofit/>
          </a:bodyPr>
          <a:lstStyle/>
          <a:p>
            <a:pPr>
              <a:spcAft>
                <a:spcPts val="1200"/>
              </a:spcAft>
            </a:pPr>
            <a:r>
              <a:rPr lang="en-US" sz="4000" dirty="0"/>
              <a:t>Sins against holy things</a:t>
            </a:r>
          </a:p>
          <a:p>
            <a:pPr>
              <a:spcAft>
                <a:spcPts val="1200"/>
              </a:spcAft>
            </a:pPr>
            <a:r>
              <a:rPr lang="en-US" sz="3800" b="1" dirty="0">
                <a:latin typeface="Lato Black" panose="020F0502020204030203" pitchFamily="34" charset="0"/>
                <a:ea typeface="Lato Black" panose="020F0502020204030203" pitchFamily="34" charset="0"/>
                <a:cs typeface="Lato Black" panose="020F0502020204030203" pitchFamily="34" charset="0"/>
              </a:rPr>
              <a:t>Sins involving property of others</a:t>
            </a:r>
          </a:p>
        </p:txBody>
      </p:sp>
    </p:spTree>
    <p:extLst>
      <p:ext uri="{BB962C8B-B14F-4D97-AF65-F5344CB8AC3E}">
        <p14:creationId xmlns:p14="http://schemas.microsoft.com/office/powerpoint/2010/main" val="38637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8E603-4FD5-6B85-DF71-73F7A8B76383}"/>
              </a:ext>
            </a:extLst>
          </p:cNvPr>
          <p:cNvSpPr>
            <a:spLocks noGrp="1"/>
          </p:cNvSpPr>
          <p:nvPr>
            <p:ph type="body" sz="quarter" idx="10"/>
          </p:nvPr>
        </p:nvSpPr>
        <p:spPr/>
        <p:txBody>
          <a:bodyPr>
            <a:normAutofit/>
          </a:bodyPr>
          <a:lstStyle/>
          <a:p>
            <a:pPr>
              <a:spcBef>
                <a:spcPts val="72"/>
              </a:spcBef>
            </a:pPr>
            <a:r>
              <a:rPr lang="en-US" sz="3200" baseline="30000" dirty="0"/>
              <a:t>1</a:t>
            </a:r>
            <a:r>
              <a:rPr lang="en-US" sz="3200" dirty="0"/>
              <a:t> Then the Lord spoke to Moses, saying, </a:t>
            </a:r>
          </a:p>
          <a:p>
            <a:pPr>
              <a:spcBef>
                <a:spcPts val="72"/>
              </a:spcBef>
            </a:pPr>
            <a:r>
              <a:rPr lang="en-US" sz="3200" baseline="30000" dirty="0"/>
              <a:t>2a</a:t>
            </a:r>
            <a:r>
              <a:rPr lang="en-US" sz="3200" dirty="0"/>
              <a:t> “When a person sins and acts unfaithfully against the Lord, and deceives his companion</a:t>
            </a:r>
          </a:p>
        </p:txBody>
      </p:sp>
      <p:sp>
        <p:nvSpPr>
          <p:cNvPr id="3" name="Text Placeholder 2">
            <a:extLst>
              <a:ext uri="{FF2B5EF4-FFF2-40B4-BE49-F238E27FC236}">
                <a16:creationId xmlns:a16="http://schemas.microsoft.com/office/drawing/2014/main" id="{E8D3BB68-A8EE-8492-BB90-F6228455E4C9}"/>
              </a:ext>
            </a:extLst>
          </p:cNvPr>
          <p:cNvSpPr>
            <a:spLocks noGrp="1"/>
          </p:cNvSpPr>
          <p:nvPr>
            <p:ph type="body" sz="quarter" idx="11"/>
          </p:nvPr>
        </p:nvSpPr>
        <p:spPr/>
        <p:txBody>
          <a:bodyPr/>
          <a:lstStyle/>
          <a:p>
            <a:r>
              <a:rPr lang="en-US" dirty="0"/>
              <a:t>- Leviticus 6:1-2a</a:t>
            </a:r>
          </a:p>
        </p:txBody>
      </p:sp>
    </p:spTree>
    <p:extLst>
      <p:ext uri="{BB962C8B-B14F-4D97-AF65-F5344CB8AC3E}">
        <p14:creationId xmlns:p14="http://schemas.microsoft.com/office/powerpoint/2010/main" val="240419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8E603-4FD5-6B85-DF71-73F7A8B76383}"/>
              </a:ext>
            </a:extLst>
          </p:cNvPr>
          <p:cNvSpPr>
            <a:spLocks noGrp="1"/>
          </p:cNvSpPr>
          <p:nvPr>
            <p:ph type="body" sz="quarter" idx="10"/>
          </p:nvPr>
        </p:nvSpPr>
        <p:spPr/>
        <p:txBody>
          <a:bodyPr>
            <a:normAutofit/>
          </a:bodyPr>
          <a:lstStyle/>
          <a:p>
            <a:pPr>
              <a:spcBef>
                <a:spcPts val="72"/>
              </a:spcBef>
            </a:pPr>
            <a:r>
              <a:rPr lang="en-US" sz="3200" baseline="30000" dirty="0"/>
              <a:t>2b </a:t>
            </a:r>
            <a:r>
              <a:rPr lang="en-US" sz="3200" dirty="0"/>
              <a:t>in regard to a deposit or a security entrusted to him, or through robbery, or if he has extorted from his companion, </a:t>
            </a:r>
            <a:r>
              <a:rPr lang="en-US" sz="3200" baseline="30000" dirty="0"/>
              <a:t>3</a:t>
            </a:r>
            <a:r>
              <a:rPr lang="en-US" sz="3200" dirty="0"/>
              <a:t> or has found what was lost and lied about it and sworn falsely, so that he sins in regard to any one of the things a man may do;</a:t>
            </a:r>
          </a:p>
        </p:txBody>
      </p:sp>
      <p:sp>
        <p:nvSpPr>
          <p:cNvPr id="3" name="Text Placeholder 2">
            <a:extLst>
              <a:ext uri="{FF2B5EF4-FFF2-40B4-BE49-F238E27FC236}">
                <a16:creationId xmlns:a16="http://schemas.microsoft.com/office/drawing/2014/main" id="{E8D3BB68-A8EE-8492-BB90-F6228455E4C9}"/>
              </a:ext>
            </a:extLst>
          </p:cNvPr>
          <p:cNvSpPr>
            <a:spLocks noGrp="1"/>
          </p:cNvSpPr>
          <p:nvPr>
            <p:ph type="body" sz="quarter" idx="11"/>
          </p:nvPr>
        </p:nvSpPr>
        <p:spPr/>
        <p:txBody>
          <a:bodyPr/>
          <a:lstStyle/>
          <a:p>
            <a:r>
              <a:rPr lang="en-US" dirty="0"/>
              <a:t>- Leviticus 6:2b-3</a:t>
            </a:r>
          </a:p>
        </p:txBody>
      </p:sp>
    </p:spTree>
    <p:extLst>
      <p:ext uri="{BB962C8B-B14F-4D97-AF65-F5344CB8AC3E}">
        <p14:creationId xmlns:p14="http://schemas.microsoft.com/office/powerpoint/2010/main" val="236543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8E603-4FD5-6B85-DF71-73F7A8B76383}"/>
              </a:ext>
            </a:extLst>
          </p:cNvPr>
          <p:cNvSpPr>
            <a:spLocks noGrp="1"/>
          </p:cNvSpPr>
          <p:nvPr>
            <p:ph type="body" sz="quarter" idx="10"/>
          </p:nvPr>
        </p:nvSpPr>
        <p:spPr/>
        <p:txBody>
          <a:bodyPr>
            <a:normAutofit/>
          </a:bodyPr>
          <a:lstStyle/>
          <a:p>
            <a:pPr>
              <a:spcBef>
                <a:spcPts val="72"/>
              </a:spcBef>
            </a:pPr>
            <a:r>
              <a:rPr lang="en-US" sz="3200" baseline="30000" dirty="0"/>
              <a:t>4</a:t>
            </a:r>
            <a:r>
              <a:rPr lang="en-US" sz="3200" dirty="0"/>
              <a:t> then it shall be, when he sins and becomes guilty, that he shall restore what he took by robbery or what he got by extortion, or the deposit which was entrusted to him or the lost thing which he found, </a:t>
            </a:r>
            <a:r>
              <a:rPr lang="en-US" sz="3200" baseline="30000" dirty="0"/>
              <a:t>5a</a:t>
            </a:r>
            <a:r>
              <a:rPr lang="en-US" sz="3200" dirty="0"/>
              <a:t> or anything about which he swore falsely;</a:t>
            </a:r>
          </a:p>
        </p:txBody>
      </p:sp>
      <p:sp>
        <p:nvSpPr>
          <p:cNvPr id="3" name="Text Placeholder 2">
            <a:extLst>
              <a:ext uri="{FF2B5EF4-FFF2-40B4-BE49-F238E27FC236}">
                <a16:creationId xmlns:a16="http://schemas.microsoft.com/office/drawing/2014/main" id="{E8D3BB68-A8EE-8492-BB90-F6228455E4C9}"/>
              </a:ext>
            </a:extLst>
          </p:cNvPr>
          <p:cNvSpPr>
            <a:spLocks noGrp="1"/>
          </p:cNvSpPr>
          <p:nvPr>
            <p:ph type="body" sz="quarter" idx="11"/>
          </p:nvPr>
        </p:nvSpPr>
        <p:spPr/>
        <p:txBody>
          <a:bodyPr/>
          <a:lstStyle/>
          <a:p>
            <a:r>
              <a:rPr lang="en-US" dirty="0"/>
              <a:t>- Leviticus 6:4-5a</a:t>
            </a:r>
          </a:p>
        </p:txBody>
      </p:sp>
    </p:spTree>
    <p:extLst>
      <p:ext uri="{BB962C8B-B14F-4D97-AF65-F5344CB8AC3E}">
        <p14:creationId xmlns:p14="http://schemas.microsoft.com/office/powerpoint/2010/main" val="117257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6EA1-3467-AACE-1129-26721622069E}"/>
              </a:ext>
            </a:extLst>
          </p:cNvPr>
          <p:cNvSpPr>
            <a:spLocks noGrp="1"/>
          </p:cNvSpPr>
          <p:nvPr>
            <p:ph type="title"/>
          </p:nvPr>
        </p:nvSpPr>
        <p:spPr/>
        <p:txBody>
          <a:bodyPr/>
          <a:lstStyle/>
          <a:p>
            <a:r>
              <a:rPr lang="en-US" dirty="0"/>
              <a:t>Guilt Offerings - 3</a:t>
            </a:r>
          </a:p>
        </p:txBody>
      </p:sp>
      <p:sp>
        <p:nvSpPr>
          <p:cNvPr id="3" name="Text Placeholder 2">
            <a:extLst>
              <a:ext uri="{FF2B5EF4-FFF2-40B4-BE49-F238E27FC236}">
                <a16:creationId xmlns:a16="http://schemas.microsoft.com/office/drawing/2014/main" id="{DE04D09E-6B8A-F5C7-0765-F4348DB01338}"/>
              </a:ext>
            </a:extLst>
          </p:cNvPr>
          <p:cNvSpPr>
            <a:spLocks noGrp="1"/>
          </p:cNvSpPr>
          <p:nvPr>
            <p:ph type="body" sz="quarter" idx="10"/>
          </p:nvPr>
        </p:nvSpPr>
        <p:spPr>
          <a:xfrm>
            <a:off x="732672" y="1295278"/>
            <a:ext cx="4381169" cy="3642243"/>
          </a:xfrm>
        </p:spPr>
        <p:txBody>
          <a:bodyPr>
            <a:normAutofit fontScale="92500" lnSpcReduction="10000"/>
          </a:bodyPr>
          <a:lstStyle/>
          <a:p>
            <a:pPr marL="0" indent="0">
              <a:spcAft>
                <a:spcPts val="1200"/>
              </a:spcAft>
              <a:buNone/>
            </a:pPr>
            <a:r>
              <a:rPr lang="en-US" sz="3900" b="1" dirty="0"/>
              <a:t>The Sins</a:t>
            </a:r>
          </a:p>
          <a:p>
            <a:pPr>
              <a:spcAft>
                <a:spcPts val="1200"/>
              </a:spcAft>
            </a:pPr>
            <a:r>
              <a:rPr lang="en-US" sz="2600" dirty="0"/>
              <a:t>Failed to return security deposit</a:t>
            </a:r>
          </a:p>
          <a:p>
            <a:pPr>
              <a:spcAft>
                <a:spcPts val="1200"/>
              </a:spcAft>
            </a:pPr>
            <a:r>
              <a:rPr lang="en-US" sz="2600" dirty="0"/>
              <a:t>Committed a robbery</a:t>
            </a:r>
          </a:p>
          <a:p>
            <a:pPr>
              <a:spcAft>
                <a:spcPts val="1200"/>
              </a:spcAft>
            </a:pPr>
            <a:r>
              <a:rPr lang="en-US" sz="2600" dirty="0"/>
              <a:t>Extortion</a:t>
            </a:r>
          </a:p>
          <a:p>
            <a:pPr>
              <a:spcAft>
                <a:spcPts val="1200"/>
              </a:spcAft>
            </a:pPr>
            <a:r>
              <a:rPr lang="en-US" sz="2600" dirty="0"/>
              <a:t>Knowingly kept lost property</a:t>
            </a:r>
          </a:p>
          <a:p>
            <a:pPr>
              <a:spcAft>
                <a:spcPts val="1200"/>
              </a:spcAft>
            </a:pPr>
            <a:endParaRPr lang="en-US" sz="2600" dirty="0"/>
          </a:p>
        </p:txBody>
      </p:sp>
      <p:sp>
        <p:nvSpPr>
          <p:cNvPr id="5" name="Text Placeholder 2">
            <a:extLst>
              <a:ext uri="{FF2B5EF4-FFF2-40B4-BE49-F238E27FC236}">
                <a16:creationId xmlns:a16="http://schemas.microsoft.com/office/drawing/2014/main" id="{2B20A86E-78F0-F50C-7685-634172F7711A}"/>
              </a:ext>
            </a:extLst>
          </p:cNvPr>
          <p:cNvSpPr txBox="1">
            <a:spLocks/>
          </p:cNvSpPr>
          <p:nvPr/>
        </p:nvSpPr>
        <p:spPr>
          <a:xfrm>
            <a:off x="5079731" y="1295278"/>
            <a:ext cx="4381169"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3600" b="1" dirty="0"/>
              <a:t>The Offering</a:t>
            </a:r>
          </a:p>
          <a:p>
            <a:pPr marL="0" indent="0">
              <a:spcAft>
                <a:spcPts val="1200"/>
              </a:spcAft>
              <a:buNone/>
            </a:pPr>
            <a:endParaRPr lang="en-US" sz="2600" dirty="0"/>
          </a:p>
          <a:p>
            <a:pPr marL="0" indent="0">
              <a:spcAft>
                <a:spcPts val="1200"/>
              </a:spcAft>
              <a:buNone/>
            </a:pPr>
            <a:endParaRPr lang="en-US" sz="2800" dirty="0"/>
          </a:p>
        </p:txBody>
      </p:sp>
    </p:spTree>
    <p:extLst>
      <p:ext uri="{BB962C8B-B14F-4D97-AF65-F5344CB8AC3E}">
        <p14:creationId xmlns:p14="http://schemas.microsoft.com/office/powerpoint/2010/main" val="259253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626DF-C4FE-E52E-1183-2E215DA2D575}"/>
              </a:ext>
            </a:extLst>
          </p:cNvPr>
          <p:cNvSpPr>
            <a:spLocks noGrp="1"/>
          </p:cNvSpPr>
          <p:nvPr>
            <p:ph type="body" sz="quarter" idx="10"/>
          </p:nvPr>
        </p:nvSpPr>
        <p:spPr/>
        <p:txBody>
          <a:bodyPr>
            <a:noAutofit/>
          </a:bodyPr>
          <a:lstStyle/>
          <a:p>
            <a:r>
              <a:rPr lang="en-US" baseline="30000" dirty="0"/>
              <a:t>5b </a:t>
            </a:r>
            <a:r>
              <a:rPr lang="en-US" dirty="0"/>
              <a:t>he shall make restitution for it in full and add to it one-fifth more. He shall give it to the one to whom it belongs on the day he presents his guilt offering. </a:t>
            </a:r>
            <a:r>
              <a:rPr lang="en-US" baseline="30000" dirty="0"/>
              <a:t>6</a:t>
            </a:r>
            <a:r>
              <a:rPr lang="en-US" dirty="0"/>
              <a:t> Then he shall bring to the priest his guilt offering to the Lord, a ram without defect from the flock, according to your valuation, for a guilt offering,</a:t>
            </a:r>
          </a:p>
        </p:txBody>
      </p:sp>
      <p:sp>
        <p:nvSpPr>
          <p:cNvPr id="3" name="Text Placeholder 2">
            <a:extLst>
              <a:ext uri="{FF2B5EF4-FFF2-40B4-BE49-F238E27FC236}">
                <a16:creationId xmlns:a16="http://schemas.microsoft.com/office/drawing/2014/main" id="{58188BE9-3F1F-40B7-36E0-4AFBD8420B64}"/>
              </a:ext>
            </a:extLst>
          </p:cNvPr>
          <p:cNvSpPr>
            <a:spLocks noGrp="1"/>
          </p:cNvSpPr>
          <p:nvPr>
            <p:ph type="body" sz="quarter" idx="11"/>
          </p:nvPr>
        </p:nvSpPr>
        <p:spPr/>
        <p:txBody>
          <a:bodyPr/>
          <a:lstStyle/>
          <a:p>
            <a:r>
              <a:rPr lang="en-US" dirty="0"/>
              <a:t>- Leviticus 6:5b-6</a:t>
            </a:r>
          </a:p>
        </p:txBody>
      </p:sp>
    </p:spTree>
    <p:extLst>
      <p:ext uri="{BB962C8B-B14F-4D97-AF65-F5344CB8AC3E}">
        <p14:creationId xmlns:p14="http://schemas.microsoft.com/office/powerpoint/2010/main" val="158461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7881-0E50-94A7-19B4-3C89E3BF085A}"/>
              </a:ext>
            </a:extLst>
          </p:cNvPr>
          <p:cNvSpPr>
            <a:spLocks noGrp="1"/>
          </p:cNvSpPr>
          <p:nvPr>
            <p:ph type="title"/>
          </p:nvPr>
        </p:nvSpPr>
        <p:spPr/>
        <p:txBody>
          <a:bodyPr/>
          <a:lstStyle/>
          <a:p>
            <a:r>
              <a:rPr lang="en-US" dirty="0"/>
              <a:t>5 Types of Sacrifices</a:t>
            </a:r>
          </a:p>
        </p:txBody>
      </p:sp>
      <p:sp>
        <p:nvSpPr>
          <p:cNvPr id="3" name="Text Placeholder 2">
            <a:extLst>
              <a:ext uri="{FF2B5EF4-FFF2-40B4-BE49-F238E27FC236}">
                <a16:creationId xmlns:a16="http://schemas.microsoft.com/office/drawing/2014/main" id="{02BAB1E1-4F39-24EA-FA2F-A2D0C68485BD}"/>
              </a:ext>
            </a:extLst>
          </p:cNvPr>
          <p:cNvSpPr>
            <a:spLocks noGrp="1"/>
          </p:cNvSpPr>
          <p:nvPr>
            <p:ph type="body" sz="quarter" idx="10"/>
          </p:nvPr>
        </p:nvSpPr>
        <p:spPr/>
        <p:txBody>
          <a:bodyPr/>
          <a:lstStyle/>
          <a:p>
            <a:pPr>
              <a:spcAft>
                <a:spcPts val="1200"/>
              </a:spcAft>
            </a:pPr>
            <a:r>
              <a:rPr lang="en-US" dirty="0"/>
              <a:t>Burnt Offerings</a:t>
            </a:r>
          </a:p>
          <a:p>
            <a:pPr>
              <a:spcAft>
                <a:spcPts val="1200"/>
              </a:spcAft>
            </a:pPr>
            <a:r>
              <a:rPr lang="en-US" dirty="0"/>
              <a:t>Grain Offerings</a:t>
            </a:r>
          </a:p>
          <a:p>
            <a:pPr>
              <a:spcAft>
                <a:spcPts val="1200"/>
              </a:spcAft>
            </a:pPr>
            <a:r>
              <a:rPr lang="en-US" dirty="0"/>
              <a:t>Peace Offerings</a:t>
            </a:r>
          </a:p>
          <a:p>
            <a:pPr>
              <a:spcAft>
                <a:spcPts val="1200"/>
              </a:spcAft>
            </a:pPr>
            <a:r>
              <a:rPr lang="en-US" dirty="0"/>
              <a:t>Sin Offerings</a:t>
            </a:r>
          </a:p>
          <a:p>
            <a:pPr>
              <a:spcAft>
                <a:spcPts val="1200"/>
              </a:spcAft>
            </a:pPr>
            <a:r>
              <a:rPr lang="en-US" dirty="0"/>
              <a:t>Guilt Offerings</a:t>
            </a:r>
          </a:p>
        </p:txBody>
      </p:sp>
    </p:spTree>
    <p:extLst>
      <p:ext uri="{BB962C8B-B14F-4D97-AF65-F5344CB8AC3E}">
        <p14:creationId xmlns:p14="http://schemas.microsoft.com/office/powerpoint/2010/main" val="365273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626DF-C4FE-E52E-1183-2E215DA2D575}"/>
              </a:ext>
            </a:extLst>
          </p:cNvPr>
          <p:cNvSpPr>
            <a:spLocks noGrp="1"/>
          </p:cNvSpPr>
          <p:nvPr>
            <p:ph type="body" sz="quarter" idx="10"/>
          </p:nvPr>
        </p:nvSpPr>
        <p:spPr/>
        <p:txBody>
          <a:bodyPr>
            <a:noAutofit/>
          </a:bodyPr>
          <a:lstStyle/>
          <a:p>
            <a:r>
              <a:rPr lang="en-US" sz="3600" dirty="0"/>
              <a:t>and the priest shall make atonement for him before the Lord, and he will be forgiven for any one…</a:t>
            </a:r>
          </a:p>
        </p:txBody>
      </p:sp>
      <p:sp>
        <p:nvSpPr>
          <p:cNvPr id="3" name="Text Placeholder 2">
            <a:extLst>
              <a:ext uri="{FF2B5EF4-FFF2-40B4-BE49-F238E27FC236}">
                <a16:creationId xmlns:a16="http://schemas.microsoft.com/office/drawing/2014/main" id="{58188BE9-3F1F-40B7-36E0-4AFBD8420B64}"/>
              </a:ext>
            </a:extLst>
          </p:cNvPr>
          <p:cNvSpPr>
            <a:spLocks noGrp="1"/>
          </p:cNvSpPr>
          <p:nvPr>
            <p:ph type="body" sz="quarter" idx="11"/>
          </p:nvPr>
        </p:nvSpPr>
        <p:spPr/>
        <p:txBody>
          <a:bodyPr/>
          <a:lstStyle/>
          <a:p>
            <a:r>
              <a:rPr lang="en-US" dirty="0"/>
              <a:t>- Leviticus 6:7</a:t>
            </a:r>
          </a:p>
        </p:txBody>
      </p:sp>
    </p:spTree>
    <p:extLst>
      <p:ext uri="{BB962C8B-B14F-4D97-AF65-F5344CB8AC3E}">
        <p14:creationId xmlns:p14="http://schemas.microsoft.com/office/powerpoint/2010/main" val="323396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6EA1-3467-AACE-1129-26721622069E}"/>
              </a:ext>
            </a:extLst>
          </p:cNvPr>
          <p:cNvSpPr>
            <a:spLocks noGrp="1"/>
          </p:cNvSpPr>
          <p:nvPr>
            <p:ph type="title"/>
          </p:nvPr>
        </p:nvSpPr>
        <p:spPr/>
        <p:txBody>
          <a:bodyPr/>
          <a:lstStyle/>
          <a:p>
            <a:r>
              <a:rPr lang="en-US" dirty="0"/>
              <a:t>Guilt Offerings - 3</a:t>
            </a:r>
          </a:p>
        </p:txBody>
      </p:sp>
      <p:sp>
        <p:nvSpPr>
          <p:cNvPr id="3" name="Text Placeholder 2">
            <a:extLst>
              <a:ext uri="{FF2B5EF4-FFF2-40B4-BE49-F238E27FC236}">
                <a16:creationId xmlns:a16="http://schemas.microsoft.com/office/drawing/2014/main" id="{DE04D09E-6B8A-F5C7-0765-F4348DB01338}"/>
              </a:ext>
            </a:extLst>
          </p:cNvPr>
          <p:cNvSpPr>
            <a:spLocks noGrp="1"/>
          </p:cNvSpPr>
          <p:nvPr>
            <p:ph type="body" sz="quarter" idx="10"/>
          </p:nvPr>
        </p:nvSpPr>
        <p:spPr>
          <a:xfrm>
            <a:off x="525938" y="1295278"/>
            <a:ext cx="4381169" cy="3642243"/>
          </a:xfrm>
        </p:spPr>
        <p:txBody>
          <a:bodyPr>
            <a:normAutofit fontScale="92500" lnSpcReduction="10000"/>
          </a:bodyPr>
          <a:lstStyle/>
          <a:p>
            <a:pPr marL="0" indent="0">
              <a:spcAft>
                <a:spcPts val="1200"/>
              </a:spcAft>
              <a:buNone/>
            </a:pPr>
            <a:r>
              <a:rPr lang="en-US" sz="3900" b="1" dirty="0"/>
              <a:t>The Sins</a:t>
            </a:r>
          </a:p>
          <a:p>
            <a:pPr>
              <a:spcAft>
                <a:spcPts val="1200"/>
              </a:spcAft>
            </a:pPr>
            <a:r>
              <a:rPr lang="en-US" sz="2600" dirty="0"/>
              <a:t>Failed to return security deposit</a:t>
            </a:r>
          </a:p>
          <a:p>
            <a:pPr>
              <a:spcAft>
                <a:spcPts val="1200"/>
              </a:spcAft>
            </a:pPr>
            <a:r>
              <a:rPr lang="en-US" sz="2600" dirty="0"/>
              <a:t>Committed a robbery</a:t>
            </a:r>
          </a:p>
          <a:p>
            <a:pPr>
              <a:spcAft>
                <a:spcPts val="1200"/>
              </a:spcAft>
            </a:pPr>
            <a:r>
              <a:rPr lang="en-US" sz="2600" dirty="0"/>
              <a:t>Extortion</a:t>
            </a:r>
          </a:p>
          <a:p>
            <a:pPr>
              <a:spcAft>
                <a:spcPts val="1200"/>
              </a:spcAft>
            </a:pPr>
            <a:r>
              <a:rPr lang="en-US" sz="2600" dirty="0"/>
              <a:t>Knowingly kept lost property</a:t>
            </a:r>
          </a:p>
          <a:p>
            <a:pPr>
              <a:spcAft>
                <a:spcPts val="1200"/>
              </a:spcAft>
            </a:pPr>
            <a:endParaRPr lang="en-US" sz="2600" dirty="0"/>
          </a:p>
        </p:txBody>
      </p:sp>
      <p:sp>
        <p:nvSpPr>
          <p:cNvPr id="5" name="Text Placeholder 2">
            <a:extLst>
              <a:ext uri="{FF2B5EF4-FFF2-40B4-BE49-F238E27FC236}">
                <a16:creationId xmlns:a16="http://schemas.microsoft.com/office/drawing/2014/main" id="{2B20A86E-78F0-F50C-7685-634172F7711A}"/>
              </a:ext>
            </a:extLst>
          </p:cNvPr>
          <p:cNvSpPr txBox="1">
            <a:spLocks/>
          </p:cNvSpPr>
          <p:nvPr/>
        </p:nvSpPr>
        <p:spPr>
          <a:xfrm>
            <a:off x="4395918" y="1223717"/>
            <a:ext cx="4381169"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3600" b="1" dirty="0"/>
              <a:t>The Offering</a:t>
            </a:r>
          </a:p>
          <a:p>
            <a:pPr>
              <a:spcAft>
                <a:spcPts val="1200"/>
              </a:spcAft>
            </a:pPr>
            <a:r>
              <a:rPr lang="en-US" sz="2600" dirty="0"/>
              <a:t>Restitution – Value + 20%</a:t>
            </a:r>
          </a:p>
          <a:p>
            <a:pPr>
              <a:spcAft>
                <a:spcPts val="1200"/>
              </a:spcAft>
            </a:pPr>
            <a:r>
              <a:rPr lang="en-US" sz="2600" dirty="0"/>
              <a:t>Sacrifice - ram</a:t>
            </a:r>
          </a:p>
          <a:p>
            <a:pPr marL="0" indent="0">
              <a:spcAft>
                <a:spcPts val="1200"/>
              </a:spcAft>
              <a:buNone/>
            </a:pPr>
            <a:endParaRPr lang="en-US" sz="2800" dirty="0"/>
          </a:p>
        </p:txBody>
      </p:sp>
    </p:spTree>
    <p:extLst>
      <p:ext uri="{BB962C8B-B14F-4D97-AF65-F5344CB8AC3E}">
        <p14:creationId xmlns:p14="http://schemas.microsoft.com/office/powerpoint/2010/main" val="412117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D5B5-E71A-6C41-30D9-1C367FA5C4A3}"/>
              </a:ext>
            </a:extLst>
          </p:cNvPr>
          <p:cNvSpPr>
            <a:spLocks noGrp="1"/>
          </p:cNvSpPr>
          <p:nvPr>
            <p:ph type="title"/>
          </p:nvPr>
        </p:nvSpPr>
        <p:spPr/>
        <p:txBody>
          <a:bodyPr>
            <a:normAutofit/>
          </a:bodyPr>
          <a:lstStyle/>
          <a:p>
            <a:pPr>
              <a:spcBef>
                <a:spcPts val="1200"/>
              </a:spcBef>
              <a:spcAft>
                <a:spcPts val="1200"/>
              </a:spcAft>
            </a:pPr>
            <a:r>
              <a:rPr lang="en-US" sz="4400" dirty="0">
                <a:latin typeface="Lato Black" panose="020F0502020204030203" pitchFamily="34" charset="0"/>
                <a:ea typeface="Lato Black" panose="020F0502020204030203" pitchFamily="34" charset="0"/>
                <a:cs typeface="Lato Black" panose="020F0502020204030203" pitchFamily="34" charset="0"/>
              </a:rPr>
              <a:t>Stealing + Lying = Restitution x 2</a:t>
            </a:r>
            <a:br>
              <a:rPr lang="en-US" sz="4400" dirty="0"/>
            </a:br>
            <a:r>
              <a:rPr lang="en-US" sz="4400" dirty="0"/>
              <a:t>(Exodus 22:4-9)</a:t>
            </a:r>
          </a:p>
        </p:txBody>
      </p:sp>
    </p:spTree>
    <p:extLst>
      <p:ext uri="{BB962C8B-B14F-4D97-AF65-F5344CB8AC3E}">
        <p14:creationId xmlns:p14="http://schemas.microsoft.com/office/powerpoint/2010/main" val="320477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4EC0-4229-B906-0EF5-51A8511051F3}"/>
              </a:ext>
            </a:extLst>
          </p:cNvPr>
          <p:cNvSpPr>
            <a:spLocks noGrp="1"/>
          </p:cNvSpPr>
          <p:nvPr>
            <p:ph type="title"/>
          </p:nvPr>
        </p:nvSpPr>
        <p:spPr>
          <a:xfrm>
            <a:off x="598230" y="205979"/>
            <a:ext cx="8068692" cy="857250"/>
          </a:xfrm>
        </p:spPr>
        <p:txBody>
          <a:bodyPr>
            <a:normAutofit/>
          </a:bodyPr>
          <a:lstStyle/>
          <a:p>
            <a:r>
              <a:rPr lang="en-US" dirty="0"/>
              <a:t>Burnt Offerings – Priest’s Responsibilities</a:t>
            </a:r>
          </a:p>
        </p:txBody>
      </p:sp>
      <p:sp>
        <p:nvSpPr>
          <p:cNvPr id="3" name="Text Placeholder 2">
            <a:extLst>
              <a:ext uri="{FF2B5EF4-FFF2-40B4-BE49-F238E27FC236}">
                <a16:creationId xmlns:a16="http://schemas.microsoft.com/office/drawing/2014/main" id="{238716E0-6DD3-CDD8-9837-300729393553}"/>
              </a:ext>
            </a:extLst>
          </p:cNvPr>
          <p:cNvSpPr>
            <a:spLocks noGrp="1"/>
          </p:cNvSpPr>
          <p:nvPr>
            <p:ph type="body" sz="quarter" idx="10"/>
          </p:nvPr>
        </p:nvSpPr>
        <p:spPr>
          <a:xfrm>
            <a:off x="598488" y="1399430"/>
            <a:ext cx="7913687" cy="3494250"/>
          </a:xfrm>
        </p:spPr>
        <p:txBody>
          <a:bodyPr>
            <a:normAutofit/>
          </a:bodyPr>
          <a:lstStyle/>
          <a:p>
            <a:pPr marL="514350" indent="-514350">
              <a:spcAft>
                <a:spcPts val="2400"/>
              </a:spcAft>
              <a:buFont typeface="+mj-lt"/>
              <a:buAutoNum type="arabicPeriod"/>
            </a:pPr>
            <a:r>
              <a:rPr lang="en-US" sz="3400" dirty="0"/>
              <a:t>Keep fire of burnt altar burning 24/7</a:t>
            </a:r>
          </a:p>
          <a:p>
            <a:pPr marL="514350" indent="-514350">
              <a:spcAft>
                <a:spcPts val="2400"/>
              </a:spcAft>
              <a:buFont typeface="+mj-lt"/>
              <a:buAutoNum type="arabicPeriod"/>
            </a:pPr>
            <a:r>
              <a:rPr lang="en-US" sz="3400" dirty="0"/>
              <a:t>Dispose of ashes</a:t>
            </a:r>
          </a:p>
          <a:p>
            <a:pPr marL="514350" indent="-514350">
              <a:spcAft>
                <a:spcPts val="2400"/>
              </a:spcAft>
              <a:buFont typeface="+mj-lt"/>
              <a:buAutoNum type="arabicPeriod"/>
            </a:pPr>
            <a:r>
              <a:rPr lang="en-US" sz="3400" dirty="0"/>
              <a:t>Offer morning and evening sacrifices</a:t>
            </a:r>
          </a:p>
        </p:txBody>
      </p:sp>
    </p:spTree>
    <p:extLst>
      <p:ext uri="{BB962C8B-B14F-4D97-AF65-F5344CB8AC3E}">
        <p14:creationId xmlns:p14="http://schemas.microsoft.com/office/powerpoint/2010/main" val="273253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4EC0-4229-B906-0EF5-51A8511051F3}"/>
              </a:ext>
            </a:extLst>
          </p:cNvPr>
          <p:cNvSpPr>
            <a:spLocks noGrp="1"/>
          </p:cNvSpPr>
          <p:nvPr>
            <p:ph type="title"/>
          </p:nvPr>
        </p:nvSpPr>
        <p:spPr>
          <a:xfrm>
            <a:off x="598230" y="205979"/>
            <a:ext cx="8068692" cy="857250"/>
          </a:xfrm>
        </p:spPr>
        <p:txBody>
          <a:bodyPr>
            <a:normAutofit/>
          </a:bodyPr>
          <a:lstStyle/>
          <a:p>
            <a:r>
              <a:rPr lang="en-US" dirty="0"/>
              <a:t>Grain Offerings – Priest’s Responsibilities</a:t>
            </a:r>
          </a:p>
        </p:txBody>
      </p:sp>
      <p:sp>
        <p:nvSpPr>
          <p:cNvPr id="3" name="Text Placeholder 2">
            <a:extLst>
              <a:ext uri="{FF2B5EF4-FFF2-40B4-BE49-F238E27FC236}">
                <a16:creationId xmlns:a16="http://schemas.microsoft.com/office/drawing/2014/main" id="{238716E0-6DD3-CDD8-9837-300729393553}"/>
              </a:ext>
            </a:extLst>
          </p:cNvPr>
          <p:cNvSpPr>
            <a:spLocks noGrp="1"/>
          </p:cNvSpPr>
          <p:nvPr>
            <p:ph type="body" sz="quarter" idx="10"/>
          </p:nvPr>
        </p:nvSpPr>
        <p:spPr/>
        <p:txBody>
          <a:bodyPr>
            <a:normAutofit/>
          </a:bodyPr>
          <a:lstStyle/>
          <a:p>
            <a:pPr marL="697230" indent="-697230">
              <a:spcAft>
                <a:spcPts val="1800"/>
              </a:spcAft>
              <a:buFont typeface="+mj-lt"/>
              <a:buAutoNum type="arabicPeriod"/>
            </a:pPr>
            <a:r>
              <a:rPr lang="en-US" sz="4400" dirty="0"/>
              <a:t>Offer grain sacrifice</a:t>
            </a:r>
          </a:p>
          <a:p>
            <a:pPr marL="697230" indent="-697230">
              <a:spcAft>
                <a:spcPts val="1800"/>
              </a:spcAft>
              <a:buFont typeface="+mj-lt"/>
              <a:buAutoNum type="arabicPeriod"/>
            </a:pPr>
            <a:r>
              <a:rPr lang="en-US" sz="4400" dirty="0"/>
              <a:t>Make cake with balance</a:t>
            </a:r>
          </a:p>
          <a:p>
            <a:pPr marL="697230" indent="-697230">
              <a:spcAft>
                <a:spcPts val="1800"/>
              </a:spcAft>
              <a:buFont typeface="+mj-lt"/>
              <a:buAutoNum type="arabicPeriod"/>
            </a:pPr>
            <a:r>
              <a:rPr lang="en-US" sz="4400" dirty="0"/>
              <a:t>Two parts </a:t>
            </a:r>
            <a:r>
              <a:rPr lang="en-US" sz="4400"/>
              <a:t>offered AM/PM</a:t>
            </a:r>
            <a:endParaRPr lang="en-US" sz="4400" dirty="0"/>
          </a:p>
        </p:txBody>
      </p:sp>
    </p:spTree>
    <p:extLst>
      <p:ext uri="{BB962C8B-B14F-4D97-AF65-F5344CB8AC3E}">
        <p14:creationId xmlns:p14="http://schemas.microsoft.com/office/powerpoint/2010/main" val="306743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4EC0-4229-B906-0EF5-51A8511051F3}"/>
              </a:ext>
            </a:extLst>
          </p:cNvPr>
          <p:cNvSpPr>
            <a:spLocks noGrp="1"/>
          </p:cNvSpPr>
          <p:nvPr>
            <p:ph type="title"/>
          </p:nvPr>
        </p:nvSpPr>
        <p:spPr>
          <a:xfrm>
            <a:off x="598230" y="205979"/>
            <a:ext cx="8068692" cy="857250"/>
          </a:xfrm>
        </p:spPr>
        <p:txBody>
          <a:bodyPr>
            <a:normAutofit/>
          </a:bodyPr>
          <a:lstStyle/>
          <a:p>
            <a:r>
              <a:rPr lang="en-US" dirty="0"/>
              <a:t>Sin Offerings – Priest’s Responsibilities</a:t>
            </a:r>
          </a:p>
        </p:txBody>
      </p:sp>
      <p:sp>
        <p:nvSpPr>
          <p:cNvPr id="3" name="Text Placeholder 2">
            <a:extLst>
              <a:ext uri="{FF2B5EF4-FFF2-40B4-BE49-F238E27FC236}">
                <a16:creationId xmlns:a16="http://schemas.microsoft.com/office/drawing/2014/main" id="{238716E0-6DD3-CDD8-9837-300729393553}"/>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3600" dirty="0"/>
              <a:t>Sin offerings for High Priest or congregation were completely burned up</a:t>
            </a:r>
          </a:p>
          <a:p>
            <a:pPr marL="514350" indent="-514350">
              <a:spcAft>
                <a:spcPts val="1200"/>
              </a:spcAft>
              <a:buFont typeface="+mj-lt"/>
              <a:buAutoNum type="arabicPeriod"/>
            </a:pPr>
            <a:r>
              <a:rPr lang="en-US" sz="3600" dirty="0"/>
              <a:t>Blood was poured next to altar and inside Holy Place</a:t>
            </a:r>
          </a:p>
        </p:txBody>
      </p:sp>
    </p:spTree>
    <p:extLst>
      <p:ext uri="{BB962C8B-B14F-4D97-AF65-F5344CB8AC3E}">
        <p14:creationId xmlns:p14="http://schemas.microsoft.com/office/powerpoint/2010/main" val="366436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4EC0-4229-B906-0EF5-51A8511051F3}"/>
              </a:ext>
            </a:extLst>
          </p:cNvPr>
          <p:cNvSpPr>
            <a:spLocks noGrp="1"/>
          </p:cNvSpPr>
          <p:nvPr>
            <p:ph type="title"/>
          </p:nvPr>
        </p:nvSpPr>
        <p:spPr>
          <a:xfrm>
            <a:off x="598230" y="205979"/>
            <a:ext cx="8068692" cy="857250"/>
          </a:xfrm>
        </p:spPr>
        <p:txBody>
          <a:bodyPr>
            <a:normAutofit fontScale="90000"/>
          </a:bodyPr>
          <a:lstStyle/>
          <a:p>
            <a:r>
              <a:rPr lang="en-US" dirty="0"/>
              <a:t>Other Sin Offerings – Priest’s Responsibilities</a:t>
            </a:r>
          </a:p>
        </p:txBody>
      </p:sp>
      <p:sp>
        <p:nvSpPr>
          <p:cNvPr id="3" name="Text Placeholder 2">
            <a:extLst>
              <a:ext uri="{FF2B5EF4-FFF2-40B4-BE49-F238E27FC236}">
                <a16:creationId xmlns:a16="http://schemas.microsoft.com/office/drawing/2014/main" id="{238716E0-6DD3-CDD8-9837-300729393553}"/>
              </a:ext>
            </a:extLst>
          </p:cNvPr>
          <p:cNvSpPr>
            <a:spLocks noGrp="1"/>
          </p:cNvSpPr>
          <p:nvPr>
            <p:ph type="body" sz="quarter" idx="10"/>
          </p:nvPr>
        </p:nvSpPr>
        <p:spPr/>
        <p:txBody>
          <a:bodyPr>
            <a:normAutofit/>
          </a:bodyPr>
          <a:lstStyle/>
          <a:p>
            <a:pPr marL="605790" indent="-605790">
              <a:spcAft>
                <a:spcPts val="1200"/>
              </a:spcAft>
              <a:buFont typeface="+mj-lt"/>
              <a:buAutoNum type="arabicPeriod"/>
            </a:pPr>
            <a:r>
              <a:rPr lang="en-US" sz="4000" dirty="0"/>
              <a:t>Priest kept a portion for food</a:t>
            </a:r>
          </a:p>
          <a:p>
            <a:pPr marL="605790" indent="-605790">
              <a:spcAft>
                <a:spcPts val="1200"/>
              </a:spcAft>
              <a:buFont typeface="+mj-lt"/>
              <a:buAutoNum type="arabicPeriod"/>
            </a:pPr>
            <a:r>
              <a:rPr lang="en-US" sz="4000" dirty="0"/>
              <a:t>Had to eat in the courtyard</a:t>
            </a:r>
          </a:p>
          <a:p>
            <a:pPr marL="605790" indent="-605790">
              <a:spcAft>
                <a:spcPts val="1200"/>
              </a:spcAft>
              <a:buFont typeface="+mj-lt"/>
              <a:buAutoNum type="arabicPeriod"/>
            </a:pPr>
            <a:r>
              <a:rPr lang="en-US" sz="4000" dirty="0"/>
              <a:t>Needed to clean clothes, </a:t>
            </a:r>
            <a:br>
              <a:rPr lang="en-US" sz="4000" dirty="0"/>
            </a:br>
            <a:r>
              <a:rPr lang="en-US" sz="4000" dirty="0"/>
              <a:t>cups that blood touched</a:t>
            </a:r>
          </a:p>
        </p:txBody>
      </p:sp>
    </p:spTree>
    <p:extLst>
      <p:ext uri="{BB962C8B-B14F-4D97-AF65-F5344CB8AC3E}">
        <p14:creationId xmlns:p14="http://schemas.microsoft.com/office/powerpoint/2010/main" val="108471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F17FA-5B8A-D917-0A2F-C9D5BE3F3CF1}"/>
              </a:ext>
            </a:extLst>
          </p:cNvPr>
          <p:cNvSpPr>
            <a:spLocks noGrp="1"/>
          </p:cNvSpPr>
          <p:nvPr>
            <p:ph type="body" sz="quarter" idx="10"/>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GUILT OFFERINGS – </a:t>
            </a:r>
            <a:br>
              <a:rPr lang="en-US" b="1" dirty="0">
                <a:latin typeface="Lato Black" panose="020F0502020204030203" pitchFamily="34" charset="0"/>
                <a:ea typeface="Lato Black" panose="020F0502020204030203" pitchFamily="34" charset="0"/>
                <a:cs typeface="Lato Black" panose="020F0502020204030203" pitchFamily="34" charset="0"/>
              </a:rPr>
            </a:br>
            <a:r>
              <a:rPr lang="en-US" b="1" dirty="0">
                <a:latin typeface="Lato Black" panose="020F0502020204030203" pitchFamily="34" charset="0"/>
                <a:ea typeface="Lato Black" panose="020F0502020204030203" pitchFamily="34" charset="0"/>
                <a:cs typeface="Lato Black" panose="020F0502020204030203" pitchFamily="34" charset="0"/>
              </a:rPr>
              <a:t>PRIEST’S RESPONSIBILITIES</a:t>
            </a:r>
          </a:p>
          <a:p>
            <a:endParaRPr lang="en-US" dirty="0"/>
          </a:p>
          <a:p>
            <a:r>
              <a:rPr lang="en-US" sz="4000" dirty="0"/>
              <a:t>‘Now this is the law of the guilt offering; it is most holy.</a:t>
            </a:r>
          </a:p>
          <a:p>
            <a:endParaRPr lang="en-US" dirty="0"/>
          </a:p>
        </p:txBody>
      </p:sp>
      <p:sp>
        <p:nvSpPr>
          <p:cNvPr id="3" name="Text Placeholder 2">
            <a:extLst>
              <a:ext uri="{FF2B5EF4-FFF2-40B4-BE49-F238E27FC236}">
                <a16:creationId xmlns:a16="http://schemas.microsoft.com/office/drawing/2014/main" id="{ACB44857-9123-4712-F17D-0F41DB33A674}"/>
              </a:ext>
            </a:extLst>
          </p:cNvPr>
          <p:cNvSpPr>
            <a:spLocks noGrp="1"/>
          </p:cNvSpPr>
          <p:nvPr>
            <p:ph type="body" sz="quarter" idx="11"/>
          </p:nvPr>
        </p:nvSpPr>
        <p:spPr/>
        <p:txBody>
          <a:bodyPr/>
          <a:lstStyle/>
          <a:p>
            <a:r>
              <a:rPr lang="en-US" b="1" dirty="0"/>
              <a:t>- Leviticus 7:1</a:t>
            </a:r>
          </a:p>
        </p:txBody>
      </p:sp>
      <p:cxnSp>
        <p:nvCxnSpPr>
          <p:cNvPr id="4" name="Straight Connector 3">
            <a:extLst>
              <a:ext uri="{FF2B5EF4-FFF2-40B4-BE49-F238E27FC236}">
                <a16:creationId xmlns:a16="http://schemas.microsoft.com/office/drawing/2014/main" id="{EF4FAF61-7CB5-0D23-ED65-56C99FF94BAB}"/>
              </a:ext>
            </a:extLst>
          </p:cNvPr>
          <p:cNvCxnSpPr/>
          <p:nvPr/>
        </p:nvCxnSpPr>
        <p:spPr>
          <a:xfrm>
            <a:off x="811033" y="1677725"/>
            <a:ext cx="850789"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649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AE9503-74AA-CF36-4360-370BCFA50AB0}"/>
              </a:ext>
            </a:extLst>
          </p:cNvPr>
          <p:cNvSpPr>
            <a:spLocks noGrp="1"/>
          </p:cNvSpPr>
          <p:nvPr>
            <p:ph type="body" sz="quarter" idx="10"/>
          </p:nvPr>
        </p:nvSpPr>
        <p:spPr/>
        <p:txBody>
          <a:bodyPr>
            <a:normAutofit/>
          </a:bodyPr>
          <a:lstStyle/>
          <a:p>
            <a:r>
              <a:rPr lang="en-US" sz="3200" dirty="0"/>
              <a:t>The guilt offering is like the sin offering, there is one law for them; the priest who makes atonement with it shall have it.</a:t>
            </a:r>
          </a:p>
        </p:txBody>
      </p:sp>
      <p:sp>
        <p:nvSpPr>
          <p:cNvPr id="3" name="Text Placeholder 2">
            <a:extLst>
              <a:ext uri="{FF2B5EF4-FFF2-40B4-BE49-F238E27FC236}">
                <a16:creationId xmlns:a16="http://schemas.microsoft.com/office/drawing/2014/main" id="{18454328-D36B-F197-A98A-50E3D44C6D95}"/>
              </a:ext>
            </a:extLst>
          </p:cNvPr>
          <p:cNvSpPr>
            <a:spLocks noGrp="1"/>
          </p:cNvSpPr>
          <p:nvPr>
            <p:ph type="body" sz="quarter" idx="11"/>
          </p:nvPr>
        </p:nvSpPr>
        <p:spPr/>
        <p:txBody>
          <a:bodyPr/>
          <a:lstStyle/>
          <a:p>
            <a:r>
              <a:rPr lang="en-US" dirty="0"/>
              <a:t>- Leviticus 7:7</a:t>
            </a:r>
          </a:p>
        </p:txBody>
      </p:sp>
    </p:spTree>
    <p:extLst>
      <p:ext uri="{BB962C8B-B14F-4D97-AF65-F5344CB8AC3E}">
        <p14:creationId xmlns:p14="http://schemas.microsoft.com/office/powerpoint/2010/main" val="236034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600B-5620-3B8C-E19B-1DC9F863D638}"/>
              </a:ext>
            </a:extLst>
          </p:cNvPr>
          <p:cNvSpPr>
            <a:spLocks noGrp="1"/>
          </p:cNvSpPr>
          <p:nvPr>
            <p:ph type="title"/>
          </p:nvPr>
        </p:nvSpPr>
        <p:spPr/>
        <p:txBody>
          <a:bodyPr/>
          <a:lstStyle/>
          <a:p>
            <a:r>
              <a:rPr lang="en-US" dirty="0"/>
              <a:t>Sabbath + Food Laws + Preparation</a:t>
            </a:r>
            <a:br>
              <a:rPr lang="en-US" dirty="0"/>
            </a:br>
            <a:r>
              <a:rPr lang="en-US" dirty="0"/>
              <a:t>=</a:t>
            </a:r>
            <a:br>
              <a:rPr lang="en-US" dirty="0"/>
            </a:br>
            <a:r>
              <a:rPr lang="en-US" dirty="0">
                <a:latin typeface="Lato Black" panose="020F0502020204030203" pitchFamily="34" charset="0"/>
                <a:ea typeface="Lato Black" panose="020F0502020204030203" pitchFamily="34" charset="0"/>
                <a:cs typeface="Lato Black" panose="020F0502020204030203" pitchFamily="34" charset="0"/>
              </a:rPr>
              <a:t>Separation from paganism</a:t>
            </a:r>
          </a:p>
        </p:txBody>
      </p:sp>
    </p:spTree>
    <p:extLst>
      <p:ext uri="{BB962C8B-B14F-4D97-AF65-F5344CB8AC3E}">
        <p14:creationId xmlns:p14="http://schemas.microsoft.com/office/powerpoint/2010/main" val="423434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8CBC-ED04-B329-EECE-68ED9D58AFDF}"/>
              </a:ext>
            </a:extLst>
          </p:cNvPr>
          <p:cNvSpPr>
            <a:spLocks noGrp="1"/>
          </p:cNvSpPr>
          <p:nvPr>
            <p:ph type="title"/>
          </p:nvPr>
        </p:nvSpPr>
        <p:spPr/>
        <p:txBody>
          <a:bodyPr/>
          <a:lstStyle/>
          <a:p>
            <a:r>
              <a:rPr lang="en-US" dirty="0"/>
              <a:t>Features</a:t>
            </a:r>
          </a:p>
        </p:txBody>
      </p:sp>
      <p:sp>
        <p:nvSpPr>
          <p:cNvPr id="3" name="Text Placeholder 2">
            <a:extLst>
              <a:ext uri="{FF2B5EF4-FFF2-40B4-BE49-F238E27FC236}">
                <a16:creationId xmlns:a16="http://schemas.microsoft.com/office/drawing/2014/main" id="{F3F696F4-1E60-A1F1-DEBA-A678E0551F61}"/>
              </a:ext>
            </a:extLst>
          </p:cNvPr>
          <p:cNvSpPr>
            <a:spLocks noGrp="1"/>
          </p:cNvSpPr>
          <p:nvPr>
            <p:ph type="body" sz="quarter" idx="10"/>
          </p:nvPr>
        </p:nvSpPr>
        <p:spPr>
          <a:xfrm>
            <a:off x="598488" y="1637969"/>
            <a:ext cx="7913687" cy="3255711"/>
          </a:xfrm>
        </p:spPr>
        <p:txBody>
          <a:bodyPr/>
          <a:lstStyle/>
          <a:p>
            <a:pPr marL="0" indent="0">
              <a:buNone/>
            </a:pPr>
            <a:r>
              <a:rPr lang="en-US" sz="3600" b="1" dirty="0">
                <a:latin typeface="Lato Black" panose="020F0502020204030203" pitchFamily="34" charset="0"/>
                <a:ea typeface="Lato Black" panose="020F0502020204030203" pitchFamily="34" charset="0"/>
                <a:cs typeface="Lato Black" panose="020F0502020204030203" pitchFamily="34" charset="0"/>
              </a:rPr>
              <a:t>Offering sacrifices </a:t>
            </a:r>
            <a:r>
              <a:rPr lang="en-US" sz="3600" dirty="0"/>
              <a:t>= </a:t>
            </a:r>
          </a:p>
          <a:p>
            <a:pPr marL="0" indent="0">
              <a:buNone/>
            </a:pPr>
            <a:r>
              <a:rPr lang="en-US" sz="3600" dirty="0"/>
              <a:t>Attain and maintain personal holiness</a:t>
            </a:r>
          </a:p>
        </p:txBody>
      </p:sp>
    </p:spTree>
    <p:extLst>
      <p:ext uri="{BB962C8B-B14F-4D97-AF65-F5344CB8AC3E}">
        <p14:creationId xmlns:p14="http://schemas.microsoft.com/office/powerpoint/2010/main" val="1131683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175A89-D289-C0FF-3F6B-98F49AC5B1A1}"/>
              </a:ext>
            </a:extLst>
          </p:cNvPr>
          <p:cNvSpPr>
            <a:spLocks noGrp="1"/>
          </p:cNvSpPr>
          <p:nvPr>
            <p:ph type="body" sz="quarter" idx="10"/>
          </p:nvPr>
        </p:nvSpPr>
        <p:spPr>
          <a:xfrm>
            <a:off x="713221" y="510875"/>
            <a:ext cx="7473085" cy="3680039"/>
          </a:xfrm>
        </p:spPr>
        <p:txBody>
          <a:bodyPr>
            <a:noAutofit/>
          </a:bodyPr>
          <a:lstStyle/>
          <a:p>
            <a:r>
              <a:rPr lang="en-US" sz="2600" b="1" dirty="0">
                <a:latin typeface="Lato Black" panose="020F0502020204030203" pitchFamily="34" charset="0"/>
                <a:ea typeface="Lato Black" panose="020F0502020204030203" pitchFamily="34" charset="0"/>
                <a:cs typeface="Lato Black" panose="020F0502020204030203" pitchFamily="34" charset="0"/>
              </a:rPr>
              <a:t>JESUS</a:t>
            </a:r>
          </a:p>
          <a:p>
            <a:endParaRPr lang="en-US" sz="1100" dirty="0"/>
          </a:p>
          <a:p>
            <a:r>
              <a:rPr lang="en-US" sz="2600" baseline="30000" dirty="0"/>
              <a:t>14</a:t>
            </a:r>
            <a:r>
              <a:rPr lang="en-US" sz="2600" dirty="0"/>
              <a:t> After He called the crowd to Him again, He began saying to them, “Listen to Me, all of you, and understand: </a:t>
            </a:r>
            <a:r>
              <a:rPr lang="en-US" sz="2600" baseline="30000" dirty="0"/>
              <a:t>15</a:t>
            </a:r>
            <a:r>
              <a:rPr lang="en-US" sz="2600" dirty="0"/>
              <a:t> there is nothing outside the man which can defile him if it goes into him; but the things which proceed out of the man are what defile the man. </a:t>
            </a:r>
            <a:r>
              <a:rPr lang="en-US" sz="2600" baseline="30000" dirty="0"/>
              <a:t>16</a:t>
            </a:r>
            <a:r>
              <a:rPr lang="en-US" sz="2600" dirty="0"/>
              <a:t> If anyone has ears to hear, let him hear.”</a:t>
            </a:r>
          </a:p>
        </p:txBody>
      </p:sp>
      <p:sp>
        <p:nvSpPr>
          <p:cNvPr id="3" name="Text Placeholder 2">
            <a:extLst>
              <a:ext uri="{FF2B5EF4-FFF2-40B4-BE49-F238E27FC236}">
                <a16:creationId xmlns:a16="http://schemas.microsoft.com/office/drawing/2014/main" id="{51D7D6EB-A8D8-2C03-F5E2-974C5A83B9C7}"/>
              </a:ext>
            </a:extLst>
          </p:cNvPr>
          <p:cNvSpPr>
            <a:spLocks noGrp="1"/>
          </p:cNvSpPr>
          <p:nvPr>
            <p:ph type="body" sz="quarter" idx="11"/>
          </p:nvPr>
        </p:nvSpPr>
        <p:spPr/>
        <p:txBody>
          <a:bodyPr/>
          <a:lstStyle/>
          <a:p>
            <a:r>
              <a:rPr lang="en-US" dirty="0"/>
              <a:t>- Mark 7:14-16</a:t>
            </a:r>
          </a:p>
        </p:txBody>
      </p:sp>
      <p:cxnSp>
        <p:nvCxnSpPr>
          <p:cNvPr id="5" name="Straight Connector 4">
            <a:extLst>
              <a:ext uri="{FF2B5EF4-FFF2-40B4-BE49-F238E27FC236}">
                <a16:creationId xmlns:a16="http://schemas.microsoft.com/office/drawing/2014/main" id="{5D8D7A32-74EB-434B-165C-8B8C3CBEB301}"/>
              </a:ext>
            </a:extLst>
          </p:cNvPr>
          <p:cNvCxnSpPr/>
          <p:nvPr/>
        </p:nvCxnSpPr>
        <p:spPr>
          <a:xfrm>
            <a:off x="803083" y="1144988"/>
            <a:ext cx="850789"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74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0523D-BD31-1266-2818-C07260FFF696}"/>
              </a:ext>
            </a:extLst>
          </p:cNvPr>
          <p:cNvSpPr>
            <a:spLocks noGrp="1"/>
          </p:cNvSpPr>
          <p:nvPr>
            <p:ph type="body" sz="quarter" idx="10"/>
          </p:nvPr>
        </p:nvSpPr>
        <p:spPr/>
        <p:txBody>
          <a:bodyPr>
            <a:noAutofit/>
          </a:bodyPr>
          <a:lstStyle/>
          <a:p>
            <a:pPr>
              <a:spcBef>
                <a:spcPts val="200"/>
              </a:spcBef>
            </a:pPr>
            <a:r>
              <a:rPr lang="en-US" baseline="30000" dirty="0"/>
              <a:t>17</a:t>
            </a:r>
            <a:r>
              <a:rPr lang="en-US" dirty="0"/>
              <a:t> When he had left the crowd and entered the house, His disciples questioned Him about the parable. </a:t>
            </a:r>
            <a:r>
              <a:rPr lang="en-US" baseline="30000" dirty="0"/>
              <a:t>18</a:t>
            </a:r>
            <a:r>
              <a:rPr lang="en-US" dirty="0"/>
              <a:t> And He said to them, “Are you so lacking in understanding also? Do you not understand that whatever goes into the man from outside cannot defile him,</a:t>
            </a:r>
          </a:p>
        </p:txBody>
      </p:sp>
      <p:sp>
        <p:nvSpPr>
          <p:cNvPr id="3" name="Text Placeholder 2">
            <a:extLst>
              <a:ext uri="{FF2B5EF4-FFF2-40B4-BE49-F238E27FC236}">
                <a16:creationId xmlns:a16="http://schemas.microsoft.com/office/drawing/2014/main" id="{CAB609D7-118F-73EF-B5DB-88292828E50A}"/>
              </a:ext>
            </a:extLst>
          </p:cNvPr>
          <p:cNvSpPr>
            <a:spLocks noGrp="1"/>
          </p:cNvSpPr>
          <p:nvPr>
            <p:ph type="body" sz="quarter" idx="11"/>
          </p:nvPr>
        </p:nvSpPr>
        <p:spPr/>
        <p:txBody>
          <a:bodyPr/>
          <a:lstStyle/>
          <a:p>
            <a:r>
              <a:rPr lang="en-US" dirty="0"/>
              <a:t>- Mark 7:17-18</a:t>
            </a:r>
          </a:p>
        </p:txBody>
      </p:sp>
    </p:spTree>
    <p:extLst>
      <p:ext uri="{BB962C8B-B14F-4D97-AF65-F5344CB8AC3E}">
        <p14:creationId xmlns:p14="http://schemas.microsoft.com/office/powerpoint/2010/main" val="3694634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0523D-BD31-1266-2818-C07260FFF696}"/>
              </a:ext>
            </a:extLst>
          </p:cNvPr>
          <p:cNvSpPr>
            <a:spLocks noGrp="1"/>
          </p:cNvSpPr>
          <p:nvPr>
            <p:ph type="body" sz="quarter" idx="10"/>
          </p:nvPr>
        </p:nvSpPr>
        <p:spPr/>
        <p:txBody>
          <a:bodyPr>
            <a:noAutofit/>
          </a:bodyPr>
          <a:lstStyle/>
          <a:p>
            <a:pPr>
              <a:spcBef>
                <a:spcPts val="200"/>
              </a:spcBef>
            </a:pPr>
            <a:r>
              <a:rPr lang="en-US" baseline="30000" dirty="0"/>
              <a:t>19</a:t>
            </a:r>
            <a:r>
              <a:rPr lang="en-US" dirty="0"/>
              <a:t> because it does not go into his heart, but into his stomach, and is eliminated?” (Thus He declared all foods clean.) </a:t>
            </a:r>
            <a:r>
              <a:rPr lang="en-US" baseline="30000" dirty="0"/>
              <a:t>20</a:t>
            </a:r>
            <a:r>
              <a:rPr lang="en-US" dirty="0"/>
              <a:t> And He was saying, “That which proceeds out of the man, that is what defiles the man. </a:t>
            </a:r>
          </a:p>
        </p:txBody>
      </p:sp>
      <p:sp>
        <p:nvSpPr>
          <p:cNvPr id="3" name="Text Placeholder 2">
            <a:extLst>
              <a:ext uri="{FF2B5EF4-FFF2-40B4-BE49-F238E27FC236}">
                <a16:creationId xmlns:a16="http://schemas.microsoft.com/office/drawing/2014/main" id="{CAB609D7-118F-73EF-B5DB-88292828E50A}"/>
              </a:ext>
            </a:extLst>
          </p:cNvPr>
          <p:cNvSpPr>
            <a:spLocks noGrp="1"/>
          </p:cNvSpPr>
          <p:nvPr>
            <p:ph type="body" sz="quarter" idx="11"/>
          </p:nvPr>
        </p:nvSpPr>
        <p:spPr/>
        <p:txBody>
          <a:bodyPr/>
          <a:lstStyle/>
          <a:p>
            <a:r>
              <a:rPr lang="en-US" dirty="0"/>
              <a:t>- Mark 7:19-20</a:t>
            </a:r>
          </a:p>
        </p:txBody>
      </p:sp>
    </p:spTree>
    <p:extLst>
      <p:ext uri="{BB962C8B-B14F-4D97-AF65-F5344CB8AC3E}">
        <p14:creationId xmlns:p14="http://schemas.microsoft.com/office/powerpoint/2010/main" val="447521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175A89-D289-C0FF-3F6B-98F49AC5B1A1}"/>
              </a:ext>
            </a:extLst>
          </p:cNvPr>
          <p:cNvSpPr>
            <a:spLocks noGrp="1"/>
          </p:cNvSpPr>
          <p:nvPr>
            <p:ph type="body" sz="quarter" idx="10"/>
          </p:nvPr>
        </p:nvSpPr>
        <p:spPr>
          <a:xfrm>
            <a:off x="713221" y="429598"/>
            <a:ext cx="7473085" cy="3680039"/>
          </a:xfrm>
        </p:spPr>
        <p:txBody>
          <a:bodyPr>
            <a:noAutofit/>
          </a:bodyPr>
          <a:lstStyle/>
          <a:p>
            <a:pPr>
              <a:spcBef>
                <a:spcPts val="200"/>
              </a:spcBef>
            </a:pPr>
            <a:r>
              <a:rPr lang="en-US" b="1" dirty="0">
                <a:latin typeface="Lato Black" panose="020F0502020204030203" pitchFamily="34" charset="0"/>
                <a:ea typeface="Lato Black" panose="020F0502020204030203" pitchFamily="34" charset="0"/>
                <a:cs typeface="Lato Black" panose="020F0502020204030203" pitchFamily="34" charset="0"/>
              </a:rPr>
              <a:t>PETER</a:t>
            </a:r>
          </a:p>
          <a:p>
            <a:pPr>
              <a:spcBef>
                <a:spcPts val="200"/>
              </a:spcBef>
            </a:pPr>
            <a:endParaRPr lang="en-US" sz="1600" dirty="0"/>
          </a:p>
          <a:p>
            <a:pPr>
              <a:spcBef>
                <a:spcPts val="200"/>
              </a:spcBef>
            </a:pPr>
            <a:r>
              <a:rPr lang="en-US" baseline="30000" dirty="0"/>
              <a:t>9</a:t>
            </a:r>
            <a:r>
              <a:rPr lang="en-US" dirty="0"/>
              <a:t> On the next day, as they were on their way and approaching the city, Peter went up on the housetop about the sixth hour to pray. </a:t>
            </a:r>
          </a:p>
          <a:p>
            <a:pPr>
              <a:spcBef>
                <a:spcPts val="200"/>
              </a:spcBef>
            </a:pPr>
            <a:r>
              <a:rPr lang="en-US" baseline="30000" dirty="0"/>
              <a:t>10</a:t>
            </a:r>
            <a:r>
              <a:rPr lang="en-US" dirty="0"/>
              <a:t> But he became hungry and was desiring to eat; but while they were making preparations, he fell into a trance;</a:t>
            </a:r>
          </a:p>
        </p:txBody>
      </p:sp>
      <p:sp>
        <p:nvSpPr>
          <p:cNvPr id="3" name="Text Placeholder 2">
            <a:extLst>
              <a:ext uri="{FF2B5EF4-FFF2-40B4-BE49-F238E27FC236}">
                <a16:creationId xmlns:a16="http://schemas.microsoft.com/office/drawing/2014/main" id="{51D7D6EB-A8D8-2C03-F5E2-974C5A83B9C7}"/>
              </a:ext>
            </a:extLst>
          </p:cNvPr>
          <p:cNvSpPr>
            <a:spLocks noGrp="1"/>
          </p:cNvSpPr>
          <p:nvPr>
            <p:ph type="body" sz="quarter" idx="11"/>
          </p:nvPr>
        </p:nvSpPr>
        <p:spPr/>
        <p:txBody>
          <a:bodyPr/>
          <a:lstStyle/>
          <a:p>
            <a:r>
              <a:rPr lang="en-US" dirty="0"/>
              <a:t>- Acts 10:9-10</a:t>
            </a:r>
          </a:p>
        </p:txBody>
      </p:sp>
      <p:cxnSp>
        <p:nvCxnSpPr>
          <p:cNvPr id="5" name="Straight Connector 4">
            <a:extLst>
              <a:ext uri="{FF2B5EF4-FFF2-40B4-BE49-F238E27FC236}">
                <a16:creationId xmlns:a16="http://schemas.microsoft.com/office/drawing/2014/main" id="{D558764D-A23F-7CC6-3BBF-DDA567FF28FA}"/>
              </a:ext>
            </a:extLst>
          </p:cNvPr>
          <p:cNvCxnSpPr/>
          <p:nvPr/>
        </p:nvCxnSpPr>
        <p:spPr>
          <a:xfrm>
            <a:off x="811033" y="1160891"/>
            <a:ext cx="850789"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22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E5543-3857-4800-33A7-783D83880A42}"/>
              </a:ext>
            </a:extLst>
          </p:cNvPr>
          <p:cNvSpPr>
            <a:spLocks noGrp="1"/>
          </p:cNvSpPr>
          <p:nvPr>
            <p:ph type="body" sz="quarter" idx="10"/>
          </p:nvPr>
        </p:nvSpPr>
        <p:spPr/>
        <p:txBody>
          <a:bodyPr>
            <a:normAutofit/>
          </a:bodyPr>
          <a:lstStyle/>
          <a:p>
            <a:pPr>
              <a:spcBef>
                <a:spcPts val="200"/>
              </a:spcBef>
            </a:pPr>
            <a:r>
              <a:rPr lang="en-US" sz="3000" baseline="30000" dirty="0"/>
              <a:t>11</a:t>
            </a:r>
            <a:r>
              <a:rPr lang="en-US" sz="3000" dirty="0"/>
              <a:t> and he saw the sky opened up, and an object like a great sheet coming down, lowered by four corners to the ground, </a:t>
            </a:r>
          </a:p>
          <a:p>
            <a:pPr>
              <a:spcBef>
                <a:spcPts val="200"/>
              </a:spcBef>
            </a:pPr>
            <a:r>
              <a:rPr lang="en-US" sz="3000" baseline="30000" dirty="0"/>
              <a:t>12</a:t>
            </a:r>
            <a:r>
              <a:rPr lang="en-US" sz="3000" dirty="0"/>
              <a:t> and there were in it all kinds of four-footed animals and crawling creatures of the earth and birds of the air. </a:t>
            </a:r>
            <a:r>
              <a:rPr lang="en-US" sz="3000" baseline="30000" dirty="0"/>
              <a:t>13</a:t>
            </a:r>
            <a:r>
              <a:rPr lang="en-US" sz="3000" dirty="0"/>
              <a:t> A voice came to him, “Get up, Peter, kill and eat!”</a:t>
            </a:r>
          </a:p>
        </p:txBody>
      </p:sp>
      <p:sp>
        <p:nvSpPr>
          <p:cNvPr id="3" name="Text Placeholder 2">
            <a:extLst>
              <a:ext uri="{FF2B5EF4-FFF2-40B4-BE49-F238E27FC236}">
                <a16:creationId xmlns:a16="http://schemas.microsoft.com/office/drawing/2014/main" id="{D5750E9E-A398-55B7-18F3-9C4B9FE69A7B}"/>
              </a:ext>
            </a:extLst>
          </p:cNvPr>
          <p:cNvSpPr>
            <a:spLocks noGrp="1"/>
          </p:cNvSpPr>
          <p:nvPr>
            <p:ph type="body" sz="quarter" idx="11"/>
          </p:nvPr>
        </p:nvSpPr>
        <p:spPr/>
        <p:txBody>
          <a:bodyPr/>
          <a:lstStyle/>
          <a:p>
            <a:r>
              <a:rPr lang="en-US" dirty="0"/>
              <a:t>- Acts 10:11-13</a:t>
            </a:r>
          </a:p>
        </p:txBody>
      </p:sp>
    </p:spTree>
    <p:extLst>
      <p:ext uri="{BB962C8B-B14F-4D97-AF65-F5344CB8AC3E}">
        <p14:creationId xmlns:p14="http://schemas.microsoft.com/office/powerpoint/2010/main" val="133729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E5543-3857-4800-33A7-783D83880A42}"/>
              </a:ext>
            </a:extLst>
          </p:cNvPr>
          <p:cNvSpPr>
            <a:spLocks noGrp="1"/>
          </p:cNvSpPr>
          <p:nvPr>
            <p:ph type="body" sz="quarter" idx="10"/>
          </p:nvPr>
        </p:nvSpPr>
        <p:spPr/>
        <p:txBody>
          <a:bodyPr>
            <a:normAutofit/>
          </a:bodyPr>
          <a:lstStyle/>
          <a:p>
            <a:pPr>
              <a:spcBef>
                <a:spcPts val="200"/>
              </a:spcBef>
            </a:pPr>
            <a:r>
              <a:rPr lang="en-US" sz="3000" baseline="30000" dirty="0"/>
              <a:t>14</a:t>
            </a:r>
            <a:r>
              <a:rPr lang="en-US" sz="3000" dirty="0"/>
              <a:t> But Peter said, “By no means, Lord, for I have never eaten anything unholy and unclean.” </a:t>
            </a:r>
            <a:r>
              <a:rPr lang="en-US" sz="3000" baseline="30000" dirty="0"/>
              <a:t>15</a:t>
            </a:r>
            <a:r>
              <a:rPr lang="en-US" sz="3000" dirty="0"/>
              <a:t> Again a voice came to him a second time, “What God has cleansed, no longer consider unholy.” </a:t>
            </a:r>
            <a:r>
              <a:rPr lang="en-US" sz="3000" baseline="30000" dirty="0"/>
              <a:t>16</a:t>
            </a:r>
            <a:r>
              <a:rPr lang="en-US" sz="3000" dirty="0"/>
              <a:t> This happened three times, and immediately the object was taken up into the sky. </a:t>
            </a:r>
          </a:p>
        </p:txBody>
      </p:sp>
      <p:sp>
        <p:nvSpPr>
          <p:cNvPr id="3" name="Text Placeholder 2">
            <a:extLst>
              <a:ext uri="{FF2B5EF4-FFF2-40B4-BE49-F238E27FC236}">
                <a16:creationId xmlns:a16="http://schemas.microsoft.com/office/drawing/2014/main" id="{D5750E9E-A398-55B7-18F3-9C4B9FE69A7B}"/>
              </a:ext>
            </a:extLst>
          </p:cNvPr>
          <p:cNvSpPr>
            <a:spLocks noGrp="1"/>
          </p:cNvSpPr>
          <p:nvPr>
            <p:ph type="body" sz="quarter" idx="11"/>
          </p:nvPr>
        </p:nvSpPr>
        <p:spPr/>
        <p:txBody>
          <a:bodyPr/>
          <a:lstStyle/>
          <a:p>
            <a:r>
              <a:rPr lang="en-US" dirty="0"/>
              <a:t>- Acts 10:14-16</a:t>
            </a:r>
          </a:p>
        </p:txBody>
      </p:sp>
    </p:spTree>
    <p:extLst>
      <p:ext uri="{BB962C8B-B14F-4D97-AF65-F5344CB8AC3E}">
        <p14:creationId xmlns:p14="http://schemas.microsoft.com/office/powerpoint/2010/main" val="2024607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175A89-D289-C0FF-3F6B-98F49AC5B1A1}"/>
              </a:ext>
            </a:extLst>
          </p:cNvPr>
          <p:cNvSpPr>
            <a:spLocks noGrp="1"/>
          </p:cNvSpPr>
          <p:nvPr>
            <p:ph type="body" sz="quarter" idx="10"/>
          </p:nvPr>
        </p:nvSpPr>
        <p:spPr>
          <a:xfrm>
            <a:off x="713221" y="429598"/>
            <a:ext cx="7473085" cy="3680039"/>
          </a:xfrm>
        </p:spPr>
        <p:txBody>
          <a:bodyPr>
            <a:noAutofit/>
          </a:bodyPr>
          <a:lstStyle/>
          <a:p>
            <a:pPr>
              <a:spcBef>
                <a:spcPts val="200"/>
              </a:spcBef>
            </a:pPr>
            <a:r>
              <a:rPr lang="en-US" sz="3000" b="1" dirty="0">
                <a:latin typeface="Lato Black" panose="020F0502020204030203" pitchFamily="34" charset="0"/>
                <a:ea typeface="Lato Black" panose="020F0502020204030203" pitchFamily="34" charset="0"/>
                <a:cs typeface="Lato Black" panose="020F0502020204030203" pitchFamily="34" charset="0"/>
              </a:rPr>
              <a:t>PAUL</a:t>
            </a:r>
          </a:p>
          <a:p>
            <a:pPr>
              <a:spcBef>
                <a:spcPts val="200"/>
              </a:spcBef>
            </a:pPr>
            <a:endParaRPr lang="en-US" sz="1600" dirty="0"/>
          </a:p>
          <a:p>
            <a:pPr>
              <a:spcBef>
                <a:spcPts val="200"/>
              </a:spcBef>
            </a:pPr>
            <a:r>
              <a:rPr lang="en-US" sz="3000" baseline="30000" dirty="0"/>
              <a:t>1</a:t>
            </a:r>
            <a:r>
              <a:rPr lang="en-US" sz="3000" dirty="0"/>
              <a:t> But the Spirit explicitly says that in later times some will fall away from the faith, paying attention to deceitful spirits and doctrines of demons, </a:t>
            </a:r>
            <a:r>
              <a:rPr lang="en-US" sz="3000" baseline="30000" dirty="0"/>
              <a:t>2</a:t>
            </a:r>
            <a:r>
              <a:rPr lang="en-US" sz="3000" dirty="0"/>
              <a:t> by means of the hypocrisy of liars seared in their own conscience as with a branding iron,</a:t>
            </a:r>
          </a:p>
        </p:txBody>
      </p:sp>
      <p:sp>
        <p:nvSpPr>
          <p:cNvPr id="3" name="Text Placeholder 2">
            <a:extLst>
              <a:ext uri="{FF2B5EF4-FFF2-40B4-BE49-F238E27FC236}">
                <a16:creationId xmlns:a16="http://schemas.microsoft.com/office/drawing/2014/main" id="{51D7D6EB-A8D8-2C03-F5E2-974C5A83B9C7}"/>
              </a:ext>
            </a:extLst>
          </p:cNvPr>
          <p:cNvSpPr>
            <a:spLocks noGrp="1"/>
          </p:cNvSpPr>
          <p:nvPr>
            <p:ph type="body" sz="quarter" idx="11"/>
          </p:nvPr>
        </p:nvSpPr>
        <p:spPr/>
        <p:txBody>
          <a:bodyPr/>
          <a:lstStyle/>
          <a:p>
            <a:r>
              <a:rPr lang="en-US" dirty="0"/>
              <a:t>- I Timothy 4:1-2</a:t>
            </a:r>
          </a:p>
        </p:txBody>
      </p:sp>
      <p:cxnSp>
        <p:nvCxnSpPr>
          <p:cNvPr id="5" name="Straight Connector 4">
            <a:extLst>
              <a:ext uri="{FF2B5EF4-FFF2-40B4-BE49-F238E27FC236}">
                <a16:creationId xmlns:a16="http://schemas.microsoft.com/office/drawing/2014/main" id="{2A7B3D1B-8F47-2E66-7FE0-265FAB6D3944}"/>
              </a:ext>
            </a:extLst>
          </p:cNvPr>
          <p:cNvCxnSpPr/>
          <p:nvPr/>
        </p:nvCxnSpPr>
        <p:spPr>
          <a:xfrm>
            <a:off x="818984" y="1073426"/>
            <a:ext cx="850789"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23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ADF9B-A367-EB2D-CDC1-59EAEB287BF3}"/>
              </a:ext>
            </a:extLst>
          </p:cNvPr>
          <p:cNvSpPr>
            <a:spLocks noGrp="1"/>
          </p:cNvSpPr>
          <p:nvPr>
            <p:ph type="body" sz="quarter" idx="10"/>
          </p:nvPr>
        </p:nvSpPr>
        <p:spPr>
          <a:xfrm>
            <a:off x="713221" y="429598"/>
            <a:ext cx="7659502" cy="3680039"/>
          </a:xfrm>
        </p:spPr>
        <p:txBody>
          <a:bodyPr/>
          <a:lstStyle/>
          <a:p>
            <a:r>
              <a:rPr lang="en-US" baseline="30000" dirty="0"/>
              <a:t>3</a:t>
            </a:r>
            <a:r>
              <a:rPr lang="en-US" dirty="0"/>
              <a:t> men who forbid marriage and advocate abstaining from foods which God has created to be gratefully shared in by those who believe and know the truth. </a:t>
            </a:r>
            <a:r>
              <a:rPr lang="en-US" baseline="30000" dirty="0"/>
              <a:t>4</a:t>
            </a:r>
            <a:r>
              <a:rPr lang="en-US" dirty="0"/>
              <a:t> For everything created by God is good, and nothing is to be rejected if it is received with gratitude; </a:t>
            </a:r>
            <a:r>
              <a:rPr lang="en-US" baseline="30000" dirty="0"/>
              <a:t>5</a:t>
            </a:r>
            <a:r>
              <a:rPr lang="en-US" dirty="0"/>
              <a:t> for it is sanctified by means of the word of God and prayer.</a:t>
            </a:r>
          </a:p>
        </p:txBody>
      </p:sp>
      <p:sp>
        <p:nvSpPr>
          <p:cNvPr id="3" name="Text Placeholder 2">
            <a:extLst>
              <a:ext uri="{FF2B5EF4-FFF2-40B4-BE49-F238E27FC236}">
                <a16:creationId xmlns:a16="http://schemas.microsoft.com/office/drawing/2014/main" id="{5E806ABD-2EDC-2983-E77D-013D14EB8CBA}"/>
              </a:ext>
            </a:extLst>
          </p:cNvPr>
          <p:cNvSpPr>
            <a:spLocks noGrp="1"/>
          </p:cNvSpPr>
          <p:nvPr>
            <p:ph type="body" sz="quarter" idx="11"/>
          </p:nvPr>
        </p:nvSpPr>
        <p:spPr/>
        <p:txBody>
          <a:bodyPr/>
          <a:lstStyle/>
          <a:p>
            <a:r>
              <a:rPr lang="en-US" dirty="0"/>
              <a:t>- I Timothy 4:3-5</a:t>
            </a:r>
          </a:p>
        </p:txBody>
      </p:sp>
    </p:spTree>
    <p:extLst>
      <p:ext uri="{BB962C8B-B14F-4D97-AF65-F5344CB8AC3E}">
        <p14:creationId xmlns:p14="http://schemas.microsoft.com/office/powerpoint/2010/main" val="861318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267A-1CA9-0488-2919-51EFBF619C89}"/>
              </a:ext>
            </a:extLst>
          </p:cNvPr>
          <p:cNvSpPr>
            <a:spLocks noGrp="1"/>
          </p:cNvSpPr>
          <p:nvPr>
            <p:ph type="title"/>
          </p:nvPr>
        </p:nvSpPr>
        <p:spPr/>
        <p:txBody>
          <a:bodyPr/>
          <a:lstStyle/>
          <a:p>
            <a:r>
              <a:rPr lang="en-US" sz="4400" dirty="0"/>
              <a:t>Freedom in Christ</a:t>
            </a:r>
            <a:br>
              <a:rPr lang="en-US" dirty="0"/>
            </a:br>
            <a:br>
              <a:rPr lang="en-US" dirty="0"/>
            </a:br>
            <a:r>
              <a:rPr lang="en-US" sz="4400" dirty="0"/>
              <a:t>Freedom from Food Laws</a:t>
            </a:r>
          </a:p>
        </p:txBody>
      </p:sp>
      <p:cxnSp>
        <p:nvCxnSpPr>
          <p:cNvPr id="4" name="Straight Connector 3">
            <a:extLst>
              <a:ext uri="{FF2B5EF4-FFF2-40B4-BE49-F238E27FC236}">
                <a16:creationId xmlns:a16="http://schemas.microsoft.com/office/drawing/2014/main" id="{B69D3DDB-00B1-7A2C-5A23-E3D666FBB373}"/>
              </a:ext>
            </a:extLst>
          </p:cNvPr>
          <p:cNvCxnSpPr/>
          <p:nvPr/>
        </p:nvCxnSpPr>
        <p:spPr>
          <a:xfrm>
            <a:off x="1890943" y="2595609"/>
            <a:ext cx="536211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27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267A-1CA9-0488-2919-51EFBF619C89}"/>
              </a:ext>
            </a:extLst>
          </p:cNvPr>
          <p:cNvSpPr>
            <a:spLocks noGrp="1"/>
          </p:cNvSpPr>
          <p:nvPr>
            <p:ph type="title"/>
          </p:nvPr>
        </p:nvSpPr>
        <p:spPr/>
        <p:txBody>
          <a:bodyPr/>
          <a:lstStyle/>
          <a:p>
            <a:r>
              <a:rPr lang="en-US" sz="4800" dirty="0"/>
              <a:t>Sacrifice System</a:t>
            </a:r>
            <a:br>
              <a:rPr lang="en-US" dirty="0"/>
            </a:br>
            <a:br>
              <a:rPr lang="en-US" dirty="0"/>
            </a:br>
            <a:r>
              <a:rPr lang="en-US" sz="4800" dirty="0"/>
              <a:t>Support</a:t>
            </a:r>
          </a:p>
        </p:txBody>
      </p:sp>
      <p:cxnSp>
        <p:nvCxnSpPr>
          <p:cNvPr id="4" name="Straight Connector 3">
            <a:extLst>
              <a:ext uri="{FF2B5EF4-FFF2-40B4-BE49-F238E27FC236}">
                <a16:creationId xmlns:a16="http://schemas.microsoft.com/office/drawing/2014/main" id="{B69D3DDB-00B1-7A2C-5A23-E3D666FBB373}"/>
              </a:ext>
            </a:extLst>
          </p:cNvPr>
          <p:cNvCxnSpPr/>
          <p:nvPr/>
        </p:nvCxnSpPr>
        <p:spPr>
          <a:xfrm>
            <a:off x="1890943" y="2642771"/>
            <a:ext cx="536211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16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8CBC-ED04-B329-EECE-68ED9D58AFDF}"/>
              </a:ext>
            </a:extLst>
          </p:cNvPr>
          <p:cNvSpPr>
            <a:spLocks noGrp="1"/>
          </p:cNvSpPr>
          <p:nvPr>
            <p:ph type="title"/>
          </p:nvPr>
        </p:nvSpPr>
        <p:spPr/>
        <p:txBody>
          <a:bodyPr/>
          <a:lstStyle/>
          <a:p>
            <a:r>
              <a:rPr lang="en-US" dirty="0"/>
              <a:t>Features: Each Sacrifice had a Purpose</a:t>
            </a:r>
          </a:p>
        </p:txBody>
      </p:sp>
      <p:sp>
        <p:nvSpPr>
          <p:cNvPr id="3" name="Text Placeholder 2">
            <a:extLst>
              <a:ext uri="{FF2B5EF4-FFF2-40B4-BE49-F238E27FC236}">
                <a16:creationId xmlns:a16="http://schemas.microsoft.com/office/drawing/2014/main" id="{F3F696F4-1E60-A1F1-DEBA-A678E0551F61}"/>
              </a:ext>
            </a:extLst>
          </p:cNvPr>
          <p:cNvSpPr>
            <a:spLocks noGrp="1"/>
          </p:cNvSpPr>
          <p:nvPr>
            <p:ph type="body" sz="quarter" idx="10"/>
          </p:nvPr>
        </p:nvSpPr>
        <p:spPr/>
        <p:txBody>
          <a:bodyPr>
            <a:normAutofit lnSpcReduction="10000"/>
          </a:bodyPr>
          <a:lstStyle/>
          <a:p>
            <a:pPr>
              <a:spcAft>
                <a:spcPts val="1200"/>
              </a:spcAft>
            </a:pPr>
            <a:r>
              <a:rPr lang="en-US" dirty="0"/>
              <a:t>Burnt		– General forgiveness</a:t>
            </a:r>
          </a:p>
          <a:p>
            <a:pPr>
              <a:spcAft>
                <a:spcPts val="1200"/>
              </a:spcAft>
            </a:pPr>
            <a:r>
              <a:rPr lang="en-US" dirty="0"/>
              <a:t>Peace 	– Blessings</a:t>
            </a:r>
          </a:p>
          <a:p>
            <a:pPr>
              <a:spcAft>
                <a:spcPts val="1200"/>
              </a:spcAft>
            </a:pPr>
            <a:r>
              <a:rPr lang="en-US" dirty="0"/>
              <a:t>Grain 	– Gratitude</a:t>
            </a:r>
          </a:p>
          <a:p>
            <a:pPr>
              <a:spcAft>
                <a:spcPts val="1200"/>
              </a:spcAft>
            </a:pPr>
            <a:r>
              <a:rPr lang="en-US" dirty="0"/>
              <a:t>Sin 		– Particular sin</a:t>
            </a:r>
          </a:p>
          <a:p>
            <a:pPr>
              <a:spcAft>
                <a:spcPts val="1200"/>
              </a:spcAft>
            </a:pPr>
            <a:r>
              <a:rPr lang="en-US" dirty="0"/>
              <a:t>Guilt 		– Sinful attitude</a:t>
            </a:r>
          </a:p>
          <a:p>
            <a:endParaRPr lang="en-US" dirty="0"/>
          </a:p>
        </p:txBody>
      </p:sp>
    </p:spTree>
    <p:extLst>
      <p:ext uri="{BB962C8B-B14F-4D97-AF65-F5344CB8AC3E}">
        <p14:creationId xmlns:p14="http://schemas.microsoft.com/office/powerpoint/2010/main" val="193359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EC2FB-8756-C847-9309-B14CD8E98AEA}"/>
              </a:ext>
            </a:extLst>
          </p:cNvPr>
          <p:cNvPicPr>
            <a:picLocks noChangeAspect="1"/>
          </p:cNvPicPr>
          <p:nvPr/>
        </p:nvPicPr>
        <p:blipFill>
          <a:blip r:embed="rId2"/>
          <a:srcRect/>
          <a:stretch/>
        </p:blipFill>
        <p:spPr>
          <a:xfrm>
            <a:off x="0" y="457"/>
            <a:ext cx="9144000" cy="5142585"/>
          </a:xfrm>
          <a:prstGeom prst="rect">
            <a:avLst/>
          </a:prstGeom>
        </p:spPr>
      </p:pic>
    </p:spTree>
    <p:extLst>
      <p:ext uri="{BB962C8B-B14F-4D97-AF65-F5344CB8AC3E}">
        <p14:creationId xmlns:p14="http://schemas.microsoft.com/office/powerpoint/2010/main" val="400834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4766-BC06-67A2-CF65-5E4DD7455154}"/>
              </a:ext>
            </a:extLst>
          </p:cNvPr>
          <p:cNvSpPr>
            <a:spLocks noGrp="1"/>
          </p:cNvSpPr>
          <p:nvPr>
            <p:ph type="title"/>
          </p:nvPr>
        </p:nvSpPr>
        <p:spPr>
          <a:xfrm>
            <a:off x="219729" y="486792"/>
            <a:ext cx="2483022" cy="4236288"/>
          </a:xfrm>
        </p:spPr>
        <p:txBody>
          <a:bodyPr>
            <a:normAutofit/>
          </a:bodyPr>
          <a:lstStyle/>
          <a:p>
            <a:r>
              <a:rPr lang="en-US" sz="3400" dirty="0"/>
              <a:t>Sacrificial System</a:t>
            </a:r>
          </a:p>
        </p:txBody>
      </p:sp>
      <p:sp>
        <p:nvSpPr>
          <p:cNvPr id="3" name="Title 1">
            <a:extLst>
              <a:ext uri="{FF2B5EF4-FFF2-40B4-BE49-F238E27FC236}">
                <a16:creationId xmlns:a16="http://schemas.microsoft.com/office/drawing/2014/main" id="{55EEFD67-1C34-A681-3EE6-8C7AFD975B18}"/>
              </a:ext>
            </a:extLst>
          </p:cNvPr>
          <p:cNvSpPr txBox="1">
            <a:spLocks/>
          </p:cNvSpPr>
          <p:nvPr/>
        </p:nvSpPr>
        <p:spPr>
          <a:xfrm>
            <a:off x="2702751" y="592248"/>
            <a:ext cx="2978691"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2600" spc="0" dirty="0"/>
              <a:t>God’s People</a:t>
            </a:r>
          </a:p>
          <a:p>
            <a:r>
              <a:rPr lang="en-US" sz="2600" spc="0" dirty="0"/>
              <a:t>Sacrifices / Tithes</a:t>
            </a:r>
          </a:p>
          <a:p>
            <a:r>
              <a:rPr lang="en-US" sz="2600" spc="0" dirty="0"/>
              <a:t>Priests / Levites</a:t>
            </a:r>
          </a:p>
          <a:p>
            <a:r>
              <a:rPr lang="en-US" sz="2600" spc="0" dirty="0"/>
              <a:t>Tabernacle / Temple</a:t>
            </a:r>
          </a:p>
        </p:txBody>
      </p:sp>
      <p:sp>
        <p:nvSpPr>
          <p:cNvPr id="4" name="TextBox 3">
            <a:extLst>
              <a:ext uri="{FF2B5EF4-FFF2-40B4-BE49-F238E27FC236}">
                <a16:creationId xmlns:a16="http://schemas.microsoft.com/office/drawing/2014/main" id="{2FBEDCD9-BEEF-BAFD-183D-6658ACDA6C1B}"/>
              </a:ext>
            </a:extLst>
          </p:cNvPr>
          <p:cNvSpPr txBox="1"/>
          <p:nvPr/>
        </p:nvSpPr>
        <p:spPr>
          <a:xfrm>
            <a:off x="2343160" y="1848475"/>
            <a:ext cx="524503" cy="1446550"/>
          </a:xfrm>
          <a:prstGeom prst="rect">
            <a:avLst/>
          </a:prstGeom>
          <a:noFill/>
        </p:spPr>
        <p:txBody>
          <a:bodyPr wrap="none" rtlCol="0">
            <a:spAutoFit/>
          </a:bodyPr>
          <a:lstStyle/>
          <a:p>
            <a:r>
              <a:rPr lang="en-US" sz="88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5" name="TextBox 4">
            <a:extLst>
              <a:ext uri="{FF2B5EF4-FFF2-40B4-BE49-F238E27FC236}">
                <a16:creationId xmlns:a16="http://schemas.microsoft.com/office/drawing/2014/main" id="{37A524B3-E26E-F562-AF44-7AFE6EB666E9}"/>
              </a:ext>
            </a:extLst>
          </p:cNvPr>
          <p:cNvSpPr txBox="1"/>
          <p:nvPr/>
        </p:nvSpPr>
        <p:spPr>
          <a:xfrm>
            <a:off x="5558609" y="1848475"/>
            <a:ext cx="561372" cy="1446550"/>
          </a:xfrm>
          <a:prstGeom prst="rect">
            <a:avLst/>
          </a:prstGeom>
          <a:noFill/>
        </p:spPr>
        <p:txBody>
          <a:bodyPr wrap="square" rtlCol="0">
            <a:spAutoFit/>
          </a:bodyPr>
          <a:lstStyle/>
          <a:p>
            <a:r>
              <a:rPr lang="en-US" sz="88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6" name="TextBox 5">
            <a:extLst>
              <a:ext uri="{FF2B5EF4-FFF2-40B4-BE49-F238E27FC236}">
                <a16:creationId xmlns:a16="http://schemas.microsoft.com/office/drawing/2014/main" id="{D0A95FA2-31F5-A3EE-E24F-8FE685A39A73}"/>
              </a:ext>
            </a:extLst>
          </p:cNvPr>
          <p:cNvSpPr txBox="1"/>
          <p:nvPr/>
        </p:nvSpPr>
        <p:spPr>
          <a:xfrm>
            <a:off x="6874178" y="2341060"/>
            <a:ext cx="1936749"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Holy God</a:t>
            </a:r>
          </a:p>
        </p:txBody>
      </p:sp>
      <p:sp>
        <p:nvSpPr>
          <p:cNvPr id="7" name="TextBox 6">
            <a:extLst>
              <a:ext uri="{FF2B5EF4-FFF2-40B4-BE49-F238E27FC236}">
                <a16:creationId xmlns:a16="http://schemas.microsoft.com/office/drawing/2014/main" id="{1BA2A3FF-14DF-1937-FEA0-B58DE261336F}"/>
              </a:ext>
            </a:extLst>
          </p:cNvPr>
          <p:cNvSpPr txBox="1"/>
          <p:nvPr/>
        </p:nvSpPr>
        <p:spPr>
          <a:xfrm>
            <a:off x="5939349" y="2420270"/>
            <a:ext cx="992579" cy="369332"/>
          </a:xfrm>
          <a:prstGeom prst="rect">
            <a:avLst/>
          </a:prstGeom>
          <a:noFill/>
        </p:spPr>
        <p:txBody>
          <a:bodyPr wrap="none" rtlCol="0">
            <a:spAutoFit/>
          </a:bodyPr>
          <a:lstStyle/>
          <a:p>
            <a:r>
              <a:rPr lang="en-US" u="sng" dirty="0">
                <a:latin typeface="Lato" panose="020F0502020204030203" pitchFamily="34" charset="0"/>
                <a:ea typeface="Lato" panose="020F0502020204030203" pitchFamily="34" charset="0"/>
                <a:cs typeface="Lato" panose="020F0502020204030203" pitchFamily="34" charset="0"/>
              </a:rPr>
              <a:t> Link to </a:t>
            </a:r>
          </a:p>
        </p:txBody>
      </p:sp>
    </p:spTree>
    <p:extLst>
      <p:ext uri="{BB962C8B-B14F-4D97-AF65-F5344CB8AC3E}">
        <p14:creationId xmlns:p14="http://schemas.microsoft.com/office/powerpoint/2010/main" val="2241691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CCE9-04DE-F23D-73A4-069A29252ED8}"/>
              </a:ext>
            </a:extLst>
          </p:cNvPr>
          <p:cNvSpPr>
            <a:spLocks noGrp="1"/>
          </p:cNvSpPr>
          <p:nvPr>
            <p:ph type="title"/>
          </p:nvPr>
        </p:nvSpPr>
        <p:spPr>
          <a:xfrm>
            <a:off x="615285" y="2484080"/>
            <a:ext cx="7913430" cy="1966847"/>
          </a:xfrm>
        </p:spPr>
        <p:txBody>
          <a:bodyPr>
            <a:normAutofit/>
          </a:bodyPr>
          <a:lstStyle/>
          <a:p>
            <a:r>
              <a:rPr lang="en-US" sz="4800" dirty="0"/>
              <a:t>Leviticus </a:t>
            </a:r>
            <a:br>
              <a:rPr lang="en-US" sz="4800" dirty="0"/>
            </a:br>
            <a:r>
              <a:rPr lang="en-US" b="0" dirty="0"/>
              <a:t>Chapters 7-9</a:t>
            </a:r>
            <a:endParaRPr lang="en-US" sz="4800" b="0" dirty="0"/>
          </a:p>
        </p:txBody>
      </p:sp>
      <p:pic>
        <p:nvPicPr>
          <p:cNvPr id="5" name="Picture 4">
            <a:extLst>
              <a:ext uri="{FF2B5EF4-FFF2-40B4-BE49-F238E27FC236}">
                <a16:creationId xmlns:a16="http://schemas.microsoft.com/office/drawing/2014/main" id="{BF538DAF-97F1-8D9E-FDEF-7B0F8EAFC87E}"/>
              </a:ext>
            </a:extLst>
          </p:cNvPr>
          <p:cNvPicPr>
            <a:picLocks noChangeAspect="1"/>
          </p:cNvPicPr>
          <p:nvPr/>
        </p:nvPicPr>
        <p:blipFill>
          <a:blip r:embed="rId2"/>
          <a:stretch>
            <a:fillRect/>
          </a:stretch>
        </p:blipFill>
        <p:spPr>
          <a:xfrm>
            <a:off x="2920590" y="692573"/>
            <a:ext cx="3302819" cy="1966847"/>
          </a:xfrm>
          <a:prstGeom prst="rect">
            <a:avLst/>
          </a:prstGeom>
        </p:spPr>
      </p:pic>
    </p:spTree>
    <p:extLst>
      <p:ext uri="{BB962C8B-B14F-4D97-AF65-F5344CB8AC3E}">
        <p14:creationId xmlns:p14="http://schemas.microsoft.com/office/powerpoint/2010/main" val="319394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645C-985D-1DFC-E314-1D94324361C3}"/>
              </a:ext>
            </a:extLst>
          </p:cNvPr>
          <p:cNvSpPr>
            <a:spLocks noGrp="1"/>
          </p:cNvSpPr>
          <p:nvPr>
            <p:ph type="title"/>
          </p:nvPr>
        </p:nvSpPr>
        <p:spPr/>
        <p:txBody>
          <a:bodyPr/>
          <a:lstStyle/>
          <a:p>
            <a:pPr>
              <a:spcAft>
                <a:spcPts val="1200"/>
              </a:spcAft>
            </a:pPr>
            <a:r>
              <a:rPr lang="en-US" dirty="0"/>
              <a:t>All sacrifices offered properly produced their desired purpose.</a:t>
            </a:r>
          </a:p>
        </p:txBody>
      </p:sp>
    </p:spTree>
    <p:extLst>
      <p:ext uri="{BB962C8B-B14F-4D97-AF65-F5344CB8AC3E}">
        <p14:creationId xmlns:p14="http://schemas.microsoft.com/office/powerpoint/2010/main" val="321841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2E50E-CED6-3231-1ADF-28B17F2CC0AF}"/>
              </a:ext>
            </a:extLst>
          </p:cNvPr>
          <p:cNvSpPr>
            <a:spLocks noGrp="1"/>
          </p:cNvSpPr>
          <p:nvPr>
            <p:ph type="body" sz="quarter" idx="10"/>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GUILT OFFERINGS</a:t>
            </a:r>
          </a:p>
          <a:p>
            <a:endParaRPr lang="en-US" sz="2800" dirty="0"/>
          </a:p>
          <a:p>
            <a:r>
              <a:rPr lang="en-US" sz="4400" dirty="0"/>
              <a:t>Then the Lord spoke to Moses, saying,</a:t>
            </a:r>
          </a:p>
        </p:txBody>
      </p:sp>
      <p:sp>
        <p:nvSpPr>
          <p:cNvPr id="3" name="Text Placeholder 2">
            <a:extLst>
              <a:ext uri="{FF2B5EF4-FFF2-40B4-BE49-F238E27FC236}">
                <a16:creationId xmlns:a16="http://schemas.microsoft.com/office/drawing/2014/main" id="{B3CE01E8-8DE1-D1CA-9F11-33210D6BDAEB}"/>
              </a:ext>
            </a:extLst>
          </p:cNvPr>
          <p:cNvSpPr>
            <a:spLocks noGrp="1"/>
          </p:cNvSpPr>
          <p:nvPr>
            <p:ph type="body" sz="quarter" idx="11"/>
          </p:nvPr>
        </p:nvSpPr>
        <p:spPr/>
        <p:txBody>
          <a:bodyPr/>
          <a:lstStyle/>
          <a:p>
            <a:pPr marL="0" indent="0">
              <a:buNone/>
            </a:pPr>
            <a:r>
              <a:rPr lang="en-US" sz="2800" b="1" dirty="0"/>
              <a:t>- Leviticus 5:14</a:t>
            </a:r>
          </a:p>
        </p:txBody>
      </p:sp>
      <p:cxnSp>
        <p:nvCxnSpPr>
          <p:cNvPr id="5" name="Straight Connector 4">
            <a:extLst>
              <a:ext uri="{FF2B5EF4-FFF2-40B4-BE49-F238E27FC236}">
                <a16:creationId xmlns:a16="http://schemas.microsoft.com/office/drawing/2014/main" id="{B1CAC371-AFB8-FFE3-52F7-29C200791CE1}"/>
              </a:ext>
            </a:extLst>
          </p:cNvPr>
          <p:cNvCxnSpPr/>
          <p:nvPr/>
        </p:nvCxnSpPr>
        <p:spPr>
          <a:xfrm>
            <a:off x="803082" y="1598212"/>
            <a:ext cx="850789"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5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69F8-F9E9-C01D-5D27-073E8214F5BF}"/>
              </a:ext>
            </a:extLst>
          </p:cNvPr>
          <p:cNvSpPr>
            <a:spLocks noGrp="1"/>
          </p:cNvSpPr>
          <p:nvPr>
            <p:ph type="title"/>
          </p:nvPr>
        </p:nvSpPr>
        <p:spPr/>
        <p:txBody>
          <a:bodyPr/>
          <a:lstStyle/>
          <a:p>
            <a:r>
              <a:rPr lang="en-US" dirty="0"/>
              <a:t>Guilt Offerings</a:t>
            </a:r>
          </a:p>
        </p:txBody>
      </p:sp>
      <p:sp>
        <p:nvSpPr>
          <p:cNvPr id="3" name="Text Placeholder 2">
            <a:extLst>
              <a:ext uri="{FF2B5EF4-FFF2-40B4-BE49-F238E27FC236}">
                <a16:creationId xmlns:a16="http://schemas.microsoft.com/office/drawing/2014/main" id="{8B6B9FC0-FE51-188E-B291-DE853BDBC5ED}"/>
              </a:ext>
            </a:extLst>
          </p:cNvPr>
          <p:cNvSpPr>
            <a:spLocks noGrp="1"/>
          </p:cNvSpPr>
          <p:nvPr>
            <p:ph type="body" sz="quarter" idx="10"/>
          </p:nvPr>
        </p:nvSpPr>
        <p:spPr/>
        <p:txBody>
          <a:bodyPr>
            <a:normAutofit/>
          </a:bodyPr>
          <a:lstStyle/>
          <a:p>
            <a:pPr>
              <a:spcAft>
                <a:spcPts val="1200"/>
              </a:spcAft>
            </a:pPr>
            <a:r>
              <a:rPr lang="en-US" sz="4000" b="1" dirty="0">
                <a:latin typeface="Lato Black" panose="020F0502020204030203" pitchFamily="34" charset="0"/>
                <a:ea typeface="Lato Black" panose="020F0502020204030203" pitchFamily="34" charset="0"/>
                <a:cs typeface="Lato Black" panose="020F0502020204030203" pitchFamily="34" charset="0"/>
              </a:rPr>
              <a:t>Sins against holy things</a:t>
            </a:r>
          </a:p>
          <a:p>
            <a:pPr>
              <a:spcAft>
                <a:spcPts val="1200"/>
              </a:spcAft>
            </a:pPr>
            <a:r>
              <a:rPr lang="en-US" sz="4000" dirty="0"/>
              <a:t>Sins involving property of others</a:t>
            </a:r>
          </a:p>
        </p:txBody>
      </p:sp>
    </p:spTree>
    <p:extLst>
      <p:ext uri="{BB962C8B-B14F-4D97-AF65-F5344CB8AC3E}">
        <p14:creationId xmlns:p14="http://schemas.microsoft.com/office/powerpoint/2010/main" val="253875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5D8-5145-318C-9AE8-70789B417F8A}"/>
              </a:ext>
            </a:extLst>
          </p:cNvPr>
          <p:cNvSpPr>
            <a:spLocks noGrp="1"/>
          </p:cNvSpPr>
          <p:nvPr>
            <p:ph type="body" sz="quarter" idx="10"/>
          </p:nvPr>
        </p:nvSpPr>
        <p:spPr/>
        <p:txBody>
          <a:bodyPr>
            <a:noAutofit/>
          </a:bodyPr>
          <a:lstStyle/>
          <a:p>
            <a:r>
              <a:rPr lang="en-US" sz="3000" dirty="0"/>
              <a:t>“If a person acts unfaithfully and sins unintentionally against the Lord’s holy things, then he shall bring his guilt offering to the Lord: a ram without defect from the flock, according to your valuation in silver by shekels, in terms of the shekel of the sanctuary, for a guilt offering. </a:t>
            </a:r>
          </a:p>
        </p:txBody>
      </p:sp>
      <p:sp>
        <p:nvSpPr>
          <p:cNvPr id="3" name="Text Placeholder 2">
            <a:extLst>
              <a:ext uri="{FF2B5EF4-FFF2-40B4-BE49-F238E27FC236}">
                <a16:creationId xmlns:a16="http://schemas.microsoft.com/office/drawing/2014/main" id="{F71C6FAF-38EA-5F4B-39A0-76A95B541191}"/>
              </a:ext>
            </a:extLst>
          </p:cNvPr>
          <p:cNvSpPr>
            <a:spLocks noGrp="1"/>
          </p:cNvSpPr>
          <p:nvPr>
            <p:ph type="body" sz="quarter" idx="11"/>
          </p:nvPr>
        </p:nvSpPr>
        <p:spPr/>
        <p:txBody>
          <a:bodyPr/>
          <a:lstStyle/>
          <a:p>
            <a:r>
              <a:rPr lang="en-US" dirty="0"/>
              <a:t>- Leviticus 5:15</a:t>
            </a:r>
          </a:p>
        </p:txBody>
      </p:sp>
    </p:spTree>
    <p:extLst>
      <p:ext uri="{BB962C8B-B14F-4D97-AF65-F5344CB8AC3E}">
        <p14:creationId xmlns:p14="http://schemas.microsoft.com/office/powerpoint/2010/main" val="119789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5D8-5145-318C-9AE8-70789B417F8A}"/>
              </a:ext>
            </a:extLst>
          </p:cNvPr>
          <p:cNvSpPr>
            <a:spLocks noGrp="1"/>
          </p:cNvSpPr>
          <p:nvPr>
            <p:ph type="body" sz="quarter" idx="10"/>
          </p:nvPr>
        </p:nvSpPr>
        <p:spPr/>
        <p:txBody>
          <a:bodyPr>
            <a:noAutofit/>
          </a:bodyPr>
          <a:lstStyle/>
          <a:p>
            <a:r>
              <a:rPr lang="en-US" sz="3200" dirty="0"/>
              <a:t>He shall make restitution for that which he has sinned against the holy thing, and shall add to it a fifth part of it and give it to the priest. The priest shall then make atonement for him with the ram of the guilt offering, and it will be forgiven him.</a:t>
            </a:r>
          </a:p>
        </p:txBody>
      </p:sp>
      <p:sp>
        <p:nvSpPr>
          <p:cNvPr id="3" name="Text Placeholder 2">
            <a:extLst>
              <a:ext uri="{FF2B5EF4-FFF2-40B4-BE49-F238E27FC236}">
                <a16:creationId xmlns:a16="http://schemas.microsoft.com/office/drawing/2014/main" id="{F71C6FAF-38EA-5F4B-39A0-76A95B541191}"/>
              </a:ext>
            </a:extLst>
          </p:cNvPr>
          <p:cNvSpPr>
            <a:spLocks noGrp="1"/>
          </p:cNvSpPr>
          <p:nvPr>
            <p:ph type="body" sz="quarter" idx="11"/>
          </p:nvPr>
        </p:nvSpPr>
        <p:spPr/>
        <p:txBody>
          <a:bodyPr/>
          <a:lstStyle/>
          <a:p>
            <a:r>
              <a:rPr lang="en-US" dirty="0"/>
              <a:t>- Leviticus 5:16</a:t>
            </a:r>
          </a:p>
        </p:txBody>
      </p:sp>
    </p:spTree>
    <p:extLst>
      <p:ext uri="{BB962C8B-B14F-4D97-AF65-F5344CB8AC3E}">
        <p14:creationId xmlns:p14="http://schemas.microsoft.com/office/powerpoint/2010/main" val="2247879699"/>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TotalTime>
  <Words>1395</Words>
  <Application>Microsoft Macintosh PowerPoint</Application>
  <PresentationFormat>On-screen Show (16:9)</PresentationFormat>
  <Paragraphs>141</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Lato</vt:lpstr>
      <vt:lpstr>Lato Black</vt:lpstr>
      <vt:lpstr>Lato Light</vt:lpstr>
      <vt:lpstr>Lato Regular</vt:lpstr>
      <vt:lpstr>With Title</vt:lpstr>
      <vt:lpstr>PowerPoint Presentation</vt:lpstr>
      <vt:lpstr>5 Types of Sacrifices</vt:lpstr>
      <vt:lpstr>Features</vt:lpstr>
      <vt:lpstr>Features: Each Sacrifice had a Purpose</vt:lpstr>
      <vt:lpstr>All sacrifices offered properly produced their desired purpose.</vt:lpstr>
      <vt:lpstr>PowerPoint Presentation</vt:lpstr>
      <vt:lpstr>Guilt Offerings</vt:lpstr>
      <vt:lpstr>PowerPoint Presentation</vt:lpstr>
      <vt:lpstr>PowerPoint Presentation</vt:lpstr>
      <vt:lpstr>Guilt Offerings - 1</vt:lpstr>
      <vt:lpstr>PowerPoint Presentation</vt:lpstr>
      <vt:lpstr>PowerPoint Presentation</vt:lpstr>
      <vt:lpstr>Guilt Offerings - 2</vt:lpstr>
      <vt:lpstr>Guilt Offerings</vt:lpstr>
      <vt:lpstr>PowerPoint Presentation</vt:lpstr>
      <vt:lpstr>PowerPoint Presentation</vt:lpstr>
      <vt:lpstr>PowerPoint Presentation</vt:lpstr>
      <vt:lpstr>Guilt Offerings - 3</vt:lpstr>
      <vt:lpstr>PowerPoint Presentation</vt:lpstr>
      <vt:lpstr>PowerPoint Presentation</vt:lpstr>
      <vt:lpstr>Guilt Offerings - 3</vt:lpstr>
      <vt:lpstr>Stealing + Lying = Restitution x 2 (Exodus 22:4-9)</vt:lpstr>
      <vt:lpstr>Burnt Offerings – Priest’s Responsibilities</vt:lpstr>
      <vt:lpstr>Grain Offerings – Priest’s Responsibilities</vt:lpstr>
      <vt:lpstr>Sin Offerings – Priest’s Responsibilities</vt:lpstr>
      <vt:lpstr>Other Sin Offerings – Priest’s Responsibilities</vt:lpstr>
      <vt:lpstr>PowerPoint Presentation</vt:lpstr>
      <vt:lpstr>PowerPoint Presentation</vt:lpstr>
      <vt:lpstr>Sabbath + Food Laws + Preparation = Separation from paganism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Freedom in Christ  Freedom from Food Laws</vt:lpstr>
      <vt:lpstr>Sacrifice System  Support</vt:lpstr>
      <vt:lpstr>PowerPoint Presentation</vt:lpstr>
      <vt:lpstr>Sacrificial System</vt:lpstr>
      <vt:lpstr>Leviticus  Chapters 7-9</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348</cp:revision>
  <dcterms:created xsi:type="dcterms:W3CDTF">2014-04-30T18:34:38Z</dcterms:created>
  <dcterms:modified xsi:type="dcterms:W3CDTF">2022-12-31T18:24:56Z</dcterms:modified>
  <cp:category/>
</cp:coreProperties>
</file>