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56" r:id="rId2"/>
    <p:sldId id="275" r:id="rId3"/>
    <p:sldId id="346" r:id="rId4"/>
    <p:sldId id="347" r:id="rId5"/>
    <p:sldId id="338" r:id="rId6"/>
    <p:sldId id="349" r:id="rId7"/>
    <p:sldId id="348" r:id="rId8"/>
    <p:sldId id="357" r:id="rId9"/>
    <p:sldId id="328" r:id="rId10"/>
    <p:sldId id="371" r:id="rId11"/>
    <p:sldId id="358" r:id="rId12"/>
    <p:sldId id="403" r:id="rId13"/>
    <p:sldId id="370" r:id="rId14"/>
    <p:sldId id="353" r:id="rId15"/>
    <p:sldId id="352" r:id="rId16"/>
    <p:sldId id="354" r:id="rId17"/>
    <p:sldId id="326" r:id="rId18"/>
    <p:sldId id="329" r:id="rId19"/>
    <p:sldId id="356" r:id="rId20"/>
    <p:sldId id="359" r:id="rId21"/>
    <p:sldId id="360" r:id="rId22"/>
    <p:sldId id="369" r:id="rId23"/>
    <p:sldId id="364" r:id="rId24"/>
    <p:sldId id="363" r:id="rId25"/>
    <p:sldId id="337" r:id="rId26"/>
    <p:sldId id="372" r:id="rId27"/>
    <p:sldId id="373" r:id="rId28"/>
    <p:sldId id="367" r:id="rId29"/>
    <p:sldId id="374" r:id="rId30"/>
    <p:sldId id="366" r:id="rId31"/>
    <p:sldId id="375" r:id="rId32"/>
    <p:sldId id="340" r:id="rId33"/>
    <p:sldId id="376" r:id="rId34"/>
    <p:sldId id="377" r:id="rId35"/>
    <p:sldId id="333" r:id="rId36"/>
    <p:sldId id="330" r:id="rId37"/>
    <p:sldId id="407" r:id="rId38"/>
    <p:sldId id="382" r:id="rId39"/>
    <p:sldId id="368" r:id="rId40"/>
    <p:sldId id="378" r:id="rId41"/>
    <p:sldId id="344" r:id="rId42"/>
    <p:sldId id="332" r:id="rId43"/>
    <p:sldId id="322" r:id="rId44"/>
    <p:sldId id="298" r:id="rId45"/>
    <p:sldId id="385" r:id="rId46"/>
    <p:sldId id="386" r:id="rId47"/>
    <p:sldId id="383" r:id="rId48"/>
    <p:sldId id="384" r:id="rId49"/>
    <p:sldId id="387" r:id="rId50"/>
    <p:sldId id="389" r:id="rId51"/>
    <p:sldId id="390" r:id="rId52"/>
    <p:sldId id="408" r:id="rId53"/>
    <p:sldId id="396" r:id="rId54"/>
    <p:sldId id="392" r:id="rId55"/>
    <p:sldId id="397" r:id="rId56"/>
    <p:sldId id="398" r:id="rId57"/>
    <p:sldId id="394" r:id="rId58"/>
    <p:sldId id="395" r:id="rId59"/>
    <p:sldId id="399" r:id="rId60"/>
    <p:sldId id="400" r:id="rId61"/>
    <p:sldId id="401" r:id="rId62"/>
    <p:sldId id="409" r:id="rId63"/>
    <p:sldId id="410" r:id="rId64"/>
    <p:sldId id="350" r:id="rId65"/>
    <p:sldId id="325" r:id="rId66"/>
    <p:sldId id="402"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4B8"/>
    <a:srgbClr val="00978C"/>
    <a:srgbClr val="017169"/>
    <a:srgbClr val="000000"/>
    <a:srgbClr val="006A65"/>
    <a:srgbClr val="037C71"/>
    <a:srgbClr val="F3E1C7"/>
    <a:srgbClr val="007D72"/>
    <a:srgbClr val="AC3B12"/>
    <a:srgbClr val="272B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p:restoredTop sz="95986"/>
  </p:normalViewPr>
  <p:slideViewPr>
    <p:cSldViewPr snapToGrid="0" snapToObjects="1">
      <p:cViewPr varScale="1">
        <p:scale>
          <a:sx n="164" d="100"/>
          <a:sy n="164" d="100"/>
        </p:scale>
        <p:origin x="568" y="1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0"/>
            </a:endParaRPr>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0"/>
            </a:endParaRPr>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latin typeface="Lato" panose="020F0502020204030203" pitchFamily="34" charset="0"/>
              </a:rPr>
              <a:t>‹#›</a:t>
            </a:fld>
            <a:endParaRPr lang="en-US" dirty="0">
              <a:latin typeface="Lato" panose="020F0502020204030203" pitchFamily="34" charset="0"/>
            </a:endParaRPr>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latin typeface="Lato" panose="020F0502020204030203" pitchFamily="34" charset="0"/>
              </a:rPr>
              <a:t>4/20/23</a:t>
            </a:fld>
            <a:endParaRPr lang="en-US" dirty="0">
              <a:latin typeface="Lato" panose="020F0502020204030203" pitchFamily="34" charset="0"/>
            </a:endParaRPr>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panose="020F0502020204030203" pitchFamily="34" charset="0"/>
              </a:defRPr>
            </a:lvl1pPr>
          </a:lstStyle>
          <a:p>
            <a:fld id="{4CC2C837-2950-A949-A2DC-4377807F723A}" type="datetimeFigureOut">
              <a:rPr lang="en-US" smtClean="0"/>
              <a:pPr/>
              <a:t>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1E6C1AF6-CE6F-8E4E-A621-7E2949989CBD}" type="slidenum">
              <a:rPr lang="en-US" smtClean="0"/>
              <a:pPr/>
              <a:t>‹#›</a:t>
            </a:fld>
            <a:endParaRPr lang="en-US" dirty="0"/>
          </a:p>
        </p:txBody>
      </p:sp>
    </p:spTree>
    <p:extLst>
      <p:ext uri="{BB962C8B-B14F-4D97-AF65-F5344CB8AC3E}">
        <p14:creationId xmlns:p14="http://schemas.microsoft.com/office/powerpoint/2010/main" val="382730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C1AF6-CE6F-8E4E-A621-7E2949989CBD}" type="slidenum">
              <a:rPr lang="en-US" smtClean="0"/>
              <a:pPr/>
              <a:t>1</a:t>
            </a:fld>
            <a:endParaRPr lang="en-US" dirty="0"/>
          </a:p>
        </p:txBody>
      </p:sp>
    </p:spTree>
    <p:extLst>
      <p:ext uri="{BB962C8B-B14F-4D97-AF65-F5344CB8AC3E}">
        <p14:creationId xmlns:p14="http://schemas.microsoft.com/office/powerpoint/2010/main" val="1874037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12</a:t>
            </a:fld>
            <a:endParaRPr lang="en-US" dirty="0"/>
          </a:p>
        </p:txBody>
      </p:sp>
    </p:spTree>
    <p:extLst>
      <p:ext uri="{BB962C8B-B14F-4D97-AF65-F5344CB8AC3E}">
        <p14:creationId xmlns:p14="http://schemas.microsoft.com/office/powerpoint/2010/main" val="158456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13</a:t>
            </a:fld>
            <a:endParaRPr lang="en-US" dirty="0"/>
          </a:p>
        </p:txBody>
      </p:sp>
    </p:spTree>
    <p:extLst>
      <p:ext uri="{BB962C8B-B14F-4D97-AF65-F5344CB8AC3E}">
        <p14:creationId xmlns:p14="http://schemas.microsoft.com/office/powerpoint/2010/main" val="278089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14</a:t>
            </a:fld>
            <a:endParaRPr lang="en-US" dirty="0"/>
          </a:p>
        </p:txBody>
      </p:sp>
    </p:spTree>
    <p:extLst>
      <p:ext uri="{BB962C8B-B14F-4D97-AF65-F5344CB8AC3E}">
        <p14:creationId xmlns:p14="http://schemas.microsoft.com/office/powerpoint/2010/main" val="370749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15</a:t>
            </a:fld>
            <a:endParaRPr lang="en-US" dirty="0"/>
          </a:p>
        </p:txBody>
      </p:sp>
    </p:spTree>
    <p:extLst>
      <p:ext uri="{BB962C8B-B14F-4D97-AF65-F5344CB8AC3E}">
        <p14:creationId xmlns:p14="http://schemas.microsoft.com/office/powerpoint/2010/main" val="186253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16</a:t>
            </a:fld>
            <a:endParaRPr lang="en-US" dirty="0"/>
          </a:p>
        </p:txBody>
      </p:sp>
    </p:spTree>
    <p:extLst>
      <p:ext uri="{BB962C8B-B14F-4D97-AF65-F5344CB8AC3E}">
        <p14:creationId xmlns:p14="http://schemas.microsoft.com/office/powerpoint/2010/main" val="4251015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18</a:t>
            </a:fld>
            <a:endParaRPr lang="en-US" dirty="0"/>
          </a:p>
        </p:txBody>
      </p:sp>
    </p:spTree>
    <p:extLst>
      <p:ext uri="{BB962C8B-B14F-4D97-AF65-F5344CB8AC3E}">
        <p14:creationId xmlns:p14="http://schemas.microsoft.com/office/powerpoint/2010/main" val="272890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19</a:t>
            </a:fld>
            <a:endParaRPr lang="en-US" dirty="0"/>
          </a:p>
        </p:txBody>
      </p:sp>
    </p:spTree>
    <p:extLst>
      <p:ext uri="{BB962C8B-B14F-4D97-AF65-F5344CB8AC3E}">
        <p14:creationId xmlns:p14="http://schemas.microsoft.com/office/powerpoint/2010/main" val="73358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20</a:t>
            </a:fld>
            <a:endParaRPr lang="en-US" dirty="0"/>
          </a:p>
        </p:txBody>
      </p:sp>
    </p:spTree>
    <p:extLst>
      <p:ext uri="{BB962C8B-B14F-4D97-AF65-F5344CB8AC3E}">
        <p14:creationId xmlns:p14="http://schemas.microsoft.com/office/powerpoint/2010/main" val="1209685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21</a:t>
            </a:fld>
            <a:endParaRPr lang="en-US" dirty="0"/>
          </a:p>
        </p:txBody>
      </p:sp>
    </p:spTree>
    <p:extLst>
      <p:ext uri="{BB962C8B-B14F-4D97-AF65-F5344CB8AC3E}">
        <p14:creationId xmlns:p14="http://schemas.microsoft.com/office/powerpoint/2010/main" val="384352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23</a:t>
            </a:fld>
            <a:endParaRPr lang="en-US" dirty="0"/>
          </a:p>
        </p:txBody>
      </p:sp>
    </p:spTree>
    <p:extLst>
      <p:ext uri="{BB962C8B-B14F-4D97-AF65-F5344CB8AC3E}">
        <p14:creationId xmlns:p14="http://schemas.microsoft.com/office/powerpoint/2010/main" val="155762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a:t>
            </a:fld>
            <a:endParaRPr lang="en-US" dirty="0"/>
          </a:p>
        </p:txBody>
      </p:sp>
    </p:spTree>
    <p:extLst>
      <p:ext uri="{BB962C8B-B14F-4D97-AF65-F5344CB8AC3E}">
        <p14:creationId xmlns:p14="http://schemas.microsoft.com/office/powerpoint/2010/main" val="1102002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24</a:t>
            </a:fld>
            <a:endParaRPr lang="en-US" dirty="0"/>
          </a:p>
        </p:txBody>
      </p:sp>
    </p:spTree>
    <p:extLst>
      <p:ext uri="{BB962C8B-B14F-4D97-AF65-F5344CB8AC3E}">
        <p14:creationId xmlns:p14="http://schemas.microsoft.com/office/powerpoint/2010/main" val="3824757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26</a:t>
            </a:fld>
            <a:endParaRPr lang="en-US" dirty="0"/>
          </a:p>
        </p:txBody>
      </p:sp>
    </p:spTree>
    <p:extLst>
      <p:ext uri="{BB962C8B-B14F-4D97-AF65-F5344CB8AC3E}">
        <p14:creationId xmlns:p14="http://schemas.microsoft.com/office/powerpoint/2010/main" val="4029202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27</a:t>
            </a:fld>
            <a:endParaRPr lang="en-US" dirty="0"/>
          </a:p>
        </p:txBody>
      </p:sp>
    </p:spTree>
    <p:extLst>
      <p:ext uri="{BB962C8B-B14F-4D97-AF65-F5344CB8AC3E}">
        <p14:creationId xmlns:p14="http://schemas.microsoft.com/office/powerpoint/2010/main" val="3307782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29</a:t>
            </a:fld>
            <a:endParaRPr lang="en-US" dirty="0"/>
          </a:p>
        </p:txBody>
      </p:sp>
    </p:spTree>
    <p:extLst>
      <p:ext uri="{BB962C8B-B14F-4D97-AF65-F5344CB8AC3E}">
        <p14:creationId xmlns:p14="http://schemas.microsoft.com/office/powerpoint/2010/main" val="868789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30</a:t>
            </a:fld>
            <a:endParaRPr lang="en-US" dirty="0"/>
          </a:p>
        </p:txBody>
      </p:sp>
    </p:spTree>
    <p:extLst>
      <p:ext uri="{BB962C8B-B14F-4D97-AF65-F5344CB8AC3E}">
        <p14:creationId xmlns:p14="http://schemas.microsoft.com/office/powerpoint/2010/main" val="919988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31</a:t>
            </a:fld>
            <a:endParaRPr lang="en-US" dirty="0"/>
          </a:p>
        </p:txBody>
      </p:sp>
    </p:spTree>
    <p:extLst>
      <p:ext uri="{BB962C8B-B14F-4D97-AF65-F5344CB8AC3E}">
        <p14:creationId xmlns:p14="http://schemas.microsoft.com/office/powerpoint/2010/main" val="1977955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32</a:t>
            </a:fld>
            <a:endParaRPr lang="en-US" dirty="0"/>
          </a:p>
        </p:txBody>
      </p:sp>
    </p:spTree>
    <p:extLst>
      <p:ext uri="{BB962C8B-B14F-4D97-AF65-F5344CB8AC3E}">
        <p14:creationId xmlns:p14="http://schemas.microsoft.com/office/powerpoint/2010/main" val="3440650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33</a:t>
            </a:fld>
            <a:endParaRPr lang="en-US" dirty="0"/>
          </a:p>
        </p:txBody>
      </p:sp>
    </p:spTree>
    <p:extLst>
      <p:ext uri="{BB962C8B-B14F-4D97-AF65-F5344CB8AC3E}">
        <p14:creationId xmlns:p14="http://schemas.microsoft.com/office/powerpoint/2010/main" val="425428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34</a:t>
            </a:fld>
            <a:endParaRPr lang="en-US" dirty="0"/>
          </a:p>
        </p:txBody>
      </p:sp>
    </p:spTree>
    <p:extLst>
      <p:ext uri="{BB962C8B-B14F-4D97-AF65-F5344CB8AC3E}">
        <p14:creationId xmlns:p14="http://schemas.microsoft.com/office/powerpoint/2010/main" val="2001956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36</a:t>
            </a:fld>
            <a:endParaRPr lang="en-US" dirty="0"/>
          </a:p>
        </p:txBody>
      </p:sp>
    </p:spTree>
    <p:extLst>
      <p:ext uri="{BB962C8B-B14F-4D97-AF65-F5344CB8AC3E}">
        <p14:creationId xmlns:p14="http://schemas.microsoft.com/office/powerpoint/2010/main" val="20379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a:t>
            </a:fld>
            <a:endParaRPr lang="en-US" dirty="0"/>
          </a:p>
        </p:txBody>
      </p:sp>
    </p:spTree>
    <p:extLst>
      <p:ext uri="{BB962C8B-B14F-4D97-AF65-F5344CB8AC3E}">
        <p14:creationId xmlns:p14="http://schemas.microsoft.com/office/powerpoint/2010/main" val="1012070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37</a:t>
            </a:fld>
            <a:endParaRPr lang="en-US" dirty="0"/>
          </a:p>
        </p:txBody>
      </p:sp>
    </p:spTree>
    <p:extLst>
      <p:ext uri="{BB962C8B-B14F-4D97-AF65-F5344CB8AC3E}">
        <p14:creationId xmlns:p14="http://schemas.microsoft.com/office/powerpoint/2010/main" val="492367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38</a:t>
            </a:fld>
            <a:endParaRPr lang="en-US" dirty="0"/>
          </a:p>
        </p:txBody>
      </p:sp>
    </p:spTree>
    <p:extLst>
      <p:ext uri="{BB962C8B-B14F-4D97-AF65-F5344CB8AC3E}">
        <p14:creationId xmlns:p14="http://schemas.microsoft.com/office/powerpoint/2010/main" val="1827492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40</a:t>
            </a:fld>
            <a:endParaRPr lang="en-US" dirty="0"/>
          </a:p>
        </p:txBody>
      </p:sp>
    </p:spTree>
    <p:extLst>
      <p:ext uri="{BB962C8B-B14F-4D97-AF65-F5344CB8AC3E}">
        <p14:creationId xmlns:p14="http://schemas.microsoft.com/office/powerpoint/2010/main" val="2198892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41</a:t>
            </a:fld>
            <a:endParaRPr lang="en-US" dirty="0"/>
          </a:p>
        </p:txBody>
      </p:sp>
    </p:spTree>
    <p:extLst>
      <p:ext uri="{BB962C8B-B14F-4D97-AF65-F5344CB8AC3E}">
        <p14:creationId xmlns:p14="http://schemas.microsoft.com/office/powerpoint/2010/main" val="4193792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43</a:t>
            </a:fld>
            <a:endParaRPr lang="en-US" dirty="0"/>
          </a:p>
        </p:txBody>
      </p:sp>
    </p:spTree>
    <p:extLst>
      <p:ext uri="{BB962C8B-B14F-4D97-AF65-F5344CB8AC3E}">
        <p14:creationId xmlns:p14="http://schemas.microsoft.com/office/powerpoint/2010/main" val="2000376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44</a:t>
            </a:fld>
            <a:endParaRPr lang="en-US" dirty="0"/>
          </a:p>
        </p:txBody>
      </p:sp>
    </p:spTree>
    <p:extLst>
      <p:ext uri="{BB962C8B-B14F-4D97-AF65-F5344CB8AC3E}">
        <p14:creationId xmlns:p14="http://schemas.microsoft.com/office/powerpoint/2010/main" val="2711895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45</a:t>
            </a:fld>
            <a:endParaRPr lang="en-US" dirty="0"/>
          </a:p>
        </p:txBody>
      </p:sp>
    </p:spTree>
    <p:extLst>
      <p:ext uri="{BB962C8B-B14F-4D97-AF65-F5344CB8AC3E}">
        <p14:creationId xmlns:p14="http://schemas.microsoft.com/office/powerpoint/2010/main" val="3534739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46</a:t>
            </a:fld>
            <a:endParaRPr lang="en-US" dirty="0"/>
          </a:p>
        </p:txBody>
      </p:sp>
    </p:spTree>
    <p:extLst>
      <p:ext uri="{BB962C8B-B14F-4D97-AF65-F5344CB8AC3E}">
        <p14:creationId xmlns:p14="http://schemas.microsoft.com/office/powerpoint/2010/main" val="2172146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47</a:t>
            </a:fld>
            <a:endParaRPr lang="en-US" dirty="0"/>
          </a:p>
        </p:txBody>
      </p:sp>
    </p:spTree>
    <p:extLst>
      <p:ext uri="{BB962C8B-B14F-4D97-AF65-F5344CB8AC3E}">
        <p14:creationId xmlns:p14="http://schemas.microsoft.com/office/powerpoint/2010/main" val="3107637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48</a:t>
            </a:fld>
            <a:endParaRPr lang="en-US" dirty="0"/>
          </a:p>
        </p:txBody>
      </p:sp>
    </p:spTree>
    <p:extLst>
      <p:ext uri="{BB962C8B-B14F-4D97-AF65-F5344CB8AC3E}">
        <p14:creationId xmlns:p14="http://schemas.microsoft.com/office/powerpoint/2010/main" val="246951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6</a:t>
            </a:fld>
            <a:endParaRPr lang="en-US" dirty="0"/>
          </a:p>
        </p:txBody>
      </p:sp>
    </p:spTree>
    <p:extLst>
      <p:ext uri="{BB962C8B-B14F-4D97-AF65-F5344CB8AC3E}">
        <p14:creationId xmlns:p14="http://schemas.microsoft.com/office/powerpoint/2010/main" val="3048342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49</a:t>
            </a:fld>
            <a:endParaRPr lang="en-US" dirty="0"/>
          </a:p>
        </p:txBody>
      </p:sp>
    </p:spTree>
    <p:extLst>
      <p:ext uri="{BB962C8B-B14F-4D97-AF65-F5344CB8AC3E}">
        <p14:creationId xmlns:p14="http://schemas.microsoft.com/office/powerpoint/2010/main" val="3100644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50</a:t>
            </a:fld>
            <a:endParaRPr lang="en-US" dirty="0"/>
          </a:p>
        </p:txBody>
      </p:sp>
    </p:spTree>
    <p:extLst>
      <p:ext uri="{BB962C8B-B14F-4D97-AF65-F5344CB8AC3E}">
        <p14:creationId xmlns:p14="http://schemas.microsoft.com/office/powerpoint/2010/main" val="3259414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51</a:t>
            </a:fld>
            <a:endParaRPr lang="en-US" dirty="0"/>
          </a:p>
        </p:txBody>
      </p:sp>
    </p:spTree>
    <p:extLst>
      <p:ext uri="{BB962C8B-B14F-4D97-AF65-F5344CB8AC3E}">
        <p14:creationId xmlns:p14="http://schemas.microsoft.com/office/powerpoint/2010/main" val="2004916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52</a:t>
            </a:fld>
            <a:endParaRPr lang="en-US" dirty="0"/>
          </a:p>
        </p:txBody>
      </p:sp>
    </p:spTree>
    <p:extLst>
      <p:ext uri="{BB962C8B-B14F-4D97-AF65-F5344CB8AC3E}">
        <p14:creationId xmlns:p14="http://schemas.microsoft.com/office/powerpoint/2010/main" val="1414741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53</a:t>
            </a:fld>
            <a:endParaRPr lang="en-US" dirty="0"/>
          </a:p>
        </p:txBody>
      </p:sp>
    </p:spTree>
    <p:extLst>
      <p:ext uri="{BB962C8B-B14F-4D97-AF65-F5344CB8AC3E}">
        <p14:creationId xmlns:p14="http://schemas.microsoft.com/office/powerpoint/2010/main" val="1707756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54</a:t>
            </a:fld>
            <a:endParaRPr lang="en-US" dirty="0"/>
          </a:p>
        </p:txBody>
      </p:sp>
    </p:spTree>
    <p:extLst>
      <p:ext uri="{BB962C8B-B14F-4D97-AF65-F5344CB8AC3E}">
        <p14:creationId xmlns:p14="http://schemas.microsoft.com/office/powerpoint/2010/main" val="3503059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55</a:t>
            </a:fld>
            <a:endParaRPr lang="en-US" dirty="0"/>
          </a:p>
        </p:txBody>
      </p:sp>
    </p:spTree>
    <p:extLst>
      <p:ext uri="{BB962C8B-B14F-4D97-AF65-F5344CB8AC3E}">
        <p14:creationId xmlns:p14="http://schemas.microsoft.com/office/powerpoint/2010/main" val="2065917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56</a:t>
            </a:fld>
            <a:endParaRPr lang="en-US" dirty="0"/>
          </a:p>
        </p:txBody>
      </p:sp>
    </p:spTree>
    <p:extLst>
      <p:ext uri="{BB962C8B-B14F-4D97-AF65-F5344CB8AC3E}">
        <p14:creationId xmlns:p14="http://schemas.microsoft.com/office/powerpoint/2010/main" val="2028861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57</a:t>
            </a:fld>
            <a:endParaRPr lang="en-US" dirty="0"/>
          </a:p>
        </p:txBody>
      </p:sp>
    </p:spTree>
    <p:extLst>
      <p:ext uri="{BB962C8B-B14F-4D97-AF65-F5344CB8AC3E}">
        <p14:creationId xmlns:p14="http://schemas.microsoft.com/office/powerpoint/2010/main" val="1108275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58</a:t>
            </a:fld>
            <a:endParaRPr lang="en-US" dirty="0"/>
          </a:p>
        </p:txBody>
      </p:sp>
    </p:spTree>
    <p:extLst>
      <p:ext uri="{BB962C8B-B14F-4D97-AF65-F5344CB8AC3E}">
        <p14:creationId xmlns:p14="http://schemas.microsoft.com/office/powerpoint/2010/main" val="291281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7</a:t>
            </a:fld>
            <a:endParaRPr lang="en-US" dirty="0"/>
          </a:p>
        </p:txBody>
      </p:sp>
    </p:spTree>
    <p:extLst>
      <p:ext uri="{BB962C8B-B14F-4D97-AF65-F5344CB8AC3E}">
        <p14:creationId xmlns:p14="http://schemas.microsoft.com/office/powerpoint/2010/main" val="3855680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59</a:t>
            </a:fld>
            <a:endParaRPr lang="en-US" dirty="0"/>
          </a:p>
        </p:txBody>
      </p:sp>
    </p:spTree>
    <p:extLst>
      <p:ext uri="{BB962C8B-B14F-4D97-AF65-F5344CB8AC3E}">
        <p14:creationId xmlns:p14="http://schemas.microsoft.com/office/powerpoint/2010/main" val="2121578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60</a:t>
            </a:fld>
            <a:endParaRPr lang="en-US" dirty="0"/>
          </a:p>
        </p:txBody>
      </p:sp>
    </p:spTree>
    <p:extLst>
      <p:ext uri="{BB962C8B-B14F-4D97-AF65-F5344CB8AC3E}">
        <p14:creationId xmlns:p14="http://schemas.microsoft.com/office/powerpoint/2010/main" val="2930135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61</a:t>
            </a:fld>
            <a:endParaRPr lang="en-US" dirty="0"/>
          </a:p>
        </p:txBody>
      </p:sp>
    </p:spTree>
    <p:extLst>
      <p:ext uri="{BB962C8B-B14F-4D97-AF65-F5344CB8AC3E}">
        <p14:creationId xmlns:p14="http://schemas.microsoft.com/office/powerpoint/2010/main" val="2378820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62</a:t>
            </a:fld>
            <a:endParaRPr lang="en-US" dirty="0"/>
          </a:p>
        </p:txBody>
      </p:sp>
    </p:spTree>
    <p:extLst>
      <p:ext uri="{BB962C8B-B14F-4D97-AF65-F5344CB8AC3E}">
        <p14:creationId xmlns:p14="http://schemas.microsoft.com/office/powerpoint/2010/main" val="3709052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B44654-65E8-B549-ABA7-640E35C57803}" type="slidenum">
              <a:rPr lang="en-US" smtClean="0"/>
              <a:t>63</a:t>
            </a:fld>
            <a:endParaRPr lang="en-US" dirty="0"/>
          </a:p>
        </p:txBody>
      </p:sp>
    </p:spTree>
    <p:extLst>
      <p:ext uri="{BB962C8B-B14F-4D97-AF65-F5344CB8AC3E}">
        <p14:creationId xmlns:p14="http://schemas.microsoft.com/office/powerpoint/2010/main" val="1352633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66</a:t>
            </a:fld>
            <a:endParaRPr lang="en-US" dirty="0"/>
          </a:p>
        </p:txBody>
      </p:sp>
    </p:spTree>
    <p:extLst>
      <p:ext uri="{BB962C8B-B14F-4D97-AF65-F5344CB8AC3E}">
        <p14:creationId xmlns:p14="http://schemas.microsoft.com/office/powerpoint/2010/main" val="394643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8</a:t>
            </a:fld>
            <a:endParaRPr lang="en-US" dirty="0"/>
          </a:p>
        </p:txBody>
      </p:sp>
    </p:spTree>
    <p:extLst>
      <p:ext uri="{BB962C8B-B14F-4D97-AF65-F5344CB8AC3E}">
        <p14:creationId xmlns:p14="http://schemas.microsoft.com/office/powerpoint/2010/main" val="2437449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9</a:t>
            </a:fld>
            <a:endParaRPr lang="en-US" dirty="0"/>
          </a:p>
        </p:txBody>
      </p:sp>
    </p:spTree>
    <p:extLst>
      <p:ext uri="{BB962C8B-B14F-4D97-AF65-F5344CB8AC3E}">
        <p14:creationId xmlns:p14="http://schemas.microsoft.com/office/powerpoint/2010/main" val="349555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10</a:t>
            </a:fld>
            <a:endParaRPr lang="en-US" dirty="0"/>
          </a:p>
        </p:txBody>
      </p:sp>
    </p:spTree>
    <p:extLst>
      <p:ext uri="{BB962C8B-B14F-4D97-AF65-F5344CB8AC3E}">
        <p14:creationId xmlns:p14="http://schemas.microsoft.com/office/powerpoint/2010/main" val="380550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0CB44654-65E8-B549-ABA7-640E35C57803}" type="slidenum">
              <a:rPr lang="en-US" smtClean="0"/>
              <a:t>11</a:t>
            </a:fld>
            <a:endParaRPr lang="en-US" dirty="0"/>
          </a:p>
        </p:txBody>
      </p:sp>
    </p:spTree>
    <p:extLst>
      <p:ext uri="{BB962C8B-B14F-4D97-AF65-F5344CB8AC3E}">
        <p14:creationId xmlns:p14="http://schemas.microsoft.com/office/powerpoint/2010/main" val="2033417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F4CED7F1-D286-6146-970D-28FF4D6E4886}"/>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0"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2723253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794396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846221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9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Center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0160" y="0"/>
            <a:ext cx="7205472" cy="5143500"/>
          </a:xfrm>
          <a:prstGeom prst="rect">
            <a:avLst/>
          </a:prstGeom>
        </p:spPr>
        <p:txBody>
          <a:bodyPr anchor="ctr">
            <a:normAutofit/>
          </a:bodyPr>
          <a:lstStyle>
            <a:lvl1pPr algn="l">
              <a:defRPr sz="5400" b="0" i="0">
                <a:latin typeface="Lato" panose="020F0502020204030203" pitchFamily="34" charset="0"/>
                <a:ea typeface="Lato" panose="020F0502020204030203" pitchFamily="34" charset="0"/>
                <a:cs typeface="Lato" panose="020F0502020204030203" pitchFamily="34" charset="0"/>
              </a:defRPr>
            </a:lvl1pPr>
          </a:lstStyle>
          <a:p>
            <a:r>
              <a:rPr lang="en-US" dirty="0"/>
              <a:t>This is a single statement slide</a:t>
            </a:r>
          </a:p>
        </p:txBody>
      </p:sp>
    </p:spTree>
    <p:extLst>
      <p:ext uri="{BB962C8B-B14F-4D97-AF65-F5344CB8AC3E}">
        <p14:creationId xmlns:p14="http://schemas.microsoft.com/office/powerpoint/2010/main" val="70986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0"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06945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m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90882" y="1956804"/>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sp>
        <p:nvSpPr>
          <p:cNvPr id="3" name="Subtitle 2"/>
          <p:cNvSpPr>
            <a:spLocks noGrp="1"/>
          </p:cNvSpPr>
          <p:nvPr>
            <p:ph type="subTitle" idx="1" hasCustomPrompt="1"/>
          </p:nvPr>
        </p:nvSpPr>
        <p:spPr>
          <a:xfrm>
            <a:off x="3272183" y="3471348"/>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0FCD5732-D86D-D440-AFB1-2438313B33FA}"/>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7365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84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79" r:id="rId5"/>
    <p:sldLayoutId id="2147483669" r:id="rId6"/>
    <p:sldLayoutId id="2147483668" r:id="rId7"/>
    <p:sldLayoutId id="2147483670" r:id="rId8"/>
    <p:sldLayoutId id="2147483671" r:id="rId9"/>
    <p:sldLayoutId id="2147483672" r:id="rId10"/>
    <p:sldLayoutId id="2147483673" r:id="rId11"/>
    <p:sldLayoutId id="2147483680" r:id="rId12"/>
    <p:sldLayoutId id="2147483674" r:id="rId13"/>
    <p:sldLayoutId id="2147483682" r:id="rId14"/>
  </p:sldLayoutIdLst>
  <p:txStyles>
    <p:title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biblia.com/bible/esv/Gen%201%E2%80%9311"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5029" y="1385415"/>
            <a:ext cx="2910178" cy="3363913"/>
          </a:xfrm>
        </p:spPr>
        <p:txBody>
          <a:bodyPr>
            <a:normAutofit fontScale="92500"/>
          </a:bodyPr>
          <a:lstStyle/>
          <a:p>
            <a:r>
              <a:rPr lang="en-US" dirty="0"/>
              <a:t>13</a:t>
            </a:r>
          </a:p>
        </p:txBody>
      </p:sp>
      <p:sp>
        <p:nvSpPr>
          <p:cNvPr id="3" name="Subtitle 2"/>
          <p:cNvSpPr>
            <a:spLocks noGrp="1"/>
          </p:cNvSpPr>
          <p:nvPr>
            <p:ph type="subTitle" idx="1"/>
          </p:nvPr>
        </p:nvSpPr>
        <p:spPr>
          <a:xfrm>
            <a:off x="3141059" y="2361539"/>
            <a:ext cx="5633385" cy="1615476"/>
          </a:xfrm>
        </p:spPr>
        <p:txBody>
          <a:bodyPr/>
          <a:lstStyle/>
          <a:p>
            <a:r>
              <a:rPr lang="en-US" sz="4800" dirty="0"/>
              <a:t>Rewinding </a:t>
            </a:r>
            <a:br>
              <a:rPr lang="en-US" sz="4800" dirty="0"/>
            </a:br>
            <a:r>
              <a:rPr lang="en-US" sz="4800" dirty="0"/>
              <a:t>the Clock!</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Old Universe?</a:t>
            </a:r>
          </a:p>
        </p:txBody>
      </p:sp>
      <p:pic>
        <p:nvPicPr>
          <p:cNvPr id="3078" name="Picture 6" descr="Which Is Greater, The Number Of Sand Grains On Earth Or Stars In The Sky? :  Krulwich Wonders... : NPR">
            <a:extLst>
              <a:ext uri="{FF2B5EF4-FFF2-40B4-BE49-F238E27FC236}">
                <a16:creationId xmlns:a16="http://schemas.microsoft.com/office/drawing/2014/main" id="{D8E49AE5-B8AB-D1F5-0167-4355A8569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CA2DEE-0E05-0D35-EBD3-CC9C6C5D3265}"/>
              </a:ext>
            </a:extLst>
          </p:cNvPr>
          <p:cNvSpPr txBox="1"/>
          <p:nvPr/>
        </p:nvSpPr>
        <p:spPr>
          <a:xfrm>
            <a:off x="498764" y="290945"/>
            <a:ext cx="8312727" cy="4708981"/>
          </a:xfrm>
          <a:prstGeom prst="rect">
            <a:avLst/>
          </a:prstGeom>
          <a:solidFill>
            <a:schemeClr val="accent2">
              <a:alpha val="51997"/>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6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“Raise your eyes on high And see who has created these stars, The One who brings out their multitude by number, He calls them all by name; Because of the greatness of His might and the strength of His power, Not one of them is missing”</a:t>
            </a:r>
          </a:p>
          <a:p>
            <a:endParaRPr lang="en-US" sz="2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r>
              <a:rPr lang="en-US" sz="2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Isaiah 40:26</a:t>
            </a:r>
          </a:p>
        </p:txBody>
      </p:sp>
      <p:pic>
        <p:nvPicPr>
          <p:cNvPr id="3080" name="Picture 8" descr="This image, compiled with help from NASA's James Webb Space Telescope, depicts an estimated 50,000 sources of near-infrared light captured by Webb's infrared instruments. (Image Credit: NASA, ESA, CSA).">
            <a:extLst>
              <a:ext uri="{FF2B5EF4-FFF2-40B4-BE49-F238E27FC236}">
                <a16:creationId xmlns:a16="http://schemas.microsoft.com/office/drawing/2014/main" id="{7EC7CA50-21B7-2E13-1B79-BCEFE157F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9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080"/>
                                        </p:tgtEl>
                                      </p:cBhvr>
                                    </p:animEffect>
                                    <p:set>
                                      <p:cBhvr>
                                        <p:cTn id="7" dur="1" fill="hold">
                                          <p:stCondLst>
                                            <p:cond delay="499"/>
                                          </p:stCondLst>
                                        </p:cTn>
                                        <p:tgtEl>
                                          <p:spTgt spid="30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Rewinding the clock!</a:t>
            </a:r>
          </a:p>
        </p:txBody>
      </p:sp>
      <p:pic>
        <p:nvPicPr>
          <p:cNvPr id="1026" name="Picture 2">
            <a:extLst>
              <a:ext uri="{FF2B5EF4-FFF2-40B4-BE49-F238E27FC236}">
                <a16:creationId xmlns:a16="http://schemas.microsoft.com/office/drawing/2014/main" id="{6E25AA00-19FC-EA6F-61C5-2334C5791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476" y="945351"/>
            <a:ext cx="6360102" cy="40983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A7C939C8-195B-8C36-274B-D1EB24BA42F2}"/>
              </a:ext>
            </a:extLst>
          </p:cNvPr>
          <p:cNvCxnSpPr/>
          <p:nvPr/>
        </p:nvCxnSpPr>
        <p:spPr>
          <a:xfrm flipV="1">
            <a:off x="1307592" y="1133856"/>
            <a:ext cx="4261104" cy="2331720"/>
          </a:xfrm>
          <a:prstGeom prst="straightConnector1">
            <a:avLst/>
          </a:prstGeom>
          <a:ln w="76200">
            <a:prstDash val="dash"/>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8E2E0CA-CDD3-DE47-13CD-58443E10AE84}"/>
              </a:ext>
            </a:extLst>
          </p:cNvPr>
          <p:cNvSpPr txBox="1"/>
          <p:nvPr/>
        </p:nvSpPr>
        <p:spPr>
          <a:xfrm rot="19768831">
            <a:off x="1814022" y="1852224"/>
            <a:ext cx="2635970" cy="369332"/>
          </a:xfrm>
          <a:prstGeom prst="rect">
            <a:avLst/>
          </a:prstGeom>
          <a:noFill/>
        </p:spPr>
        <p:txBody>
          <a:bodyPr wrap="square" rtlCol="0">
            <a:spAutoFit/>
          </a:bodyPr>
          <a:lstStyle/>
          <a:p>
            <a:r>
              <a:rPr lang="en-US" b="1" dirty="0"/>
              <a:t>12 – 14 billion years</a:t>
            </a:r>
          </a:p>
        </p:txBody>
      </p:sp>
      <p:pic>
        <p:nvPicPr>
          <p:cNvPr id="10" name="Picture 9">
            <a:extLst>
              <a:ext uri="{FF2B5EF4-FFF2-40B4-BE49-F238E27FC236}">
                <a16:creationId xmlns:a16="http://schemas.microsoft.com/office/drawing/2014/main" id="{60B526E3-F81C-8B74-BCFE-49D0DB15692B}"/>
              </a:ext>
            </a:extLst>
          </p:cNvPr>
          <p:cNvPicPr>
            <a:picLocks noChangeAspect="1"/>
          </p:cNvPicPr>
          <p:nvPr/>
        </p:nvPicPr>
        <p:blipFill>
          <a:blip r:embed="rId4"/>
          <a:stretch>
            <a:fillRect/>
          </a:stretch>
        </p:blipFill>
        <p:spPr>
          <a:xfrm>
            <a:off x="7051126" y="309547"/>
            <a:ext cx="1333717" cy="1271608"/>
          </a:xfrm>
          <a:prstGeom prst="rect">
            <a:avLst/>
          </a:prstGeom>
        </p:spPr>
      </p:pic>
    </p:spTree>
    <p:extLst>
      <p:ext uri="{BB962C8B-B14F-4D97-AF65-F5344CB8AC3E}">
        <p14:creationId xmlns:p14="http://schemas.microsoft.com/office/powerpoint/2010/main" val="11693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Rewinding the clock!</a:t>
            </a:r>
          </a:p>
        </p:txBody>
      </p:sp>
      <p:pic>
        <p:nvPicPr>
          <p:cNvPr id="2" name="Picture 2">
            <a:extLst>
              <a:ext uri="{FF2B5EF4-FFF2-40B4-BE49-F238E27FC236}">
                <a16:creationId xmlns:a16="http://schemas.microsoft.com/office/drawing/2014/main" id="{B92E0F2D-D0DA-A2C8-F19F-A678B9BFE1D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590" y="1637368"/>
            <a:ext cx="6600305" cy="3300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2CAE5F-5EEE-70B3-B2EA-EBF3161EB2A8}"/>
              </a:ext>
            </a:extLst>
          </p:cNvPr>
          <p:cNvSpPr txBox="1"/>
          <p:nvPr/>
        </p:nvSpPr>
        <p:spPr>
          <a:xfrm>
            <a:off x="1189218" y="1063229"/>
            <a:ext cx="6167048" cy="523220"/>
          </a:xfrm>
          <a:prstGeom prst="rect">
            <a:avLst/>
          </a:prstGeom>
          <a:noFill/>
        </p:spPr>
        <p:txBody>
          <a:bodyPr wrap="square" rtlCol="0">
            <a:spAutoFit/>
          </a:bodyPr>
          <a:lstStyle/>
          <a:p>
            <a:pPr algn="ctr"/>
            <a:r>
              <a:rPr lang="en-US" sz="2800" b="1" dirty="0">
                <a:latin typeface="Lato" panose="020F0502020204030203" pitchFamily="34" charset="0"/>
                <a:ea typeface="Lato" panose="020F0502020204030203" pitchFamily="34" charset="0"/>
                <a:cs typeface="Lato" panose="020F0502020204030203" pitchFamily="34" charset="0"/>
              </a:rPr>
              <a:t>Cosmic Microwave Background</a:t>
            </a:r>
          </a:p>
        </p:txBody>
      </p:sp>
      <p:sp>
        <p:nvSpPr>
          <p:cNvPr id="4" name="TextBox 3">
            <a:extLst>
              <a:ext uri="{FF2B5EF4-FFF2-40B4-BE49-F238E27FC236}">
                <a16:creationId xmlns:a16="http://schemas.microsoft.com/office/drawing/2014/main" id="{1BC9A4B8-3EDB-027E-C5AD-C3EEB27E4978}"/>
              </a:ext>
            </a:extLst>
          </p:cNvPr>
          <p:cNvSpPr txBox="1"/>
          <p:nvPr/>
        </p:nvSpPr>
        <p:spPr>
          <a:xfrm>
            <a:off x="7147049" y="1389321"/>
            <a:ext cx="1464733" cy="923330"/>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-454.7632 F</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-/- 5 F</a:t>
            </a:r>
          </a:p>
        </p:txBody>
      </p:sp>
    </p:spTree>
    <p:extLst>
      <p:ext uri="{BB962C8B-B14F-4D97-AF65-F5344CB8AC3E}">
        <p14:creationId xmlns:p14="http://schemas.microsoft.com/office/powerpoint/2010/main" val="42227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Old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240783" y="1364902"/>
            <a:ext cx="8645522" cy="2739211"/>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Lato" panose="020F0502020204030203" pitchFamily="34" charset="0"/>
              </a:rPr>
              <a:t>Hubble &amp; CMB Unknowns</a:t>
            </a:r>
          </a:p>
          <a:p>
            <a:pPr marL="1028700" lvl="1" indent="-571500">
              <a:buFont typeface="Arial" panose="020B0604020202020204" pitchFamily="34" charset="0"/>
              <a:buChar char="•"/>
            </a:pPr>
            <a:r>
              <a:rPr lang="en-US" sz="3200" dirty="0">
                <a:latin typeface="Lato" panose="020F0502020204030203" pitchFamily="34" charset="0"/>
              </a:rPr>
              <a:t>History of the expansion rate is constant</a:t>
            </a:r>
          </a:p>
          <a:p>
            <a:pPr marL="1028700" lvl="1" indent="-571500">
              <a:buFont typeface="Arial" panose="020B0604020202020204" pitchFamily="34" charset="0"/>
              <a:buChar char="•"/>
            </a:pPr>
            <a:r>
              <a:rPr lang="en-US" sz="3200" dirty="0">
                <a:latin typeface="Lato" panose="020F0502020204030203" pitchFamily="34" charset="0"/>
              </a:rPr>
              <a:t>Current density of the universe</a:t>
            </a:r>
          </a:p>
          <a:p>
            <a:pPr marL="1028700" lvl="1" indent="-571500">
              <a:buFont typeface="Arial" panose="020B0604020202020204" pitchFamily="34" charset="0"/>
              <a:buChar char="•"/>
            </a:pPr>
            <a:r>
              <a:rPr lang="en-US" sz="3200" dirty="0">
                <a:latin typeface="Lato" panose="020F0502020204030203" pitchFamily="34" charset="0"/>
              </a:rPr>
              <a:t>Composition of the universe</a:t>
            </a:r>
          </a:p>
          <a:p>
            <a:pPr marL="1028700" lvl="1" indent="-571500">
              <a:buFont typeface="Arial" panose="020B0604020202020204" pitchFamily="34" charset="0"/>
              <a:buChar char="•"/>
            </a:pPr>
            <a:r>
              <a:rPr lang="en-US" sz="3200" dirty="0">
                <a:latin typeface="Lato" panose="020F0502020204030203" pitchFamily="34" charset="0"/>
              </a:rPr>
              <a:t>Cosmological constant (Hubble)</a:t>
            </a:r>
          </a:p>
        </p:txBody>
      </p:sp>
    </p:spTree>
    <p:extLst>
      <p:ext uri="{BB962C8B-B14F-4D97-AF65-F5344CB8AC3E}">
        <p14:creationId xmlns:p14="http://schemas.microsoft.com/office/powerpoint/2010/main" val="17444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Globular clusters</a:t>
            </a:r>
          </a:p>
        </p:txBody>
      </p:sp>
      <p:pic>
        <p:nvPicPr>
          <p:cNvPr id="3074" name="Picture 2" descr="Top 6 Easiest Globular Clusters To View - CosmosPNW">
            <a:extLst>
              <a:ext uri="{FF2B5EF4-FFF2-40B4-BE49-F238E27FC236}">
                <a16:creationId xmlns:a16="http://schemas.microsoft.com/office/drawing/2014/main" id="{EFF9FD57-4815-FC18-9130-6C9A07919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580" y="1331319"/>
            <a:ext cx="3298215" cy="32982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E10ED5D-773E-EF14-A1D8-19C107B54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28" y="1331320"/>
            <a:ext cx="4914023" cy="3276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21E43F-5645-25B8-EAEE-96BE0ECA2075}"/>
              </a:ext>
            </a:extLst>
          </p:cNvPr>
          <p:cNvSpPr txBox="1"/>
          <p:nvPr/>
        </p:nvSpPr>
        <p:spPr>
          <a:xfrm>
            <a:off x="994001" y="3982721"/>
            <a:ext cx="3707476" cy="369332"/>
          </a:xfrm>
          <a:prstGeom prst="rect">
            <a:avLst/>
          </a:prstGeom>
          <a:noFill/>
        </p:spPr>
        <p:txBody>
          <a:bodyPr wrap="square" rtlCol="0">
            <a:spAutoFit/>
          </a:bodyPr>
          <a:lstStyle/>
          <a:p>
            <a:r>
              <a:rPr lang="en-US" dirty="0">
                <a:solidFill>
                  <a:schemeClr val="bg1"/>
                </a:solidFill>
              </a:rPr>
              <a:t>M13 Hercules Globular Cluster </a:t>
            </a:r>
          </a:p>
        </p:txBody>
      </p:sp>
      <p:cxnSp>
        <p:nvCxnSpPr>
          <p:cNvPr id="5" name="Straight Arrow Connector 4">
            <a:extLst>
              <a:ext uri="{FF2B5EF4-FFF2-40B4-BE49-F238E27FC236}">
                <a16:creationId xmlns:a16="http://schemas.microsoft.com/office/drawing/2014/main" id="{E2F0F1CD-9D7B-E094-42EE-FB5BFE305BDE}"/>
              </a:ext>
            </a:extLst>
          </p:cNvPr>
          <p:cNvCxnSpPr/>
          <p:nvPr/>
        </p:nvCxnSpPr>
        <p:spPr>
          <a:xfrm flipV="1">
            <a:off x="2215191" y="3051697"/>
            <a:ext cx="756458" cy="931024"/>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58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Dating globular clusters</a:t>
            </a:r>
          </a:p>
        </p:txBody>
      </p:sp>
      <p:pic>
        <p:nvPicPr>
          <p:cNvPr id="2" name="Picture 2">
            <a:extLst>
              <a:ext uri="{FF2B5EF4-FFF2-40B4-BE49-F238E27FC236}">
                <a16:creationId xmlns:a16="http://schemas.microsoft.com/office/drawing/2014/main" id="{98A0E70B-6A1E-88B1-7FD8-2F197F10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02" y="1240600"/>
            <a:ext cx="3358260" cy="3329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0E0048-1CB5-07C1-901D-6B506D723ED2}"/>
              </a:ext>
            </a:extLst>
          </p:cNvPr>
          <p:cNvSpPr txBox="1"/>
          <p:nvPr/>
        </p:nvSpPr>
        <p:spPr>
          <a:xfrm>
            <a:off x="4520339" y="1092088"/>
            <a:ext cx="1033950"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Our sun</a:t>
            </a:r>
          </a:p>
        </p:txBody>
      </p:sp>
      <p:sp>
        <p:nvSpPr>
          <p:cNvPr id="6" name="TextBox 5">
            <a:extLst>
              <a:ext uri="{FF2B5EF4-FFF2-40B4-BE49-F238E27FC236}">
                <a16:creationId xmlns:a16="http://schemas.microsoft.com/office/drawing/2014/main" id="{376B10A4-8170-17DF-ED63-0E900E4736F0}"/>
              </a:ext>
            </a:extLst>
          </p:cNvPr>
          <p:cNvSpPr txBox="1"/>
          <p:nvPr/>
        </p:nvSpPr>
        <p:spPr>
          <a:xfrm>
            <a:off x="1314407" y="1092088"/>
            <a:ext cx="905090"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2x sun</a:t>
            </a:r>
          </a:p>
        </p:txBody>
      </p:sp>
      <p:sp>
        <p:nvSpPr>
          <p:cNvPr id="7" name="TextBox 6">
            <a:extLst>
              <a:ext uri="{FF2B5EF4-FFF2-40B4-BE49-F238E27FC236}">
                <a16:creationId xmlns:a16="http://schemas.microsoft.com/office/drawing/2014/main" id="{F00E2DB9-7F28-BE01-013D-4C76EAAC5689}"/>
              </a:ext>
            </a:extLst>
          </p:cNvPr>
          <p:cNvSpPr txBox="1"/>
          <p:nvPr/>
        </p:nvSpPr>
        <p:spPr>
          <a:xfrm>
            <a:off x="7175266" y="1092088"/>
            <a:ext cx="970209"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½ sun</a:t>
            </a:r>
          </a:p>
        </p:txBody>
      </p:sp>
      <p:sp>
        <p:nvSpPr>
          <p:cNvPr id="8" name="TextBox 7">
            <a:extLst>
              <a:ext uri="{FF2B5EF4-FFF2-40B4-BE49-F238E27FC236}">
                <a16:creationId xmlns:a16="http://schemas.microsoft.com/office/drawing/2014/main" id="{3D9DB84A-C25E-82AD-9017-17A3EDCC9691}"/>
              </a:ext>
            </a:extLst>
          </p:cNvPr>
          <p:cNvSpPr txBox="1"/>
          <p:nvPr/>
        </p:nvSpPr>
        <p:spPr>
          <a:xfrm>
            <a:off x="4234939" y="4349267"/>
            <a:ext cx="1786250" cy="646331"/>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9 billion years</a:t>
            </a:r>
          </a:p>
          <a:p>
            <a:r>
              <a:rPr lang="en-US" b="1" dirty="0">
                <a:latin typeface="Lato" panose="020F0502020204030203" pitchFamily="34" charset="0"/>
                <a:ea typeface="Lato" panose="020F0502020204030203" pitchFamily="34" charset="0"/>
                <a:cs typeface="Lato" panose="020F0502020204030203" pitchFamily="34" charset="0"/>
              </a:rPr>
              <a:t>to burn out</a:t>
            </a:r>
          </a:p>
        </p:txBody>
      </p:sp>
      <p:sp>
        <p:nvSpPr>
          <p:cNvPr id="9" name="TextBox 8">
            <a:extLst>
              <a:ext uri="{FF2B5EF4-FFF2-40B4-BE49-F238E27FC236}">
                <a16:creationId xmlns:a16="http://schemas.microsoft.com/office/drawing/2014/main" id="{8FC238A3-B72D-8BDB-F69B-3486805FCC7D}"/>
              </a:ext>
            </a:extLst>
          </p:cNvPr>
          <p:cNvSpPr txBox="1"/>
          <p:nvPr/>
        </p:nvSpPr>
        <p:spPr>
          <a:xfrm>
            <a:off x="856103" y="4349266"/>
            <a:ext cx="1928658" cy="646331"/>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800 million years</a:t>
            </a:r>
          </a:p>
          <a:p>
            <a:r>
              <a:rPr lang="en-US" b="1" dirty="0">
                <a:latin typeface="Lato" panose="020F0502020204030203" pitchFamily="34" charset="0"/>
                <a:ea typeface="Lato" panose="020F0502020204030203" pitchFamily="34" charset="0"/>
                <a:cs typeface="Lato" panose="020F0502020204030203" pitchFamily="34" charset="0"/>
              </a:rPr>
              <a:t>to burn out</a:t>
            </a:r>
          </a:p>
        </p:txBody>
      </p:sp>
      <p:sp>
        <p:nvSpPr>
          <p:cNvPr id="10" name="TextBox 9">
            <a:extLst>
              <a:ext uri="{FF2B5EF4-FFF2-40B4-BE49-F238E27FC236}">
                <a16:creationId xmlns:a16="http://schemas.microsoft.com/office/drawing/2014/main" id="{770388E6-DF68-7D20-9596-9755748299B6}"/>
              </a:ext>
            </a:extLst>
          </p:cNvPr>
          <p:cNvSpPr txBox="1"/>
          <p:nvPr/>
        </p:nvSpPr>
        <p:spPr>
          <a:xfrm>
            <a:off x="6698227" y="4349266"/>
            <a:ext cx="1928658" cy="646331"/>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20 billion years</a:t>
            </a:r>
          </a:p>
          <a:p>
            <a:r>
              <a:rPr lang="en-US" b="1" dirty="0">
                <a:latin typeface="Lato" panose="020F0502020204030203" pitchFamily="34" charset="0"/>
                <a:ea typeface="Lato" panose="020F0502020204030203" pitchFamily="34" charset="0"/>
                <a:cs typeface="Lato" panose="020F0502020204030203" pitchFamily="34" charset="0"/>
              </a:rPr>
              <a:t>to burn out</a:t>
            </a:r>
          </a:p>
        </p:txBody>
      </p:sp>
      <p:pic>
        <p:nvPicPr>
          <p:cNvPr id="1026" name="Picture 2">
            <a:extLst>
              <a:ext uri="{FF2B5EF4-FFF2-40B4-BE49-F238E27FC236}">
                <a16:creationId xmlns:a16="http://schemas.microsoft.com/office/drawing/2014/main" id="{ADD4B918-B896-4E65-72EC-153BADB21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143" y="2374368"/>
            <a:ext cx="1071127" cy="1061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0D8F251-102F-0A5B-B6BB-441E6DD7B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439" y="1929898"/>
            <a:ext cx="1967750" cy="195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Old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282634" y="1356589"/>
            <a:ext cx="8352692" cy="2246769"/>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Lato" panose="020F0502020204030203" pitchFamily="34" charset="0"/>
              </a:rPr>
              <a:t>Globular Cluster Unknowns</a:t>
            </a:r>
          </a:p>
          <a:p>
            <a:pPr marL="1028700" lvl="1" indent="-571500">
              <a:buFont typeface="Arial" panose="020B0604020202020204" pitchFamily="34" charset="0"/>
              <a:buChar char="•"/>
            </a:pPr>
            <a:r>
              <a:rPr lang="en-US" sz="3200" dirty="0">
                <a:latin typeface="Lato" panose="020F0502020204030203" pitchFamily="34" charset="0"/>
              </a:rPr>
              <a:t>History of the burnout rate</a:t>
            </a:r>
          </a:p>
          <a:p>
            <a:pPr marL="1028700" lvl="1" indent="-571500">
              <a:buFont typeface="Arial" panose="020B0604020202020204" pitchFamily="34" charset="0"/>
              <a:buChar char="•"/>
            </a:pPr>
            <a:r>
              <a:rPr lang="en-US" sz="3200" dirty="0">
                <a:latin typeface="Lato" panose="020F0502020204030203" pitchFamily="34" charset="0"/>
              </a:rPr>
              <a:t>The exact distance to the cluster</a:t>
            </a:r>
          </a:p>
          <a:p>
            <a:pPr marL="1028700" lvl="1" indent="-571500">
              <a:buFont typeface="Arial" panose="020B0604020202020204" pitchFamily="34" charset="0"/>
              <a:buChar char="•"/>
            </a:pPr>
            <a:r>
              <a:rPr lang="en-US" sz="3200" dirty="0">
                <a:latin typeface="Lato" panose="020F0502020204030203" pitchFamily="34" charset="0"/>
              </a:rPr>
              <a:t>Ignorance of stellar evolution details</a:t>
            </a:r>
          </a:p>
        </p:txBody>
      </p:sp>
    </p:spTree>
    <p:extLst>
      <p:ext uri="{BB962C8B-B14F-4D97-AF65-F5344CB8AC3E}">
        <p14:creationId xmlns:p14="http://schemas.microsoft.com/office/powerpoint/2010/main" val="358566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Is the universe young?</a:t>
            </a:r>
          </a:p>
        </p:txBody>
      </p:sp>
    </p:spTree>
    <p:extLst>
      <p:ext uri="{BB962C8B-B14F-4D97-AF65-F5344CB8AC3E}">
        <p14:creationId xmlns:p14="http://schemas.microsoft.com/office/powerpoint/2010/main" val="2014295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Young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707886"/>
          </a:xfrm>
          <a:prstGeom prst="rect">
            <a:avLst/>
          </a:prstGeom>
          <a:noFill/>
        </p:spPr>
        <p:txBody>
          <a:bodyPr wrap="square" rtlCol="0">
            <a:spAutoFit/>
          </a:bodyPr>
          <a:lstStyle/>
          <a:p>
            <a:pPr algn="ctr"/>
            <a:r>
              <a:rPr lang="en-US" sz="4000" dirty="0">
                <a:latin typeface="Lato" panose="020F0502020204030203" pitchFamily="34" charset="0"/>
              </a:rPr>
              <a:t>Scientific Evidences for youth</a:t>
            </a:r>
            <a:endParaRPr lang="en-US" sz="2800" dirty="0">
              <a:latin typeface="Lato" panose="020F0502020204030203" pitchFamily="34" charset="0"/>
            </a:endParaRPr>
          </a:p>
        </p:txBody>
      </p:sp>
      <p:sp>
        <p:nvSpPr>
          <p:cNvPr id="2" name="TextBox 1">
            <a:extLst>
              <a:ext uri="{FF2B5EF4-FFF2-40B4-BE49-F238E27FC236}">
                <a16:creationId xmlns:a16="http://schemas.microsoft.com/office/drawing/2014/main" id="{EB945BBA-5CA8-52DD-2EBD-6E117EA7BB80}"/>
              </a:ext>
            </a:extLst>
          </p:cNvPr>
          <p:cNvSpPr txBox="1"/>
          <p:nvPr/>
        </p:nvSpPr>
        <p:spPr>
          <a:xfrm>
            <a:off x="182306" y="2233352"/>
            <a:ext cx="4480847" cy="2308324"/>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Galaxies wind themselves up too fast</a:t>
            </a:r>
          </a:p>
          <a:p>
            <a:r>
              <a:rPr lang="en-US" b="1" dirty="0">
                <a:latin typeface="Lato" panose="020F0502020204030203" pitchFamily="34" charset="0"/>
                <a:ea typeface="Lato" panose="020F0502020204030203" pitchFamily="34" charset="0"/>
                <a:cs typeface="Lato" panose="020F0502020204030203" pitchFamily="34" charset="0"/>
              </a:rPr>
              <a:t>Too few super nova remnant</a:t>
            </a:r>
          </a:p>
          <a:p>
            <a:r>
              <a:rPr lang="en-US" b="1" dirty="0">
                <a:latin typeface="Lato" panose="020F0502020204030203" pitchFamily="34" charset="0"/>
                <a:ea typeface="Lato" panose="020F0502020204030203" pitchFamily="34" charset="0"/>
                <a:cs typeface="Lato" panose="020F0502020204030203" pitchFamily="34" charset="0"/>
              </a:rPr>
              <a:t>Comets disintegrate too quickly</a:t>
            </a:r>
          </a:p>
          <a:p>
            <a:r>
              <a:rPr lang="en-US" b="1" dirty="0">
                <a:latin typeface="Lato" panose="020F0502020204030203" pitchFamily="34" charset="0"/>
                <a:ea typeface="Lato" panose="020F0502020204030203" pitchFamily="34" charset="0"/>
                <a:cs typeface="Lato" panose="020F0502020204030203" pitchFamily="34" charset="0"/>
              </a:rPr>
              <a:t>New light from binary stars</a:t>
            </a:r>
          </a:p>
          <a:p>
            <a:r>
              <a:rPr lang="en-US" b="1" dirty="0">
                <a:latin typeface="Lato" panose="020F0502020204030203" pitchFamily="34" charset="0"/>
                <a:ea typeface="Lato" panose="020F0502020204030203" pitchFamily="34" charset="0"/>
                <a:cs typeface="Lato" panose="020F0502020204030203" pitchFamily="34" charset="0"/>
              </a:rPr>
              <a:t>Matter in the universe is too clumpy</a:t>
            </a:r>
          </a:p>
          <a:p>
            <a:r>
              <a:rPr lang="en-US" b="1" dirty="0">
                <a:latin typeface="Lato" panose="020F0502020204030203" pitchFamily="34" charset="0"/>
                <a:ea typeface="Lato" panose="020F0502020204030203" pitchFamily="34" charset="0"/>
                <a:cs typeface="Lato" panose="020F0502020204030203" pitchFamily="34" charset="0"/>
              </a:rPr>
              <a:t>Too many blue giants (stars)</a:t>
            </a:r>
          </a:p>
          <a:p>
            <a:r>
              <a:rPr lang="en-US" b="1" dirty="0">
                <a:latin typeface="Lato" panose="020F0502020204030203" pitchFamily="34" charset="0"/>
                <a:ea typeface="Lato" panose="020F0502020204030203" pitchFamily="34" charset="0"/>
                <a:cs typeface="Lato" panose="020F0502020204030203" pitchFamily="34" charset="0"/>
              </a:rPr>
              <a:t>Lack of green pea galaxies at the edge of the universe</a:t>
            </a:r>
          </a:p>
        </p:txBody>
      </p:sp>
      <p:sp>
        <p:nvSpPr>
          <p:cNvPr id="5" name="TextBox 4">
            <a:extLst>
              <a:ext uri="{FF2B5EF4-FFF2-40B4-BE49-F238E27FC236}">
                <a16:creationId xmlns:a16="http://schemas.microsoft.com/office/drawing/2014/main" id="{4CDA55A9-B0D6-D03E-D706-F8A573672E4F}"/>
              </a:ext>
            </a:extLst>
          </p:cNvPr>
          <p:cNvSpPr txBox="1"/>
          <p:nvPr/>
        </p:nvSpPr>
        <p:spPr>
          <a:xfrm>
            <a:off x="4663153" y="2233351"/>
            <a:ext cx="4480847" cy="2308324"/>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Biological material decays too fast</a:t>
            </a:r>
          </a:p>
          <a:p>
            <a:r>
              <a:rPr lang="en-US" b="1" dirty="0">
                <a:latin typeface="Lato" panose="020F0502020204030203" pitchFamily="34" charset="0"/>
                <a:ea typeface="Lato" panose="020F0502020204030203" pitchFamily="34" charset="0"/>
                <a:cs typeface="Lato" panose="020F0502020204030203" pitchFamily="34" charset="0"/>
              </a:rPr>
              <a:t>Fossil radioactivity</a:t>
            </a:r>
          </a:p>
          <a:p>
            <a:r>
              <a:rPr lang="en-US" b="1" dirty="0">
                <a:latin typeface="Lato" panose="020F0502020204030203" pitchFamily="34" charset="0"/>
                <a:ea typeface="Lato" panose="020F0502020204030203" pitchFamily="34" charset="0"/>
                <a:cs typeface="Lato" panose="020F0502020204030203" pitchFamily="34" charset="0"/>
              </a:rPr>
              <a:t>Too much helium in minerals</a:t>
            </a:r>
          </a:p>
          <a:p>
            <a:r>
              <a:rPr lang="en-US" b="1" dirty="0">
                <a:latin typeface="Lato" panose="020F0502020204030203" pitchFamily="34" charset="0"/>
                <a:ea typeface="Lato" panose="020F0502020204030203" pitchFamily="34" charset="0"/>
                <a:cs typeface="Lato" panose="020F0502020204030203" pitchFamily="34" charset="0"/>
              </a:rPr>
              <a:t>Too much C14 in deep geological strata that should not be there</a:t>
            </a:r>
          </a:p>
          <a:p>
            <a:r>
              <a:rPr lang="en-US" b="1" dirty="0">
                <a:latin typeface="Lato" panose="020F0502020204030203" pitchFamily="34" charset="0"/>
                <a:ea typeface="Lato" panose="020F0502020204030203" pitchFamily="34" charset="0"/>
                <a:cs typeface="Lato" panose="020F0502020204030203" pitchFamily="34" charset="0"/>
              </a:rPr>
              <a:t>Not enough stone age skeletons</a:t>
            </a:r>
          </a:p>
          <a:p>
            <a:r>
              <a:rPr lang="en-US" b="1" dirty="0">
                <a:latin typeface="Lato" panose="020F0502020204030203" pitchFamily="34" charset="0"/>
                <a:ea typeface="Lato" panose="020F0502020204030203" pitchFamily="34" charset="0"/>
                <a:cs typeface="Lato" panose="020F0502020204030203" pitchFamily="34" charset="0"/>
              </a:rPr>
              <a:t>Agriculture is too recent</a:t>
            </a:r>
          </a:p>
          <a:p>
            <a:r>
              <a:rPr lang="en-US" b="1" dirty="0">
                <a:latin typeface="Lato" panose="020F0502020204030203" pitchFamily="34" charset="0"/>
                <a:ea typeface="Lato" panose="020F0502020204030203" pitchFamily="34" charset="0"/>
                <a:cs typeface="Lato" panose="020F0502020204030203" pitchFamily="34" charset="0"/>
              </a:rPr>
              <a:t>Homo Sapiens history is too short</a:t>
            </a:r>
          </a:p>
        </p:txBody>
      </p:sp>
    </p:spTree>
    <p:extLst>
      <p:ext uri="{BB962C8B-B14F-4D97-AF65-F5344CB8AC3E}">
        <p14:creationId xmlns:p14="http://schemas.microsoft.com/office/powerpoint/2010/main" val="344341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Young universe?</a:t>
            </a:r>
          </a:p>
        </p:txBody>
      </p:sp>
      <p:sp>
        <p:nvSpPr>
          <p:cNvPr id="2" name="Rectangle 1">
            <a:extLst>
              <a:ext uri="{FF2B5EF4-FFF2-40B4-BE49-F238E27FC236}">
                <a16:creationId xmlns:a16="http://schemas.microsoft.com/office/drawing/2014/main" id="{1CEA926A-F137-219B-C0E9-74CF50160366}"/>
              </a:ext>
            </a:extLst>
          </p:cNvPr>
          <p:cNvSpPr/>
          <p:nvPr/>
        </p:nvSpPr>
        <p:spPr>
          <a:xfrm>
            <a:off x="598230" y="2517378"/>
            <a:ext cx="7316773" cy="543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35B42C-873E-EF95-79B4-7F740A7B28E0}"/>
              </a:ext>
            </a:extLst>
          </p:cNvPr>
          <p:cNvSpPr txBox="1"/>
          <p:nvPr/>
        </p:nvSpPr>
        <p:spPr>
          <a:xfrm>
            <a:off x="372533" y="1605637"/>
            <a:ext cx="855134"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Adam</a:t>
            </a:r>
          </a:p>
        </p:txBody>
      </p:sp>
      <p:sp>
        <p:nvSpPr>
          <p:cNvPr id="6" name="Oval 5">
            <a:extLst>
              <a:ext uri="{FF2B5EF4-FFF2-40B4-BE49-F238E27FC236}">
                <a16:creationId xmlns:a16="http://schemas.microsoft.com/office/drawing/2014/main" id="{87CA5539-3C6B-4E49-F823-0E1C54F07C14}"/>
              </a:ext>
            </a:extLst>
          </p:cNvPr>
          <p:cNvSpPr/>
          <p:nvPr/>
        </p:nvSpPr>
        <p:spPr>
          <a:xfrm>
            <a:off x="2926563" y="2430171"/>
            <a:ext cx="177800" cy="2201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5114C1-EBBB-33E2-74DB-4DB61907EEA1}"/>
              </a:ext>
            </a:extLst>
          </p:cNvPr>
          <p:cNvSpPr/>
          <p:nvPr/>
        </p:nvSpPr>
        <p:spPr>
          <a:xfrm>
            <a:off x="509330" y="2430171"/>
            <a:ext cx="177800" cy="2201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C414DB-0993-4D8A-A89F-F962942CF17C}"/>
              </a:ext>
            </a:extLst>
          </p:cNvPr>
          <p:cNvSpPr/>
          <p:nvPr/>
        </p:nvSpPr>
        <p:spPr>
          <a:xfrm>
            <a:off x="5376333" y="2430171"/>
            <a:ext cx="177800" cy="2201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1FBF21-4E9C-4C06-1DD3-17D1E7E7CBEE}"/>
              </a:ext>
            </a:extLst>
          </p:cNvPr>
          <p:cNvSpPr/>
          <p:nvPr/>
        </p:nvSpPr>
        <p:spPr>
          <a:xfrm>
            <a:off x="7813403" y="2449949"/>
            <a:ext cx="177800" cy="2201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69716D-8F70-E84C-999E-95FCDE88E067}"/>
              </a:ext>
            </a:extLst>
          </p:cNvPr>
          <p:cNvSpPr txBox="1"/>
          <p:nvPr/>
        </p:nvSpPr>
        <p:spPr>
          <a:xfrm>
            <a:off x="2498996" y="1605637"/>
            <a:ext cx="1234804"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Abraham</a:t>
            </a:r>
          </a:p>
        </p:txBody>
      </p:sp>
      <p:sp>
        <p:nvSpPr>
          <p:cNvPr id="13" name="TextBox 12">
            <a:extLst>
              <a:ext uri="{FF2B5EF4-FFF2-40B4-BE49-F238E27FC236}">
                <a16:creationId xmlns:a16="http://schemas.microsoft.com/office/drawing/2014/main" id="{B5C47639-0AA4-DEC6-4583-187787C4623A}"/>
              </a:ext>
            </a:extLst>
          </p:cNvPr>
          <p:cNvSpPr txBox="1"/>
          <p:nvPr/>
        </p:nvSpPr>
        <p:spPr>
          <a:xfrm>
            <a:off x="5122333" y="1605637"/>
            <a:ext cx="960302"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Jesus</a:t>
            </a:r>
          </a:p>
        </p:txBody>
      </p:sp>
      <p:sp>
        <p:nvSpPr>
          <p:cNvPr id="14" name="TextBox 13">
            <a:extLst>
              <a:ext uri="{FF2B5EF4-FFF2-40B4-BE49-F238E27FC236}">
                <a16:creationId xmlns:a16="http://schemas.microsoft.com/office/drawing/2014/main" id="{D088DCD0-1928-5B73-135D-1EFF338F1406}"/>
              </a:ext>
            </a:extLst>
          </p:cNvPr>
          <p:cNvSpPr txBox="1"/>
          <p:nvPr/>
        </p:nvSpPr>
        <p:spPr>
          <a:xfrm>
            <a:off x="7472497" y="1605637"/>
            <a:ext cx="1234804"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Today</a:t>
            </a:r>
          </a:p>
        </p:txBody>
      </p:sp>
      <p:sp>
        <p:nvSpPr>
          <p:cNvPr id="15" name="Right Arrow 14">
            <a:extLst>
              <a:ext uri="{FF2B5EF4-FFF2-40B4-BE49-F238E27FC236}">
                <a16:creationId xmlns:a16="http://schemas.microsoft.com/office/drawing/2014/main" id="{C675A1DD-A848-AE65-E606-F159D231F174}"/>
              </a:ext>
            </a:extLst>
          </p:cNvPr>
          <p:cNvSpPr/>
          <p:nvPr/>
        </p:nvSpPr>
        <p:spPr>
          <a:xfrm>
            <a:off x="687130" y="2008776"/>
            <a:ext cx="2239433" cy="4405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latin typeface="Lato" panose="020F0502020204030203" pitchFamily="34" charset="0"/>
                <a:ea typeface="Lato" panose="020F0502020204030203" pitchFamily="34" charset="0"/>
                <a:cs typeface="Lato" panose="020F0502020204030203" pitchFamily="34" charset="0"/>
              </a:rPr>
              <a:t>~2000 years</a:t>
            </a:r>
          </a:p>
        </p:txBody>
      </p:sp>
      <p:sp>
        <p:nvSpPr>
          <p:cNvPr id="16" name="Right Arrow 15">
            <a:extLst>
              <a:ext uri="{FF2B5EF4-FFF2-40B4-BE49-F238E27FC236}">
                <a16:creationId xmlns:a16="http://schemas.microsoft.com/office/drawing/2014/main" id="{3B3D9B4E-B197-38F3-F0E0-D33AB3D44516}"/>
              </a:ext>
            </a:extLst>
          </p:cNvPr>
          <p:cNvSpPr/>
          <p:nvPr/>
        </p:nvSpPr>
        <p:spPr>
          <a:xfrm>
            <a:off x="3120631" y="1998314"/>
            <a:ext cx="2239433" cy="4405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latin typeface="Lato" panose="020F0502020204030203" pitchFamily="34" charset="0"/>
                <a:ea typeface="Lato" panose="020F0502020204030203" pitchFamily="34" charset="0"/>
                <a:cs typeface="Lato" panose="020F0502020204030203" pitchFamily="34" charset="0"/>
              </a:rPr>
              <a:t>~2000 years</a:t>
            </a:r>
          </a:p>
        </p:txBody>
      </p:sp>
      <p:sp>
        <p:nvSpPr>
          <p:cNvPr id="17" name="Right Arrow 16">
            <a:extLst>
              <a:ext uri="{FF2B5EF4-FFF2-40B4-BE49-F238E27FC236}">
                <a16:creationId xmlns:a16="http://schemas.microsoft.com/office/drawing/2014/main" id="{2D509F39-5C86-C38E-B830-FBFDE3EAD32F}"/>
              </a:ext>
            </a:extLst>
          </p:cNvPr>
          <p:cNvSpPr/>
          <p:nvPr/>
        </p:nvSpPr>
        <p:spPr>
          <a:xfrm>
            <a:off x="5602484" y="1998314"/>
            <a:ext cx="2239433" cy="4405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latin typeface="Lato" panose="020F0502020204030203" pitchFamily="34" charset="0"/>
                <a:ea typeface="Lato" panose="020F0502020204030203" pitchFamily="34" charset="0"/>
                <a:cs typeface="Lato" panose="020F0502020204030203" pitchFamily="34" charset="0"/>
              </a:rPr>
              <a:t>~2000 years</a:t>
            </a:r>
          </a:p>
        </p:txBody>
      </p:sp>
      <p:sp>
        <p:nvSpPr>
          <p:cNvPr id="18" name="Rectangle 17">
            <a:extLst>
              <a:ext uri="{FF2B5EF4-FFF2-40B4-BE49-F238E27FC236}">
                <a16:creationId xmlns:a16="http://schemas.microsoft.com/office/drawing/2014/main" id="{31685C56-CF34-1827-B9C9-8DE2121F9550}"/>
              </a:ext>
            </a:extLst>
          </p:cNvPr>
          <p:cNvSpPr/>
          <p:nvPr/>
        </p:nvSpPr>
        <p:spPr>
          <a:xfrm>
            <a:off x="2237980" y="3150439"/>
            <a:ext cx="4037271" cy="6265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ysClr val="windowText" lastClr="000000"/>
                </a:solidFill>
                <a:latin typeface="Lato" panose="020F0502020204030203" pitchFamily="34" charset="0"/>
                <a:ea typeface="Lato" panose="020F0502020204030203" pitchFamily="34" charset="0"/>
                <a:cs typeface="Lato" panose="020F0502020204030203" pitchFamily="34" charset="0"/>
              </a:rPr>
              <a:t>~6,000 years total</a:t>
            </a:r>
          </a:p>
        </p:txBody>
      </p:sp>
      <p:sp>
        <p:nvSpPr>
          <p:cNvPr id="19" name="TextBox 18">
            <a:extLst>
              <a:ext uri="{FF2B5EF4-FFF2-40B4-BE49-F238E27FC236}">
                <a16:creationId xmlns:a16="http://schemas.microsoft.com/office/drawing/2014/main" id="{A21A806D-21E3-2A54-000F-705F9FD7BA8A}"/>
              </a:ext>
            </a:extLst>
          </p:cNvPr>
          <p:cNvSpPr txBox="1"/>
          <p:nvPr/>
        </p:nvSpPr>
        <p:spPr>
          <a:xfrm>
            <a:off x="1887945" y="4094057"/>
            <a:ext cx="5334000" cy="523220"/>
          </a:xfrm>
          <a:prstGeom prst="rect">
            <a:avLst/>
          </a:prstGeom>
          <a:noFill/>
        </p:spPr>
        <p:txBody>
          <a:bodyPr wrap="square" rtlCol="0">
            <a:spAutoFit/>
          </a:bodyPr>
          <a:lstStyle/>
          <a:p>
            <a:pPr algn="ctr"/>
            <a:r>
              <a:rPr lang="en-US" sz="2800" dirty="0">
                <a:latin typeface="Lato" panose="020F0502020204030203" pitchFamily="34" charset="0"/>
                <a:ea typeface="Lato" panose="020F0502020204030203" pitchFamily="34" charset="0"/>
                <a:cs typeface="Lato" panose="020F0502020204030203" pitchFamily="34" charset="0"/>
              </a:rPr>
              <a:t>Why is this not an exact figure?</a:t>
            </a:r>
          </a:p>
        </p:txBody>
      </p:sp>
    </p:spTree>
    <p:extLst>
      <p:ext uri="{BB962C8B-B14F-4D97-AF65-F5344CB8AC3E}">
        <p14:creationId xmlns:p14="http://schemas.microsoft.com/office/powerpoint/2010/main" val="40524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P spid="15" grpId="0" animBg="1"/>
      <p:bldP spid="16" grpId="0" animBg="1"/>
      <p:bldP spid="17" grpId="0" animBg="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5400" dirty="0">
                <a:latin typeface="Lato Black" panose="020F0502020204030203" pitchFamily="34" charset="0"/>
                <a:ea typeface="Lato Black" panose="020F0502020204030203" pitchFamily="34" charset="0"/>
                <a:cs typeface="Lato Black" panose="020F0502020204030203" pitchFamily="34" charset="0"/>
              </a:rPr>
              <a:t>Hold firmly to Scripture;</a:t>
            </a:r>
            <a:br>
              <a:rPr lang="en-US" sz="5400" dirty="0">
                <a:latin typeface="Lato Black" panose="020F0502020204030203" pitchFamily="34" charset="0"/>
                <a:ea typeface="Lato Black" panose="020F0502020204030203" pitchFamily="34" charset="0"/>
                <a:cs typeface="Lato Black" panose="020F0502020204030203" pitchFamily="34" charset="0"/>
              </a:rPr>
            </a:br>
            <a:r>
              <a:rPr lang="en-US" sz="5400" dirty="0">
                <a:latin typeface="Lato Black" panose="020F0502020204030203" pitchFamily="34" charset="0"/>
                <a:ea typeface="Lato Black" panose="020F0502020204030203" pitchFamily="34" charset="0"/>
                <a:cs typeface="Lato Black" panose="020F0502020204030203" pitchFamily="34" charset="0"/>
              </a:rPr>
              <a:t>loosely to theories</a:t>
            </a:r>
          </a:p>
        </p:txBody>
      </p:sp>
    </p:spTree>
    <p:extLst>
      <p:ext uri="{BB962C8B-B14F-4D97-AF65-F5344CB8AC3E}">
        <p14:creationId xmlns:p14="http://schemas.microsoft.com/office/powerpoint/2010/main" val="2565865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Young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132146"/>
            <a:ext cx="8037095"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a:latin typeface="Lato" panose="020F0502020204030203" pitchFamily="34" charset="0"/>
              </a:rPr>
              <a:t>Gen 5:3 “When Adam had lived 130 years, he fathered a son in his own likeness, according to his image, and named him Seth.”</a:t>
            </a:r>
          </a:p>
          <a:p>
            <a:pPr marL="571500" indent="-571500">
              <a:buFont typeface="Arial" panose="020B0604020202020204" pitchFamily="34" charset="0"/>
              <a:buChar char="•"/>
            </a:pPr>
            <a:endParaRPr lang="en-US" sz="4000" dirty="0">
              <a:latin typeface="Lato" panose="020F0502020204030203" pitchFamily="34" charset="0"/>
            </a:endParaRPr>
          </a:p>
          <a:p>
            <a:pPr marL="571500" indent="-571500">
              <a:buFont typeface="Arial" panose="020B0604020202020204" pitchFamily="34" charset="0"/>
              <a:buChar char="•"/>
            </a:pPr>
            <a:r>
              <a:rPr lang="en-US" sz="4000" dirty="0">
                <a:latin typeface="Lato" panose="020F0502020204030203" pitchFamily="34" charset="0"/>
              </a:rPr>
              <a:t>Is this an exact age?</a:t>
            </a:r>
            <a:endParaRPr lang="en-US" sz="2800" dirty="0">
              <a:latin typeface="Lato" panose="020F0502020204030203" pitchFamily="34" charset="0"/>
            </a:endParaRPr>
          </a:p>
        </p:txBody>
      </p:sp>
    </p:spTree>
    <p:extLst>
      <p:ext uri="{BB962C8B-B14F-4D97-AF65-F5344CB8AC3E}">
        <p14:creationId xmlns:p14="http://schemas.microsoft.com/office/powerpoint/2010/main" val="25461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Young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938461" y="1814240"/>
            <a:ext cx="1074625" cy="461665"/>
          </a:xfrm>
          <a:prstGeom prst="rect">
            <a:avLst/>
          </a:prstGeom>
          <a:noFill/>
        </p:spPr>
        <p:txBody>
          <a:bodyPr wrap="square" rtlCol="0">
            <a:spAutoFit/>
          </a:bodyPr>
          <a:lstStyle/>
          <a:p>
            <a:r>
              <a:rPr lang="en-US" sz="2400" dirty="0">
                <a:latin typeface="Lato" panose="020F0502020204030203" pitchFamily="34" charset="0"/>
              </a:rPr>
              <a:t>Gen 5</a:t>
            </a:r>
            <a:endParaRPr lang="en-US" sz="3200" dirty="0">
              <a:latin typeface="Lato" panose="020F0502020204030203" pitchFamily="34" charset="0"/>
            </a:endParaRPr>
          </a:p>
        </p:txBody>
      </p:sp>
      <p:sp>
        <p:nvSpPr>
          <p:cNvPr id="6" name="Right Arrow 5">
            <a:extLst>
              <a:ext uri="{FF2B5EF4-FFF2-40B4-BE49-F238E27FC236}">
                <a16:creationId xmlns:a16="http://schemas.microsoft.com/office/drawing/2014/main" id="{20C5627F-F3A6-BC7E-71B3-EA56D92CF3AC}"/>
              </a:ext>
            </a:extLst>
          </p:cNvPr>
          <p:cNvSpPr/>
          <p:nvPr/>
        </p:nvSpPr>
        <p:spPr>
          <a:xfrm>
            <a:off x="2013087" y="1836426"/>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0E6122-DFC0-8797-A340-A69365E6B7ED}"/>
              </a:ext>
            </a:extLst>
          </p:cNvPr>
          <p:cNvSpPr txBox="1"/>
          <p:nvPr/>
        </p:nvSpPr>
        <p:spPr>
          <a:xfrm>
            <a:off x="2643953" y="1814240"/>
            <a:ext cx="1188040" cy="461665"/>
          </a:xfrm>
          <a:prstGeom prst="rect">
            <a:avLst/>
          </a:prstGeom>
          <a:noFill/>
        </p:spPr>
        <p:txBody>
          <a:bodyPr wrap="square" rtlCol="0">
            <a:spAutoFit/>
          </a:bodyPr>
          <a:lstStyle/>
          <a:p>
            <a:r>
              <a:rPr lang="en-US" sz="2400" dirty="0">
                <a:latin typeface="Lato" panose="020F0502020204030203" pitchFamily="34" charset="0"/>
              </a:rPr>
              <a:t>Gen 11</a:t>
            </a:r>
            <a:endParaRPr lang="en-US" sz="3200" dirty="0">
              <a:latin typeface="Lato" panose="020F0502020204030203" pitchFamily="34" charset="0"/>
            </a:endParaRPr>
          </a:p>
        </p:txBody>
      </p:sp>
      <p:sp>
        <p:nvSpPr>
          <p:cNvPr id="8" name="Right Arrow 7">
            <a:extLst>
              <a:ext uri="{FF2B5EF4-FFF2-40B4-BE49-F238E27FC236}">
                <a16:creationId xmlns:a16="http://schemas.microsoft.com/office/drawing/2014/main" id="{3DF4B225-53ED-9920-5E52-92D465ECE987}"/>
              </a:ext>
            </a:extLst>
          </p:cNvPr>
          <p:cNvSpPr/>
          <p:nvPr/>
        </p:nvSpPr>
        <p:spPr>
          <a:xfrm>
            <a:off x="3831995" y="1836426"/>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8664A7-ABDB-5BE3-0C4C-3928373B2932}"/>
              </a:ext>
            </a:extLst>
          </p:cNvPr>
          <p:cNvSpPr txBox="1"/>
          <p:nvPr/>
        </p:nvSpPr>
        <p:spPr>
          <a:xfrm>
            <a:off x="4462859" y="1814240"/>
            <a:ext cx="2037167" cy="461665"/>
          </a:xfrm>
          <a:prstGeom prst="rect">
            <a:avLst/>
          </a:prstGeom>
          <a:noFill/>
        </p:spPr>
        <p:txBody>
          <a:bodyPr wrap="square" rtlCol="0">
            <a:spAutoFit/>
          </a:bodyPr>
          <a:lstStyle/>
          <a:p>
            <a:r>
              <a:rPr lang="en-US" sz="2400" dirty="0">
                <a:latin typeface="Lato" panose="020F0502020204030203" pitchFamily="34" charset="0"/>
              </a:rPr>
              <a:t>Gen 21;25;47</a:t>
            </a:r>
            <a:endParaRPr lang="en-US" sz="3200" dirty="0">
              <a:latin typeface="Lato" panose="020F0502020204030203" pitchFamily="34" charset="0"/>
            </a:endParaRPr>
          </a:p>
        </p:txBody>
      </p:sp>
      <p:sp>
        <p:nvSpPr>
          <p:cNvPr id="10" name="Right Arrow 9">
            <a:extLst>
              <a:ext uri="{FF2B5EF4-FFF2-40B4-BE49-F238E27FC236}">
                <a16:creationId xmlns:a16="http://schemas.microsoft.com/office/drawing/2014/main" id="{A1B5E852-3834-71A6-1FB3-ABA25D7989CE}"/>
              </a:ext>
            </a:extLst>
          </p:cNvPr>
          <p:cNvSpPr/>
          <p:nvPr/>
        </p:nvSpPr>
        <p:spPr>
          <a:xfrm>
            <a:off x="6500026" y="1836426"/>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EC1BA5-8402-9D27-C07D-A53CEFC7EC96}"/>
              </a:ext>
            </a:extLst>
          </p:cNvPr>
          <p:cNvSpPr txBox="1"/>
          <p:nvPr/>
        </p:nvSpPr>
        <p:spPr>
          <a:xfrm>
            <a:off x="7180507" y="1814240"/>
            <a:ext cx="1188040" cy="461665"/>
          </a:xfrm>
          <a:prstGeom prst="rect">
            <a:avLst/>
          </a:prstGeom>
          <a:noFill/>
        </p:spPr>
        <p:txBody>
          <a:bodyPr wrap="square" rtlCol="0">
            <a:spAutoFit/>
          </a:bodyPr>
          <a:lstStyle/>
          <a:p>
            <a:r>
              <a:rPr lang="en-US" sz="2400" dirty="0">
                <a:latin typeface="Lato" panose="020F0502020204030203" pitchFamily="34" charset="0"/>
              </a:rPr>
              <a:t>Ex 12</a:t>
            </a:r>
            <a:endParaRPr lang="en-US" sz="3200" dirty="0">
              <a:latin typeface="Lato" panose="020F0502020204030203" pitchFamily="34" charset="0"/>
            </a:endParaRPr>
          </a:p>
        </p:txBody>
      </p:sp>
      <p:sp>
        <p:nvSpPr>
          <p:cNvPr id="12" name="Curved Left Arrow 11">
            <a:extLst>
              <a:ext uri="{FF2B5EF4-FFF2-40B4-BE49-F238E27FC236}">
                <a16:creationId xmlns:a16="http://schemas.microsoft.com/office/drawing/2014/main" id="{605290F7-17EF-12BB-C012-71650259ED6E}"/>
              </a:ext>
            </a:extLst>
          </p:cNvPr>
          <p:cNvSpPr/>
          <p:nvPr/>
        </p:nvSpPr>
        <p:spPr>
          <a:xfrm>
            <a:off x="8257942" y="1970558"/>
            <a:ext cx="687572" cy="1178339"/>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D27784A-E4B5-F8A5-69C7-BF6DF75CA290}"/>
              </a:ext>
            </a:extLst>
          </p:cNvPr>
          <p:cNvSpPr txBox="1"/>
          <p:nvPr/>
        </p:nvSpPr>
        <p:spPr>
          <a:xfrm>
            <a:off x="6801282" y="2723964"/>
            <a:ext cx="1485751" cy="461665"/>
          </a:xfrm>
          <a:prstGeom prst="rect">
            <a:avLst/>
          </a:prstGeom>
          <a:noFill/>
        </p:spPr>
        <p:txBody>
          <a:bodyPr wrap="square" rtlCol="0">
            <a:spAutoFit/>
          </a:bodyPr>
          <a:lstStyle/>
          <a:p>
            <a:pPr algn="r"/>
            <a:r>
              <a:rPr lang="en-US" sz="2400" dirty="0">
                <a:latin typeface="Lato" panose="020F0502020204030203" pitchFamily="34" charset="0"/>
              </a:rPr>
              <a:t>1 Kings 6</a:t>
            </a:r>
            <a:endParaRPr lang="en-US" sz="3200" dirty="0">
              <a:latin typeface="Lato" panose="020F0502020204030203" pitchFamily="34" charset="0"/>
            </a:endParaRPr>
          </a:p>
        </p:txBody>
      </p:sp>
      <p:sp>
        <p:nvSpPr>
          <p:cNvPr id="14" name="Right Arrow 13">
            <a:extLst>
              <a:ext uri="{FF2B5EF4-FFF2-40B4-BE49-F238E27FC236}">
                <a16:creationId xmlns:a16="http://schemas.microsoft.com/office/drawing/2014/main" id="{5297B21D-591A-BCA6-C89D-EC05D5AEB85B}"/>
              </a:ext>
            </a:extLst>
          </p:cNvPr>
          <p:cNvSpPr/>
          <p:nvPr/>
        </p:nvSpPr>
        <p:spPr>
          <a:xfrm rot="10800000">
            <a:off x="6240411" y="2735432"/>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7EE4EC-7892-2559-B5CE-F0FDE835ECCC}"/>
              </a:ext>
            </a:extLst>
          </p:cNvPr>
          <p:cNvSpPr txBox="1"/>
          <p:nvPr/>
        </p:nvSpPr>
        <p:spPr>
          <a:xfrm>
            <a:off x="5116022" y="2723964"/>
            <a:ext cx="1130595" cy="461665"/>
          </a:xfrm>
          <a:prstGeom prst="rect">
            <a:avLst/>
          </a:prstGeom>
          <a:noFill/>
        </p:spPr>
        <p:txBody>
          <a:bodyPr wrap="square" rtlCol="0">
            <a:spAutoFit/>
          </a:bodyPr>
          <a:lstStyle/>
          <a:p>
            <a:pPr algn="r"/>
            <a:r>
              <a:rPr lang="en-US" sz="2400" dirty="0">
                <a:latin typeface="Lato" panose="020F0502020204030203" pitchFamily="34" charset="0"/>
              </a:rPr>
              <a:t>Judges</a:t>
            </a:r>
            <a:endParaRPr lang="en-US" sz="3200" dirty="0">
              <a:latin typeface="Lato" panose="020F0502020204030203" pitchFamily="34" charset="0"/>
            </a:endParaRPr>
          </a:p>
        </p:txBody>
      </p:sp>
      <p:sp>
        <p:nvSpPr>
          <p:cNvPr id="16" name="Right Arrow 15">
            <a:extLst>
              <a:ext uri="{FF2B5EF4-FFF2-40B4-BE49-F238E27FC236}">
                <a16:creationId xmlns:a16="http://schemas.microsoft.com/office/drawing/2014/main" id="{B93748B6-2FA1-EB8E-570F-441B5501EAD4}"/>
              </a:ext>
            </a:extLst>
          </p:cNvPr>
          <p:cNvSpPr/>
          <p:nvPr/>
        </p:nvSpPr>
        <p:spPr>
          <a:xfrm rot="10800000">
            <a:off x="4462859" y="2735431"/>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66280F-74F2-C1AF-7067-ECFB5A1FE650}"/>
              </a:ext>
            </a:extLst>
          </p:cNvPr>
          <p:cNvSpPr txBox="1"/>
          <p:nvPr/>
        </p:nvSpPr>
        <p:spPr>
          <a:xfrm>
            <a:off x="3579616" y="2723964"/>
            <a:ext cx="882725" cy="461665"/>
          </a:xfrm>
          <a:prstGeom prst="rect">
            <a:avLst/>
          </a:prstGeom>
          <a:noFill/>
        </p:spPr>
        <p:txBody>
          <a:bodyPr wrap="square" rtlCol="0">
            <a:spAutoFit/>
          </a:bodyPr>
          <a:lstStyle/>
          <a:p>
            <a:pPr algn="r"/>
            <a:r>
              <a:rPr lang="en-US" sz="2400" dirty="0">
                <a:latin typeface="Lato" panose="020F0502020204030203" pitchFamily="34" charset="0"/>
              </a:rPr>
              <a:t>Exile</a:t>
            </a:r>
            <a:endParaRPr lang="en-US" sz="3200" dirty="0">
              <a:latin typeface="Lato" panose="020F0502020204030203" pitchFamily="34" charset="0"/>
            </a:endParaRPr>
          </a:p>
        </p:txBody>
      </p:sp>
      <p:sp>
        <p:nvSpPr>
          <p:cNvPr id="19" name="Right Arrow 18">
            <a:extLst>
              <a:ext uri="{FF2B5EF4-FFF2-40B4-BE49-F238E27FC236}">
                <a16:creationId xmlns:a16="http://schemas.microsoft.com/office/drawing/2014/main" id="{C368E623-4FED-2376-2737-1099F551D27B}"/>
              </a:ext>
            </a:extLst>
          </p:cNvPr>
          <p:cNvSpPr/>
          <p:nvPr/>
        </p:nvSpPr>
        <p:spPr>
          <a:xfrm rot="10800000">
            <a:off x="2993277" y="2735431"/>
            <a:ext cx="630865" cy="4394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5B4AE0-AA87-E1EA-9EA8-92DD534F66C9}"/>
              </a:ext>
            </a:extLst>
          </p:cNvPr>
          <p:cNvSpPr txBox="1"/>
          <p:nvPr/>
        </p:nvSpPr>
        <p:spPr>
          <a:xfrm>
            <a:off x="900213" y="2723964"/>
            <a:ext cx="2093064" cy="461665"/>
          </a:xfrm>
          <a:prstGeom prst="rect">
            <a:avLst/>
          </a:prstGeom>
          <a:noFill/>
        </p:spPr>
        <p:txBody>
          <a:bodyPr wrap="square" rtlCol="0">
            <a:spAutoFit/>
          </a:bodyPr>
          <a:lstStyle/>
          <a:p>
            <a:pPr algn="r"/>
            <a:r>
              <a:rPr lang="en-US" sz="2400" dirty="0">
                <a:latin typeface="Lato" panose="020F0502020204030203" pitchFamily="34" charset="0"/>
              </a:rPr>
              <a:t>Birth of Christ</a:t>
            </a:r>
            <a:endParaRPr lang="en-US" sz="3200" dirty="0">
              <a:latin typeface="Lato" panose="020F0502020204030203" pitchFamily="34" charset="0"/>
            </a:endParaRPr>
          </a:p>
        </p:txBody>
      </p:sp>
      <p:sp>
        <p:nvSpPr>
          <p:cNvPr id="21" name="Curved Left Arrow 20">
            <a:extLst>
              <a:ext uri="{FF2B5EF4-FFF2-40B4-BE49-F238E27FC236}">
                <a16:creationId xmlns:a16="http://schemas.microsoft.com/office/drawing/2014/main" id="{69A1BA74-AED4-F961-2CE3-353011A33A54}"/>
              </a:ext>
            </a:extLst>
          </p:cNvPr>
          <p:cNvSpPr/>
          <p:nvPr/>
        </p:nvSpPr>
        <p:spPr>
          <a:xfrm flipH="1">
            <a:off x="177940" y="2842317"/>
            <a:ext cx="687572" cy="1178339"/>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AB0D4692-B6D6-19DF-7C29-17E5881C453C}"/>
              </a:ext>
            </a:extLst>
          </p:cNvPr>
          <p:cNvSpPr txBox="1"/>
          <p:nvPr/>
        </p:nvSpPr>
        <p:spPr>
          <a:xfrm>
            <a:off x="942740" y="3631066"/>
            <a:ext cx="1070346" cy="461665"/>
          </a:xfrm>
          <a:prstGeom prst="rect">
            <a:avLst/>
          </a:prstGeom>
          <a:noFill/>
        </p:spPr>
        <p:txBody>
          <a:bodyPr wrap="square" rtlCol="0">
            <a:spAutoFit/>
          </a:bodyPr>
          <a:lstStyle/>
          <a:p>
            <a:r>
              <a:rPr lang="en-US" sz="2400" dirty="0">
                <a:latin typeface="Lato" panose="020F0502020204030203" pitchFamily="34" charset="0"/>
              </a:rPr>
              <a:t>Today</a:t>
            </a:r>
            <a:endParaRPr lang="en-US" sz="3200" dirty="0">
              <a:latin typeface="Lato" panose="020F0502020204030203" pitchFamily="34" charset="0"/>
            </a:endParaRPr>
          </a:p>
        </p:txBody>
      </p:sp>
      <p:sp>
        <p:nvSpPr>
          <p:cNvPr id="23" name="TextBox 22">
            <a:extLst>
              <a:ext uri="{FF2B5EF4-FFF2-40B4-BE49-F238E27FC236}">
                <a16:creationId xmlns:a16="http://schemas.microsoft.com/office/drawing/2014/main" id="{359B9DF4-4977-E178-2B04-66A1A0AC8A62}"/>
              </a:ext>
            </a:extLst>
          </p:cNvPr>
          <p:cNvSpPr txBox="1"/>
          <p:nvPr/>
        </p:nvSpPr>
        <p:spPr>
          <a:xfrm>
            <a:off x="964745" y="1403544"/>
            <a:ext cx="1509096"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Adam to Shem</a:t>
            </a:r>
            <a:endParaRPr lang="en-US" sz="2000" dirty="0">
              <a:solidFill>
                <a:srgbClr val="E8D4B8"/>
              </a:solidFill>
              <a:latin typeface="Lato" panose="020F0502020204030203" pitchFamily="34" charset="0"/>
            </a:endParaRPr>
          </a:p>
        </p:txBody>
      </p:sp>
      <p:sp>
        <p:nvSpPr>
          <p:cNvPr id="24" name="TextBox 23">
            <a:extLst>
              <a:ext uri="{FF2B5EF4-FFF2-40B4-BE49-F238E27FC236}">
                <a16:creationId xmlns:a16="http://schemas.microsoft.com/office/drawing/2014/main" id="{19E7AA27-D403-AA87-9270-CADE61C0505D}"/>
              </a:ext>
            </a:extLst>
          </p:cNvPr>
          <p:cNvSpPr txBox="1"/>
          <p:nvPr/>
        </p:nvSpPr>
        <p:spPr>
          <a:xfrm>
            <a:off x="2643203" y="1403544"/>
            <a:ext cx="1784457"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Shem to Abraham</a:t>
            </a:r>
            <a:endParaRPr lang="en-US" sz="2000" dirty="0">
              <a:solidFill>
                <a:srgbClr val="E8D4B8"/>
              </a:solidFill>
              <a:latin typeface="Lato" panose="020F0502020204030203" pitchFamily="34" charset="0"/>
            </a:endParaRPr>
          </a:p>
        </p:txBody>
      </p:sp>
      <p:sp>
        <p:nvSpPr>
          <p:cNvPr id="25" name="TextBox 24">
            <a:extLst>
              <a:ext uri="{FF2B5EF4-FFF2-40B4-BE49-F238E27FC236}">
                <a16:creationId xmlns:a16="http://schemas.microsoft.com/office/drawing/2014/main" id="{C4A5F290-79C1-8457-89CD-6CA17ACE25A8}"/>
              </a:ext>
            </a:extLst>
          </p:cNvPr>
          <p:cNvSpPr txBox="1"/>
          <p:nvPr/>
        </p:nvSpPr>
        <p:spPr>
          <a:xfrm>
            <a:off x="4607440" y="1403544"/>
            <a:ext cx="2002715"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Abraham to Jacob</a:t>
            </a:r>
            <a:endParaRPr lang="en-US" sz="2000" dirty="0">
              <a:solidFill>
                <a:srgbClr val="E8D4B8"/>
              </a:solidFill>
              <a:latin typeface="Lato" panose="020F0502020204030203" pitchFamily="34" charset="0"/>
            </a:endParaRPr>
          </a:p>
        </p:txBody>
      </p:sp>
      <p:sp>
        <p:nvSpPr>
          <p:cNvPr id="26" name="TextBox 25">
            <a:extLst>
              <a:ext uri="{FF2B5EF4-FFF2-40B4-BE49-F238E27FC236}">
                <a16:creationId xmlns:a16="http://schemas.microsoft.com/office/drawing/2014/main" id="{7FE119F3-4675-4492-DF84-2057B275D38B}"/>
              </a:ext>
            </a:extLst>
          </p:cNvPr>
          <p:cNvSpPr txBox="1"/>
          <p:nvPr/>
        </p:nvSpPr>
        <p:spPr>
          <a:xfrm>
            <a:off x="7077971" y="1403544"/>
            <a:ext cx="1661989"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Exodus of Israel</a:t>
            </a:r>
            <a:endParaRPr lang="en-US" sz="2000" dirty="0">
              <a:solidFill>
                <a:srgbClr val="E8D4B8"/>
              </a:solidFill>
              <a:latin typeface="Lato" panose="020F0502020204030203" pitchFamily="34" charset="0"/>
            </a:endParaRPr>
          </a:p>
        </p:txBody>
      </p:sp>
      <p:sp>
        <p:nvSpPr>
          <p:cNvPr id="27" name="TextBox 26">
            <a:extLst>
              <a:ext uri="{FF2B5EF4-FFF2-40B4-BE49-F238E27FC236}">
                <a16:creationId xmlns:a16="http://schemas.microsoft.com/office/drawing/2014/main" id="{A49F64C5-740A-475E-D6C5-6A8C1997B64C}"/>
              </a:ext>
            </a:extLst>
          </p:cNvPr>
          <p:cNvSpPr txBox="1"/>
          <p:nvPr/>
        </p:nvSpPr>
        <p:spPr>
          <a:xfrm>
            <a:off x="6351711" y="3197097"/>
            <a:ext cx="2195389"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Solomon +/- 25 years</a:t>
            </a:r>
            <a:endParaRPr lang="en-US" sz="2000" dirty="0">
              <a:solidFill>
                <a:srgbClr val="E8D4B8"/>
              </a:solidFill>
              <a:latin typeface="Lato" panose="020F0502020204030203" pitchFamily="34" charset="0"/>
            </a:endParaRPr>
          </a:p>
        </p:txBody>
      </p:sp>
      <p:sp>
        <p:nvSpPr>
          <p:cNvPr id="28" name="TextBox 27">
            <a:extLst>
              <a:ext uri="{FF2B5EF4-FFF2-40B4-BE49-F238E27FC236}">
                <a16:creationId xmlns:a16="http://schemas.microsoft.com/office/drawing/2014/main" id="{1347BC39-027B-06B2-A9C8-519ECD7902F6}"/>
              </a:ext>
            </a:extLst>
          </p:cNvPr>
          <p:cNvSpPr txBox="1"/>
          <p:nvPr/>
        </p:nvSpPr>
        <p:spPr>
          <a:xfrm>
            <a:off x="3815811" y="3197097"/>
            <a:ext cx="2496330"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Judges to Exile 345 years</a:t>
            </a:r>
            <a:endParaRPr lang="en-US" sz="2000" dirty="0">
              <a:solidFill>
                <a:srgbClr val="E8D4B8"/>
              </a:solidFill>
              <a:latin typeface="Lato" panose="020F0502020204030203" pitchFamily="34" charset="0"/>
            </a:endParaRPr>
          </a:p>
        </p:txBody>
      </p:sp>
      <p:sp>
        <p:nvSpPr>
          <p:cNvPr id="29" name="TextBox 28">
            <a:extLst>
              <a:ext uri="{FF2B5EF4-FFF2-40B4-BE49-F238E27FC236}">
                <a16:creationId xmlns:a16="http://schemas.microsoft.com/office/drawing/2014/main" id="{3716753A-DC24-90EF-E2DC-DBCF771B0269}"/>
              </a:ext>
            </a:extLst>
          </p:cNvPr>
          <p:cNvSpPr txBox="1"/>
          <p:nvPr/>
        </p:nvSpPr>
        <p:spPr>
          <a:xfrm>
            <a:off x="270119" y="3197097"/>
            <a:ext cx="3570365" cy="338554"/>
          </a:xfrm>
          <a:prstGeom prst="rect">
            <a:avLst/>
          </a:prstGeom>
          <a:noFill/>
        </p:spPr>
        <p:txBody>
          <a:bodyPr wrap="square" rtlCol="0">
            <a:spAutoFit/>
          </a:bodyPr>
          <a:lstStyle/>
          <a:p>
            <a:r>
              <a:rPr lang="en-US" sz="1600" dirty="0">
                <a:solidFill>
                  <a:srgbClr val="E8D4B8"/>
                </a:solidFill>
                <a:latin typeface="Lato" panose="020F0502020204030203" pitchFamily="34" charset="0"/>
              </a:rPr>
              <a:t>Exile to Christ 580 years +/- 50 years</a:t>
            </a:r>
            <a:endParaRPr lang="en-US" sz="2000" dirty="0">
              <a:solidFill>
                <a:srgbClr val="E8D4B8"/>
              </a:solidFill>
              <a:latin typeface="Lato" panose="020F0502020204030203" pitchFamily="34" charset="0"/>
            </a:endParaRPr>
          </a:p>
        </p:txBody>
      </p:sp>
      <p:sp>
        <p:nvSpPr>
          <p:cNvPr id="30" name="TextBox 29">
            <a:extLst>
              <a:ext uri="{FF2B5EF4-FFF2-40B4-BE49-F238E27FC236}">
                <a16:creationId xmlns:a16="http://schemas.microsoft.com/office/drawing/2014/main" id="{2DFADE97-6AF6-8249-6E09-A616BA980769}"/>
              </a:ext>
            </a:extLst>
          </p:cNvPr>
          <p:cNvSpPr txBox="1"/>
          <p:nvPr/>
        </p:nvSpPr>
        <p:spPr>
          <a:xfrm>
            <a:off x="1343975" y="4323144"/>
            <a:ext cx="5606903" cy="523220"/>
          </a:xfrm>
          <a:prstGeom prst="rect">
            <a:avLst/>
          </a:prstGeom>
          <a:noFill/>
        </p:spPr>
        <p:txBody>
          <a:bodyPr wrap="square" rtlCol="0">
            <a:spAutoFit/>
          </a:bodyPr>
          <a:lstStyle/>
          <a:p>
            <a:pPr algn="ctr"/>
            <a:r>
              <a:rPr lang="en-US" sz="2800" dirty="0">
                <a:latin typeface="Lato" panose="020F0502020204030203" pitchFamily="34" charset="0"/>
              </a:rPr>
              <a:t>What about the </a:t>
            </a:r>
            <a:r>
              <a:rPr lang="en-US" sz="2800" b="1" i="1" dirty="0">
                <a:latin typeface="Lato" panose="020F0502020204030203" pitchFamily="34" charset="0"/>
              </a:rPr>
              <a:t>days</a:t>
            </a:r>
            <a:r>
              <a:rPr lang="en-US" sz="2800" dirty="0">
                <a:latin typeface="Lato" panose="020F0502020204030203" pitchFamily="34" charset="0"/>
              </a:rPr>
              <a:t> in Genesis?</a:t>
            </a:r>
            <a:endParaRPr lang="en-US" sz="3600" dirty="0">
              <a:latin typeface="Lato" panose="020F0502020204030203" pitchFamily="34" charset="0"/>
            </a:endParaRPr>
          </a:p>
        </p:txBody>
      </p:sp>
    </p:spTree>
    <p:extLst>
      <p:ext uri="{BB962C8B-B14F-4D97-AF65-F5344CB8AC3E}">
        <p14:creationId xmlns:p14="http://schemas.microsoft.com/office/powerpoint/2010/main" val="134702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4F5-38CE-F748-A053-2CA2CE19A935}"/>
              </a:ext>
            </a:extLst>
          </p:cNvPr>
          <p:cNvSpPr>
            <a:spLocks noGrp="1"/>
          </p:cNvSpPr>
          <p:nvPr>
            <p:ph type="title"/>
          </p:nvPr>
        </p:nvSpPr>
        <p:spPr>
          <a:xfrm>
            <a:off x="1926771" y="598713"/>
            <a:ext cx="6601944" cy="3385457"/>
          </a:xfrm>
        </p:spPr>
        <p:txBody>
          <a:bodyPr anchor="t">
            <a:noAutofit/>
          </a:bodyPr>
          <a:lstStyle/>
          <a:p>
            <a:pPr algn="l"/>
            <a:r>
              <a:rPr lang="en-US" sz="2400" i="0" dirty="0">
                <a:solidFill>
                  <a:schemeClr val="bg1"/>
                </a:solidFill>
                <a:effectLst/>
              </a:rPr>
              <a:t>… probably, so far as I know, there is no professor of Hebrew or Old Testament at any world-class university who does not believe that the writer(s) of </a:t>
            </a:r>
            <a:r>
              <a:rPr lang="en-US" sz="2400" i="0" u="none" strike="noStrike" dirty="0">
                <a:solidFill>
                  <a:schemeClr val="bg1"/>
                </a:solidFill>
                <a:effectLst/>
                <a:hlinkClick r:id="rId2">
                  <a:extLst>
                    <a:ext uri="{A12FA001-AC4F-418D-AE19-62706E023703}">
                      <ahyp:hlinkClr xmlns:ahyp="http://schemas.microsoft.com/office/drawing/2018/hyperlinkcolor" val="tx"/>
                    </a:ext>
                  </a:extLst>
                </a:hlinkClick>
              </a:rPr>
              <a:t>Genesis 1–11</a:t>
            </a:r>
            <a:r>
              <a:rPr lang="en-US" sz="2400" i="0" dirty="0">
                <a:solidFill>
                  <a:schemeClr val="bg1"/>
                </a:solidFill>
                <a:effectLst/>
              </a:rPr>
              <a:t> intended to convey to their readers the ideas that: … the figures contained in the Genesis genealogies provided by simple addition a chronology from the beginning of the world up to later stages in the biblical story.</a:t>
            </a:r>
            <a:endParaRPr lang="en-US" sz="4800" spc="0" dirty="0">
              <a:solidFill>
                <a:schemeClr val="bg1"/>
              </a:solidFill>
            </a:endParaRPr>
          </a:p>
        </p:txBody>
      </p:sp>
      <p:sp>
        <p:nvSpPr>
          <p:cNvPr id="3" name="Rectangle 2">
            <a:extLst>
              <a:ext uri="{FF2B5EF4-FFF2-40B4-BE49-F238E27FC236}">
                <a16:creationId xmlns:a16="http://schemas.microsoft.com/office/drawing/2014/main" id="{2C0B70A3-E6A7-F241-AA17-7281BAF1A963}"/>
              </a:ext>
            </a:extLst>
          </p:cNvPr>
          <p:cNvSpPr/>
          <p:nvPr/>
        </p:nvSpPr>
        <p:spPr>
          <a:xfrm>
            <a:off x="1926771" y="4175455"/>
            <a:ext cx="6400800" cy="369332"/>
          </a:xfrm>
          <a:prstGeom prst="rect">
            <a:avLst/>
          </a:prstGeom>
        </p:spPr>
        <p:txBody>
          <a:bodyPr wrap="square">
            <a:spAutoFit/>
          </a:bodyPr>
          <a:lstStyle/>
          <a:p>
            <a:r>
              <a:rPr lang="en-US" b="0" i="0" dirty="0">
                <a:solidFill>
                  <a:schemeClr val="bg1"/>
                </a:solidFill>
                <a:effectLst/>
                <a:latin typeface="Lato" panose="020F0502020204030203" pitchFamily="34" charset="0"/>
                <a:ea typeface="Lato" panose="020F0502020204030203" pitchFamily="34" charset="0"/>
                <a:cs typeface="Lato" panose="020F0502020204030203" pitchFamily="34" charset="0"/>
              </a:rPr>
              <a:t>Barr, J., Letter to David C.C. Watson, 1984</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descr="Icon&#10;&#10;Description automatically generated">
            <a:extLst>
              <a:ext uri="{FF2B5EF4-FFF2-40B4-BE49-F238E27FC236}">
                <a16:creationId xmlns:a16="http://schemas.microsoft.com/office/drawing/2014/main" id="{2D197EFF-1596-8A49-AAA4-697AF0E9DD2A}"/>
              </a:ext>
            </a:extLst>
          </p:cNvPr>
          <p:cNvPicPr>
            <a:picLocks noChangeAspect="1"/>
          </p:cNvPicPr>
          <p:nvPr/>
        </p:nvPicPr>
        <p:blipFill>
          <a:blip r:embed="rId3"/>
          <a:stretch>
            <a:fillRect/>
          </a:stretch>
        </p:blipFill>
        <p:spPr>
          <a:xfrm>
            <a:off x="615285" y="465439"/>
            <a:ext cx="1278336" cy="1278336"/>
          </a:xfrm>
          <a:prstGeom prst="rect">
            <a:avLst/>
          </a:prstGeom>
        </p:spPr>
      </p:pic>
    </p:spTree>
    <p:extLst>
      <p:ext uri="{BB962C8B-B14F-4D97-AF65-F5344CB8AC3E}">
        <p14:creationId xmlns:p14="http://schemas.microsoft.com/office/powerpoint/2010/main" val="2595396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Young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553452" y="1680785"/>
            <a:ext cx="8037095" cy="2308324"/>
          </a:xfrm>
          <a:prstGeom prst="rect">
            <a:avLst/>
          </a:prstGeom>
          <a:noFill/>
        </p:spPr>
        <p:txBody>
          <a:bodyPr wrap="square" rtlCol="0">
            <a:spAutoFit/>
          </a:bodyPr>
          <a:lstStyle/>
          <a:p>
            <a:r>
              <a:rPr lang="en-US" sz="4800" dirty="0">
                <a:solidFill>
                  <a:schemeClr val="bg1"/>
                </a:solidFill>
                <a:latin typeface="Lato" panose="020F0502020204030203" pitchFamily="34" charset="0"/>
                <a:ea typeface="Lato" panose="020F0502020204030203" pitchFamily="34" charset="0"/>
                <a:cs typeface="Lato" panose="020F0502020204030203" pitchFamily="34" charset="0"/>
              </a:rPr>
              <a:t>Why go through so much effort to force ‘time’ into the Genesis text?</a:t>
            </a:r>
            <a:endParaRPr lang="en-US" sz="4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35842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For in six days the LORD made the heavens and the earth, the sea and everything that is in them, and He rested on the seventh day…</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Exodus 20:11</a:t>
            </a:r>
          </a:p>
        </p:txBody>
      </p:sp>
      <p:pic>
        <p:nvPicPr>
          <p:cNvPr id="3" name="Picture 2">
            <a:extLst>
              <a:ext uri="{FF2B5EF4-FFF2-40B4-BE49-F238E27FC236}">
                <a16:creationId xmlns:a16="http://schemas.microsoft.com/office/drawing/2014/main" id="{A4D08CA7-31FF-7C3A-486F-3C2A03545531}"/>
              </a:ext>
            </a:extLst>
          </p:cNvPr>
          <p:cNvPicPr>
            <a:picLocks noChangeAspect="1"/>
          </p:cNvPicPr>
          <p:nvPr/>
        </p:nvPicPr>
        <p:blipFill>
          <a:blip r:embed="rId3"/>
          <a:stretch>
            <a:fillRect/>
          </a:stretch>
        </p:blipFill>
        <p:spPr>
          <a:xfrm>
            <a:off x="5778068" y="3310467"/>
            <a:ext cx="2680131" cy="1641580"/>
          </a:xfrm>
          <a:prstGeom prst="rect">
            <a:avLst/>
          </a:prstGeom>
        </p:spPr>
      </p:pic>
      <p:sp>
        <p:nvSpPr>
          <p:cNvPr id="5" name="5-Point Star 4">
            <a:extLst>
              <a:ext uri="{FF2B5EF4-FFF2-40B4-BE49-F238E27FC236}">
                <a16:creationId xmlns:a16="http://schemas.microsoft.com/office/drawing/2014/main" id="{37B0C379-70DB-151A-897C-7BF04FA8EAD1}"/>
              </a:ext>
            </a:extLst>
          </p:cNvPr>
          <p:cNvSpPr/>
          <p:nvPr/>
        </p:nvSpPr>
        <p:spPr>
          <a:xfrm>
            <a:off x="6407888" y="4713902"/>
            <a:ext cx="276447" cy="24795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6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Why is the age of the universe important?</a:t>
            </a:r>
          </a:p>
        </p:txBody>
      </p:sp>
    </p:spTree>
    <p:extLst>
      <p:ext uri="{BB962C8B-B14F-4D97-AF65-F5344CB8AC3E}">
        <p14:creationId xmlns:p14="http://schemas.microsoft.com/office/powerpoint/2010/main" val="372813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a:xfrm>
            <a:off x="713222" y="429598"/>
            <a:ext cx="7283904" cy="3680039"/>
          </a:xfrm>
        </p:spPr>
        <p:txBody>
          <a:bodyPr>
            <a:normAutofit/>
          </a:bodyPr>
          <a:lstStyle/>
          <a:p>
            <a:r>
              <a:rPr lang="en-US" sz="4000" b="1" dirty="0">
                <a:latin typeface="Lato" panose="020F0502020204030203" pitchFamily="34" charset="0"/>
                <a:cs typeface="Lato" panose="020F0502020204030203" pitchFamily="34" charset="0"/>
              </a:rPr>
              <a:t>For the weapons of our warfare are not of the flesh, but divinely powerful for the destruction of fortresses</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II Corinthians 10:4</a:t>
            </a:r>
          </a:p>
        </p:txBody>
      </p:sp>
    </p:spTree>
    <p:extLst>
      <p:ext uri="{BB962C8B-B14F-4D97-AF65-F5344CB8AC3E}">
        <p14:creationId xmlns:p14="http://schemas.microsoft.com/office/powerpoint/2010/main" val="155233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a:xfrm>
            <a:off x="713221" y="429598"/>
            <a:ext cx="7717558" cy="3680039"/>
          </a:xfrm>
        </p:spPr>
        <p:txBody>
          <a:bodyPr>
            <a:normAutofit/>
          </a:bodyPr>
          <a:lstStyle/>
          <a:p>
            <a:r>
              <a:rPr lang="en-US" sz="4000" b="1" dirty="0">
                <a:latin typeface="Lato" panose="020F0502020204030203" pitchFamily="34" charset="0"/>
                <a:cs typeface="Lato" panose="020F0502020204030203" pitchFamily="34" charset="0"/>
              </a:rPr>
              <a:t>We are destroying arguments and all arrogance raised against the knowledge of God, and we are taking every thought captive to the obedience of Christ</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II Corinthians 10:5</a:t>
            </a:r>
          </a:p>
        </p:txBody>
      </p:sp>
    </p:spTree>
    <p:extLst>
      <p:ext uri="{BB962C8B-B14F-4D97-AF65-F5344CB8AC3E}">
        <p14:creationId xmlns:p14="http://schemas.microsoft.com/office/powerpoint/2010/main" val="911709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4F5-38CE-F748-A053-2CA2CE19A935}"/>
              </a:ext>
            </a:extLst>
          </p:cNvPr>
          <p:cNvSpPr>
            <a:spLocks noGrp="1"/>
          </p:cNvSpPr>
          <p:nvPr>
            <p:ph type="title"/>
          </p:nvPr>
        </p:nvSpPr>
        <p:spPr>
          <a:xfrm>
            <a:off x="1926771" y="598713"/>
            <a:ext cx="6601944" cy="3385457"/>
          </a:xfrm>
        </p:spPr>
        <p:txBody>
          <a:bodyPr anchor="t">
            <a:noAutofit/>
          </a:bodyPr>
          <a:lstStyle/>
          <a:p>
            <a:pPr algn="l"/>
            <a:r>
              <a:rPr lang="en-US" sz="2800" b="1" spc="0" dirty="0"/>
              <a:t>Time is in fact the hero of the plot...What we regard as the impossible on the basis of human experience is meaningless here. Given so much time, the "impossible" becomes possible, the possible probable, and the probable virtually certain. One only has to wait: time itself performs the miracles</a:t>
            </a:r>
          </a:p>
        </p:txBody>
      </p:sp>
      <p:sp>
        <p:nvSpPr>
          <p:cNvPr id="3" name="Rectangle 2">
            <a:extLst>
              <a:ext uri="{FF2B5EF4-FFF2-40B4-BE49-F238E27FC236}">
                <a16:creationId xmlns:a16="http://schemas.microsoft.com/office/drawing/2014/main" id="{2C0B70A3-E6A7-F241-AA17-7281BAF1A963}"/>
              </a:ext>
            </a:extLst>
          </p:cNvPr>
          <p:cNvSpPr/>
          <p:nvPr/>
        </p:nvSpPr>
        <p:spPr>
          <a:xfrm>
            <a:off x="1926771" y="4175455"/>
            <a:ext cx="6400800" cy="646331"/>
          </a:xfrm>
          <a:prstGeom prst="rect">
            <a:avLst/>
          </a:prstGeom>
        </p:spPr>
        <p:txBody>
          <a:bodyPr wrap="square">
            <a:spAutoFit/>
          </a:bodyPr>
          <a:lstStyle/>
          <a:p>
            <a:r>
              <a:rPr lang="en-US" dirty="0">
                <a:latin typeface="Lato" panose="020F0502020204030203" pitchFamily="34" charset="0"/>
              </a:rPr>
              <a:t>George Wald, "The Origin of Life", Scientific American, August 1954, p. 48.</a:t>
            </a:r>
          </a:p>
        </p:txBody>
      </p:sp>
      <p:pic>
        <p:nvPicPr>
          <p:cNvPr id="4" name="Picture 3" descr="Icon&#10;&#10;Description automatically generated">
            <a:extLst>
              <a:ext uri="{FF2B5EF4-FFF2-40B4-BE49-F238E27FC236}">
                <a16:creationId xmlns:a16="http://schemas.microsoft.com/office/drawing/2014/main" id="{2D197EFF-1596-8A49-AAA4-697AF0E9DD2A}"/>
              </a:ext>
            </a:extLst>
          </p:cNvPr>
          <p:cNvPicPr>
            <a:picLocks noChangeAspect="1"/>
          </p:cNvPicPr>
          <p:nvPr/>
        </p:nvPicPr>
        <p:blipFill>
          <a:blip r:embed="rId2"/>
          <a:stretch>
            <a:fillRect/>
          </a:stretch>
        </p:blipFill>
        <p:spPr>
          <a:xfrm>
            <a:off x="615285" y="465439"/>
            <a:ext cx="1278336" cy="1278336"/>
          </a:xfrm>
          <a:prstGeom prst="rect">
            <a:avLst/>
          </a:prstGeom>
        </p:spPr>
      </p:pic>
    </p:spTree>
    <p:extLst>
      <p:ext uri="{BB962C8B-B14F-4D97-AF65-F5344CB8AC3E}">
        <p14:creationId xmlns:p14="http://schemas.microsoft.com/office/powerpoint/2010/main" val="307707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But from the beginning of creation, God CREATED THEM MALE AND FEMALE</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Mark 10:6</a:t>
            </a:r>
          </a:p>
        </p:txBody>
      </p:sp>
    </p:spTree>
    <p:extLst>
      <p:ext uri="{BB962C8B-B14F-4D97-AF65-F5344CB8AC3E}">
        <p14:creationId xmlns:p14="http://schemas.microsoft.com/office/powerpoint/2010/main" val="226746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Calculating the age of the universe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Lato" panose="020F0502020204030203" pitchFamily="34" charset="0"/>
              </a:rPr>
              <a:t>No scientific test to measure the age of the universe – must be calculated</a:t>
            </a:r>
            <a:endParaRPr lang="en-US" sz="2400" dirty="0">
              <a:latin typeface="Lato" panose="020F0502020204030203" pitchFamily="34" charset="0"/>
            </a:endParaRPr>
          </a:p>
        </p:txBody>
      </p:sp>
      <p:sp>
        <p:nvSpPr>
          <p:cNvPr id="2" name="TextBox 1">
            <a:extLst>
              <a:ext uri="{FF2B5EF4-FFF2-40B4-BE49-F238E27FC236}">
                <a16:creationId xmlns:a16="http://schemas.microsoft.com/office/drawing/2014/main" id="{2D22ACFC-148E-21F8-268F-FC58876ED0AF}"/>
              </a:ext>
            </a:extLst>
          </p:cNvPr>
          <p:cNvSpPr txBox="1"/>
          <p:nvPr/>
        </p:nvSpPr>
        <p:spPr>
          <a:xfrm>
            <a:off x="598229" y="3385235"/>
            <a:ext cx="8037095" cy="1200329"/>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Lato" panose="020F0502020204030203" pitchFamily="34" charset="0"/>
              </a:rPr>
              <a:t>Like all age calculations, there are assumptions involved</a:t>
            </a:r>
            <a:endParaRPr lang="en-US" sz="2400" dirty="0">
              <a:latin typeface="Lato" panose="020F0502020204030203" pitchFamily="34" charset="0"/>
            </a:endParaRPr>
          </a:p>
        </p:txBody>
      </p:sp>
      <p:pic>
        <p:nvPicPr>
          <p:cNvPr id="5" name="Picture 4">
            <a:extLst>
              <a:ext uri="{FF2B5EF4-FFF2-40B4-BE49-F238E27FC236}">
                <a16:creationId xmlns:a16="http://schemas.microsoft.com/office/drawing/2014/main" id="{CF6B26DC-01A0-2E6D-801F-95A6686EBEE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Photocopy/>
                    </a14:imgEffect>
                    <a14:imgEffect>
                      <a14:colorTemperature colorTemp="5122"/>
                    </a14:imgEffect>
                    <a14:imgEffect>
                      <a14:saturation sat="94000"/>
                    </a14:imgEffect>
                  </a14:imgLayer>
                </a14:imgProps>
              </a:ext>
            </a:extLst>
          </a:blip>
          <a:stretch>
            <a:fillRect/>
          </a:stretch>
        </p:blipFill>
        <p:spPr>
          <a:xfrm>
            <a:off x="518587" y="1970986"/>
            <a:ext cx="532014" cy="628161"/>
          </a:xfrm>
          <a:prstGeom prst="rect">
            <a:avLst/>
          </a:prstGeom>
          <a:ln>
            <a:noFill/>
          </a:ln>
        </p:spPr>
      </p:pic>
      <p:pic>
        <p:nvPicPr>
          <p:cNvPr id="6" name="Picture 5">
            <a:extLst>
              <a:ext uri="{FF2B5EF4-FFF2-40B4-BE49-F238E27FC236}">
                <a16:creationId xmlns:a16="http://schemas.microsoft.com/office/drawing/2014/main" id="{482F0B44-EFBE-7631-89CA-E15EB09B3510}"/>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5">
                    <a14:imgEffect>
                      <a14:artisticPhotocopy/>
                    </a14:imgEffect>
                    <a14:imgEffect>
                      <a14:colorTemperature colorTemp="5122"/>
                    </a14:imgEffect>
                    <a14:imgEffect>
                      <a14:saturation sat="94000"/>
                    </a14:imgEffect>
                  </a14:imgLayer>
                </a14:imgProps>
              </a:ext>
            </a:extLst>
          </a:blip>
          <a:stretch>
            <a:fillRect/>
          </a:stretch>
        </p:blipFill>
        <p:spPr>
          <a:xfrm>
            <a:off x="518587" y="3957403"/>
            <a:ext cx="532014" cy="628161"/>
          </a:xfrm>
          <a:prstGeom prst="rect">
            <a:avLst/>
          </a:prstGeom>
          <a:ln>
            <a:noFill/>
          </a:ln>
        </p:spPr>
      </p:pic>
    </p:spTree>
    <p:extLst>
      <p:ext uri="{BB962C8B-B14F-4D97-AF65-F5344CB8AC3E}">
        <p14:creationId xmlns:p14="http://schemas.microsoft.com/office/powerpoint/2010/main" val="36505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dissolv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Is the age of the universe important?</a:t>
            </a:r>
          </a:p>
        </p:txBody>
      </p:sp>
      <p:sp>
        <p:nvSpPr>
          <p:cNvPr id="2" name="Rectangle 1">
            <a:extLst>
              <a:ext uri="{FF2B5EF4-FFF2-40B4-BE49-F238E27FC236}">
                <a16:creationId xmlns:a16="http://schemas.microsoft.com/office/drawing/2014/main" id="{880D9417-8B5B-B5A9-44CB-2C7119700A19}"/>
              </a:ext>
            </a:extLst>
          </p:cNvPr>
          <p:cNvSpPr/>
          <p:nvPr/>
        </p:nvSpPr>
        <p:spPr>
          <a:xfrm>
            <a:off x="258618" y="1902688"/>
            <a:ext cx="8253042" cy="484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6E236C6-8CD5-0E13-37A1-E4B442934317}"/>
              </a:ext>
            </a:extLst>
          </p:cNvPr>
          <p:cNvCxnSpPr/>
          <p:nvPr/>
        </p:nvCxnSpPr>
        <p:spPr>
          <a:xfrm>
            <a:off x="406400" y="2152070"/>
            <a:ext cx="7850909" cy="0"/>
          </a:xfrm>
          <a:prstGeom prst="line">
            <a:avLst/>
          </a:prstGeom>
          <a:ln w="76200">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73A51ABE-947A-94CA-7855-51203BA50E28}"/>
              </a:ext>
            </a:extLst>
          </p:cNvPr>
          <p:cNvSpPr/>
          <p:nvPr/>
        </p:nvSpPr>
        <p:spPr>
          <a:xfrm>
            <a:off x="406400" y="206894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F0946D-C881-E8C0-C350-32BCA2FD645C}"/>
              </a:ext>
            </a:extLst>
          </p:cNvPr>
          <p:cNvSpPr txBox="1"/>
          <p:nvPr/>
        </p:nvSpPr>
        <p:spPr>
          <a:xfrm>
            <a:off x="43941" y="2530761"/>
            <a:ext cx="2032000" cy="646331"/>
          </a:xfrm>
          <a:prstGeom prst="rect">
            <a:avLst/>
          </a:prstGeom>
          <a:noFill/>
        </p:spPr>
        <p:txBody>
          <a:bodyPr wrap="square" rtlCol="0">
            <a:spAutoFit/>
          </a:bodyPr>
          <a:lstStyle/>
          <a:p>
            <a:r>
              <a:rPr lang="en-US" dirty="0"/>
              <a:t>Creation 6 days</a:t>
            </a:r>
          </a:p>
          <a:p>
            <a:r>
              <a:rPr lang="en-US" b="1" dirty="0">
                <a:solidFill>
                  <a:srgbClr val="00B0F0"/>
                </a:solidFill>
              </a:rPr>
              <a:t>People</a:t>
            </a:r>
            <a:r>
              <a:rPr lang="en-US" dirty="0"/>
              <a:t> here</a:t>
            </a:r>
          </a:p>
        </p:txBody>
      </p:sp>
      <p:sp>
        <p:nvSpPr>
          <p:cNvPr id="9" name="Oval 8">
            <a:extLst>
              <a:ext uri="{FF2B5EF4-FFF2-40B4-BE49-F238E27FC236}">
                <a16:creationId xmlns:a16="http://schemas.microsoft.com/office/drawing/2014/main" id="{6D013E1C-044D-85E5-0734-46DFDDCF2A12}"/>
              </a:ext>
            </a:extLst>
          </p:cNvPr>
          <p:cNvSpPr/>
          <p:nvPr/>
        </p:nvSpPr>
        <p:spPr>
          <a:xfrm>
            <a:off x="680656" y="206894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0D359A-8CAF-E4CA-A006-ABC2F770C429}"/>
              </a:ext>
            </a:extLst>
          </p:cNvPr>
          <p:cNvSpPr txBox="1"/>
          <p:nvPr/>
        </p:nvSpPr>
        <p:spPr>
          <a:xfrm>
            <a:off x="627142" y="1063567"/>
            <a:ext cx="1885461" cy="646331"/>
          </a:xfrm>
          <a:prstGeom prst="rect">
            <a:avLst/>
          </a:prstGeom>
          <a:noFill/>
        </p:spPr>
        <p:txBody>
          <a:bodyPr wrap="square" rtlCol="0">
            <a:spAutoFit/>
          </a:bodyPr>
          <a:lstStyle/>
          <a:p>
            <a:r>
              <a:rPr lang="en-US" b="1" dirty="0">
                <a:solidFill>
                  <a:srgbClr val="FF0000"/>
                </a:solidFill>
              </a:rPr>
              <a:t>Death</a:t>
            </a:r>
            <a:r>
              <a:rPr lang="en-US" dirty="0"/>
              <a:t> enters as the result of sin</a:t>
            </a:r>
          </a:p>
        </p:txBody>
      </p:sp>
      <p:sp>
        <p:nvSpPr>
          <p:cNvPr id="11" name="Oval 10">
            <a:extLst>
              <a:ext uri="{FF2B5EF4-FFF2-40B4-BE49-F238E27FC236}">
                <a16:creationId xmlns:a16="http://schemas.microsoft.com/office/drawing/2014/main" id="{DF11060C-DF3C-2A2E-8E34-0F21E61C0B17}"/>
              </a:ext>
            </a:extLst>
          </p:cNvPr>
          <p:cNvSpPr/>
          <p:nvPr/>
        </p:nvSpPr>
        <p:spPr>
          <a:xfrm>
            <a:off x="5737404" y="2064324"/>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01ACE3-71D8-ECD6-A80A-968A35677E73}"/>
              </a:ext>
            </a:extLst>
          </p:cNvPr>
          <p:cNvSpPr txBox="1"/>
          <p:nvPr/>
        </p:nvSpPr>
        <p:spPr>
          <a:xfrm>
            <a:off x="5026379" y="1034474"/>
            <a:ext cx="1623116" cy="646331"/>
          </a:xfrm>
          <a:prstGeom prst="rect">
            <a:avLst/>
          </a:prstGeom>
          <a:noFill/>
        </p:spPr>
        <p:txBody>
          <a:bodyPr wrap="square" rtlCol="0">
            <a:spAutoFit/>
          </a:bodyPr>
          <a:lstStyle/>
          <a:p>
            <a:r>
              <a:rPr lang="en-US" dirty="0"/>
              <a:t>AD 30 when Jesus spoke</a:t>
            </a:r>
          </a:p>
        </p:txBody>
      </p:sp>
      <p:cxnSp>
        <p:nvCxnSpPr>
          <p:cNvPr id="22" name="Straight Arrow Connector 21">
            <a:extLst>
              <a:ext uri="{FF2B5EF4-FFF2-40B4-BE49-F238E27FC236}">
                <a16:creationId xmlns:a16="http://schemas.microsoft.com/office/drawing/2014/main" id="{FC32D569-69B6-569A-72F5-83D3982E83CE}"/>
              </a:ext>
            </a:extLst>
          </p:cNvPr>
          <p:cNvCxnSpPr>
            <a:endCxn id="7" idx="4"/>
          </p:cNvCxnSpPr>
          <p:nvPr/>
        </p:nvCxnSpPr>
        <p:spPr>
          <a:xfrm flipV="1">
            <a:off x="502315" y="2244434"/>
            <a:ext cx="0" cy="327316"/>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FEF80CF-4B1B-0DF8-8999-7CF7E6172918}"/>
              </a:ext>
            </a:extLst>
          </p:cNvPr>
          <p:cNvCxnSpPr>
            <a:cxnSpLocks/>
          </p:cNvCxnSpPr>
          <p:nvPr/>
        </p:nvCxnSpPr>
        <p:spPr>
          <a:xfrm>
            <a:off x="776571" y="1662545"/>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93F38C0-4EB6-7368-B789-65A6BC98E69B}"/>
              </a:ext>
            </a:extLst>
          </p:cNvPr>
          <p:cNvCxnSpPr>
            <a:cxnSpLocks/>
          </p:cNvCxnSpPr>
          <p:nvPr/>
        </p:nvCxnSpPr>
        <p:spPr>
          <a:xfrm>
            <a:off x="5829417" y="1664852"/>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51D177A-D7F9-B010-6340-440391804A3A}"/>
              </a:ext>
            </a:extLst>
          </p:cNvPr>
          <p:cNvSpPr txBox="1"/>
          <p:nvPr/>
        </p:nvSpPr>
        <p:spPr>
          <a:xfrm>
            <a:off x="3423499" y="2098795"/>
            <a:ext cx="1745673" cy="369332"/>
          </a:xfrm>
          <a:prstGeom prst="rect">
            <a:avLst/>
          </a:prstGeom>
          <a:noFill/>
        </p:spPr>
        <p:txBody>
          <a:bodyPr wrap="square" rtlCol="0">
            <a:spAutoFit/>
          </a:bodyPr>
          <a:lstStyle/>
          <a:p>
            <a:r>
              <a:rPr lang="en-US" dirty="0">
                <a:solidFill>
                  <a:schemeClr val="bg2">
                    <a:lumMod val="10000"/>
                  </a:schemeClr>
                </a:solidFill>
              </a:rPr>
              <a:t>~6,000 years</a:t>
            </a:r>
          </a:p>
        </p:txBody>
      </p:sp>
      <p:sp>
        <p:nvSpPr>
          <p:cNvPr id="47" name="Oval 46">
            <a:extLst>
              <a:ext uri="{FF2B5EF4-FFF2-40B4-BE49-F238E27FC236}">
                <a16:creationId xmlns:a16="http://schemas.microsoft.com/office/drawing/2014/main" id="{5E797819-E733-4CD1-777D-4357DF4CD72D}"/>
              </a:ext>
            </a:extLst>
          </p:cNvPr>
          <p:cNvSpPr/>
          <p:nvPr/>
        </p:nvSpPr>
        <p:spPr>
          <a:xfrm>
            <a:off x="8111289" y="204216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2D24F89-40E6-1E5B-ECF5-A25CFDF3E2D7}"/>
              </a:ext>
            </a:extLst>
          </p:cNvPr>
          <p:cNvCxnSpPr>
            <a:cxnSpLocks/>
          </p:cNvCxnSpPr>
          <p:nvPr/>
        </p:nvCxnSpPr>
        <p:spPr>
          <a:xfrm>
            <a:off x="8203302" y="1642691"/>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0CCF43BF-F06A-5F20-9391-260818C2EEE7}"/>
              </a:ext>
            </a:extLst>
          </p:cNvPr>
          <p:cNvSpPr txBox="1"/>
          <p:nvPr/>
        </p:nvSpPr>
        <p:spPr>
          <a:xfrm>
            <a:off x="7751560" y="1225232"/>
            <a:ext cx="811555" cy="369332"/>
          </a:xfrm>
          <a:prstGeom prst="rect">
            <a:avLst/>
          </a:prstGeom>
          <a:noFill/>
        </p:spPr>
        <p:txBody>
          <a:bodyPr wrap="square" rtlCol="0">
            <a:spAutoFit/>
          </a:bodyPr>
          <a:lstStyle/>
          <a:p>
            <a:r>
              <a:rPr lang="en-US" dirty="0"/>
              <a:t>Today</a:t>
            </a:r>
          </a:p>
        </p:txBody>
      </p:sp>
      <p:sp>
        <p:nvSpPr>
          <p:cNvPr id="13" name="Rectangle 12">
            <a:extLst>
              <a:ext uri="{FF2B5EF4-FFF2-40B4-BE49-F238E27FC236}">
                <a16:creationId xmlns:a16="http://schemas.microsoft.com/office/drawing/2014/main" id="{8929BA85-5404-F1B1-6A57-780F7FFE778E}"/>
              </a:ext>
            </a:extLst>
          </p:cNvPr>
          <p:cNvSpPr/>
          <p:nvPr/>
        </p:nvSpPr>
        <p:spPr>
          <a:xfrm>
            <a:off x="263236" y="3791517"/>
            <a:ext cx="8253042" cy="484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4C51CE6-A323-E80F-E6C3-E86569B40EC0}"/>
              </a:ext>
            </a:extLst>
          </p:cNvPr>
          <p:cNvCxnSpPr/>
          <p:nvPr/>
        </p:nvCxnSpPr>
        <p:spPr>
          <a:xfrm>
            <a:off x="411018" y="4040899"/>
            <a:ext cx="7850909" cy="0"/>
          </a:xfrm>
          <a:prstGeom prst="line">
            <a:avLst/>
          </a:prstGeom>
          <a:ln w="76200">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6635FB6F-B24D-51FE-C2DA-A35ECF1C761D}"/>
              </a:ext>
            </a:extLst>
          </p:cNvPr>
          <p:cNvSpPr/>
          <p:nvPr/>
        </p:nvSpPr>
        <p:spPr>
          <a:xfrm>
            <a:off x="411018" y="3957772"/>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0FB7ACD-EDE8-5A30-799D-551DEE1F1942}"/>
              </a:ext>
            </a:extLst>
          </p:cNvPr>
          <p:cNvSpPr txBox="1"/>
          <p:nvPr/>
        </p:nvSpPr>
        <p:spPr>
          <a:xfrm>
            <a:off x="263236" y="4427541"/>
            <a:ext cx="2527672" cy="369332"/>
          </a:xfrm>
          <a:prstGeom prst="rect">
            <a:avLst/>
          </a:prstGeom>
          <a:noFill/>
        </p:spPr>
        <p:txBody>
          <a:bodyPr wrap="square" rtlCol="0">
            <a:spAutoFit/>
          </a:bodyPr>
          <a:lstStyle/>
          <a:p>
            <a:r>
              <a:rPr lang="en-US" dirty="0"/>
              <a:t>Creation (“big bang”)</a:t>
            </a:r>
          </a:p>
        </p:txBody>
      </p:sp>
      <p:sp>
        <p:nvSpPr>
          <p:cNvPr id="17" name="Oval 16">
            <a:extLst>
              <a:ext uri="{FF2B5EF4-FFF2-40B4-BE49-F238E27FC236}">
                <a16:creationId xmlns:a16="http://schemas.microsoft.com/office/drawing/2014/main" id="{8636AA54-E9D6-2157-8926-9F4D9C17432E}"/>
              </a:ext>
            </a:extLst>
          </p:cNvPr>
          <p:cNvSpPr/>
          <p:nvPr/>
        </p:nvSpPr>
        <p:spPr>
          <a:xfrm>
            <a:off x="5376697"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4644D3-B150-571A-10E2-EF02DE9C62AD}"/>
              </a:ext>
            </a:extLst>
          </p:cNvPr>
          <p:cNvSpPr/>
          <p:nvPr/>
        </p:nvSpPr>
        <p:spPr>
          <a:xfrm>
            <a:off x="7531063" y="395315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CC018A-B653-62F1-A85D-E83D281D8AB3}"/>
              </a:ext>
            </a:extLst>
          </p:cNvPr>
          <p:cNvSpPr txBox="1"/>
          <p:nvPr/>
        </p:nvSpPr>
        <p:spPr>
          <a:xfrm>
            <a:off x="5135335" y="2867188"/>
            <a:ext cx="998117" cy="646331"/>
          </a:xfrm>
          <a:prstGeom prst="rect">
            <a:avLst/>
          </a:prstGeom>
          <a:noFill/>
        </p:spPr>
        <p:txBody>
          <a:bodyPr wrap="square" rtlCol="0">
            <a:spAutoFit/>
          </a:bodyPr>
          <a:lstStyle/>
          <a:p>
            <a:r>
              <a:rPr lang="en-US" dirty="0"/>
              <a:t>Earth</a:t>
            </a:r>
          </a:p>
          <a:p>
            <a:r>
              <a:rPr lang="en-US" dirty="0"/>
              <a:t>4.5 BY</a:t>
            </a:r>
          </a:p>
        </p:txBody>
      </p:sp>
      <p:cxnSp>
        <p:nvCxnSpPr>
          <p:cNvPr id="29" name="Straight Arrow Connector 28">
            <a:extLst>
              <a:ext uri="{FF2B5EF4-FFF2-40B4-BE49-F238E27FC236}">
                <a16:creationId xmlns:a16="http://schemas.microsoft.com/office/drawing/2014/main" id="{DFD1C39C-179E-0B6B-09B9-2A20297EBCDC}"/>
              </a:ext>
            </a:extLst>
          </p:cNvPr>
          <p:cNvCxnSpPr>
            <a:cxnSpLocks/>
          </p:cNvCxnSpPr>
          <p:nvPr/>
        </p:nvCxnSpPr>
        <p:spPr>
          <a:xfrm>
            <a:off x="5464661" y="3551374"/>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202FD72-677E-8278-0192-86F4BF196917}"/>
              </a:ext>
            </a:extLst>
          </p:cNvPr>
          <p:cNvCxnSpPr/>
          <p:nvPr/>
        </p:nvCxnSpPr>
        <p:spPr>
          <a:xfrm flipV="1">
            <a:off x="502315" y="4128644"/>
            <a:ext cx="0" cy="327316"/>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407E306-800E-A5AE-9E7F-FF9CEB7CCFFF}"/>
              </a:ext>
            </a:extLst>
          </p:cNvPr>
          <p:cNvSpPr txBox="1"/>
          <p:nvPr/>
        </p:nvSpPr>
        <p:spPr>
          <a:xfrm>
            <a:off x="7187979" y="2976864"/>
            <a:ext cx="961487" cy="646331"/>
          </a:xfrm>
          <a:prstGeom prst="rect">
            <a:avLst/>
          </a:prstGeom>
          <a:noFill/>
        </p:spPr>
        <p:txBody>
          <a:bodyPr wrap="square" rtlCol="0">
            <a:spAutoFit/>
          </a:bodyPr>
          <a:lstStyle/>
          <a:p>
            <a:r>
              <a:rPr lang="en-US" b="1" dirty="0">
                <a:solidFill>
                  <a:srgbClr val="00B0F0"/>
                </a:solidFill>
              </a:rPr>
              <a:t>People</a:t>
            </a:r>
          </a:p>
          <a:p>
            <a:r>
              <a:rPr lang="en-US" b="1" dirty="0">
                <a:solidFill>
                  <a:srgbClr val="00B0F0"/>
                </a:solidFill>
              </a:rPr>
              <a:t>3 MY</a:t>
            </a:r>
          </a:p>
        </p:txBody>
      </p:sp>
      <p:cxnSp>
        <p:nvCxnSpPr>
          <p:cNvPr id="32" name="Straight Arrow Connector 31">
            <a:extLst>
              <a:ext uri="{FF2B5EF4-FFF2-40B4-BE49-F238E27FC236}">
                <a16:creationId xmlns:a16="http://schemas.microsoft.com/office/drawing/2014/main" id="{20915B0E-5FD5-8AFA-D5AC-923FE8A999CE}"/>
              </a:ext>
            </a:extLst>
          </p:cNvPr>
          <p:cNvCxnSpPr>
            <a:cxnSpLocks/>
          </p:cNvCxnSpPr>
          <p:nvPr/>
        </p:nvCxnSpPr>
        <p:spPr>
          <a:xfrm>
            <a:off x="7619030" y="3558296"/>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FDB4060-9AEE-FEAC-B350-10D4ED196F9D}"/>
              </a:ext>
            </a:extLst>
          </p:cNvPr>
          <p:cNvSpPr txBox="1"/>
          <p:nvPr/>
        </p:nvSpPr>
        <p:spPr>
          <a:xfrm>
            <a:off x="3320474" y="3987624"/>
            <a:ext cx="2027380" cy="369332"/>
          </a:xfrm>
          <a:prstGeom prst="rect">
            <a:avLst/>
          </a:prstGeom>
          <a:noFill/>
        </p:spPr>
        <p:txBody>
          <a:bodyPr wrap="square" rtlCol="0">
            <a:spAutoFit/>
          </a:bodyPr>
          <a:lstStyle/>
          <a:p>
            <a:r>
              <a:rPr lang="en-US" dirty="0">
                <a:solidFill>
                  <a:schemeClr val="bg2">
                    <a:lumMod val="10000"/>
                  </a:schemeClr>
                </a:solidFill>
              </a:rPr>
              <a:t>~14 billion years</a:t>
            </a:r>
          </a:p>
        </p:txBody>
      </p:sp>
      <p:cxnSp>
        <p:nvCxnSpPr>
          <p:cNvPr id="35" name="Straight Arrow Connector 34">
            <a:extLst>
              <a:ext uri="{FF2B5EF4-FFF2-40B4-BE49-F238E27FC236}">
                <a16:creationId xmlns:a16="http://schemas.microsoft.com/office/drawing/2014/main" id="{B70477E6-5DFC-6096-8B8C-142AA995FA6B}"/>
              </a:ext>
            </a:extLst>
          </p:cNvPr>
          <p:cNvCxnSpPr>
            <a:cxnSpLocks/>
          </p:cNvCxnSpPr>
          <p:nvPr/>
        </p:nvCxnSpPr>
        <p:spPr>
          <a:xfrm>
            <a:off x="6277731" y="4455960"/>
            <a:ext cx="1428536" cy="0"/>
          </a:xfrm>
          <a:prstGeom prst="straightConnector1">
            <a:avLst/>
          </a:prstGeom>
          <a:ln w="762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ED97937C-3414-282C-B046-B4151E52C1B3}"/>
              </a:ext>
            </a:extLst>
          </p:cNvPr>
          <p:cNvSpPr txBox="1"/>
          <p:nvPr/>
        </p:nvSpPr>
        <p:spPr>
          <a:xfrm>
            <a:off x="5857561" y="4008552"/>
            <a:ext cx="888077" cy="369332"/>
          </a:xfrm>
          <a:prstGeom prst="rect">
            <a:avLst/>
          </a:prstGeom>
          <a:noFill/>
        </p:spPr>
        <p:txBody>
          <a:bodyPr wrap="square" rtlCol="0">
            <a:spAutoFit/>
          </a:bodyPr>
          <a:lstStyle/>
          <a:p>
            <a:r>
              <a:rPr lang="en-US" b="1" dirty="0">
                <a:solidFill>
                  <a:srgbClr val="FF0000"/>
                </a:solidFill>
              </a:rPr>
              <a:t>Death</a:t>
            </a:r>
          </a:p>
        </p:txBody>
      </p:sp>
      <p:sp>
        <p:nvSpPr>
          <p:cNvPr id="43" name="TextBox 42">
            <a:extLst>
              <a:ext uri="{FF2B5EF4-FFF2-40B4-BE49-F238E27FC236}">
                <a16:creationId xmlns:a16="http://schemas.microsoft.com/office/drawing/2014/main" id="{F4A11721-6BB5-DF26-E062-5A5274A28952}"/>
              </a:ext>
            </a:extLst>
          </p:cNvPr>
          <p:cNvSpPr txBox="1"/>
          <p:nvPr/>
        </p:nvSpPr>
        <p:spPr>
          <a:xfrm>
            <a:off x="6236166" y="4583432"/>
            <a:ext cx="2059953" cy="369332"/>
          </a:xfrm>
          <a:prstGeom prst="rect">
            <a:avLst/>
          </a:prstGeom>
          <a:noFill/>
        </p:spPr>
        <p:txBody>
          <a:bodyPr wrap="square" rtlCol="0">
            <a:spAutoFit/>
          </a:bodyPr>
          <a:lstStyle/>
          <a:p>
            <a:r>
              <a:rPr lang="en-US" dirty="0">
                <a:solidFill>
                  <a:schemeClr val="bg1"/>
                </a:solidFill>
              </a:rPr>
              <a:t>3 Billion Years</a:t>
            </a:r>
          </a:p>
        </p:txBody>
      </p:sp>
      <p:sp>
        <p:nvSpPr>
          <p:cNvPr id="44" name="Oval 43">
            <a:extLst>
              <a:ext uri="{FF2B5EF4-FFF2-40B4-BE49-F238E27FC236}">
                <a16:creationId xmlns:a16="http://schemas.microsoft.com/office/drawing/2014/main" id="{FC482DC5-2752-98A9-A656-2D8BBBE2A6E1}"/>
              </a:ext>
            </a:extLst>
          </p:cNvPr>
          <p:cNvSpPr/>
          <p:nvPr/>
        </p:nvSpPr>
        <p:spPr>
          <a:xfrm>
            <a:off x="6183151"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CDD6FDE-6172-5867-F0CF-C8F676FEE7B6}"/>
              </a:ext>
            </a:extLst>
          </p:cNvPr>
          <p:cNvSpPr/>
          <p:nvPr/>
        </p:nvSpPr>
        <p:spPr>
          <a:xfrm>
            <a:off x="8159176" y="3938958"/>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585C6150-C379-5254-33A7-18CFCF11481C}"/>
              </a:ext>
            </a:extLst>
          </p:cNvPr>
          <p:cNvCxnSpPr>
            <a:cxnSpLocks/>
          </p:cNvCxnSpPr>
          <p:nvPr/>
        </p:nvCxnSpPr>
        <p:spPr>
          <a:xfrm>
            <a:off x="8251189" y="3547437"/>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2F538AC-66E2-2335-5E6F-C935BFFC3753}"/>
              </a:ext>
            </a:extLst>
          </p:cNvPr>
          <p:cNvSpPr txBox="1"/>
          <p:nvPr/>
        </p:nvSpPr>
        <p:spPr>
          <a:xfrm>
            <a:off x="8085694" y="3122027"/>
            <a:ext cx="811555" cy="369332"/>
          </a:xfrm>
          <a:prstGeom prst="rect">
            <a:avLst/>
          </a:prstGeom>
          <a:noFill/>
        </p:spPr>
        <p:txBody>
          <a:bodyPr wrap="square" rtlCol="0">
            <a:spAutoFit/>
          </a:bodyPr>
          <a:lstStyle/>
          <a:p>
            <a:r>
              <a:rPr lang="en-US" dirty="0"/>
              <a:t>Today</a:t>
            </a:r>
          </a:p>
        </p:txBody>
      </p:sp>
    </p:spTree>
    <p:extLst>
      <p:ext uri="{BB962C8B-B14F-4D97-AF65-F5344CB8AC3E}">
        <p14:creationId xmlns:p14="http://schemas.microsoft.com/office/powerpoint/2010/main" val="37739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par>
                                <p:cTn id="26" presetID="9"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par>
                                <p:cTn id="29" presetID="9"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par>
                                <p:cTn id="35" presetID="9"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tgtEl>
                                          <p:spTgt spid="3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dissolve">
                                      <p:cBhvr>
                                        <p:cTn id="43" dur="500"/>
                                        <p:tgtEl>
                                          <p:spTgt spid="50"/>
                                        </p:tgtEl>
                                      </p:cBhvr>
                                    </p:animEffect>
                                  </p:childTnLst>
                                </p:cTn>
                              </p:par>
                              <p:par>
                                <p:cTn id="44" presetID="9"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dissolve">
                                      <p:cBhvr>
                                        <p:cTn id="46" dur="500"/>
                                        <p:tgtEl>
                                          <p:spTgt spid="5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dissolv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par>
                                <p:cTn id="55" presetID="9"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dissolv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dissolve">
                                      <p:cBhvr>
                                        <p:cTn id="65" dur="500"/>
                                        <p:tgtEl>
                                          <p:spTgt spid="44"/>
                                        </p:tgtEl>
                                      </p:cBhvr>
                                    </p:animEffect>
                                  </p:childTnLst>
                                </p:cTn>
                              </p:par>
                              <p:par>
                                <p:cTn id="66" presetID="9"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dissolve">
                                      <p:cBhvr>
                                        <p:cTn id="68" dur="500"/>
                                        <p:tgtEl>
                                          <p:spTgt spid="3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500"/>
                                        <p:tgtEl>
                                          <p:spTgt spid="4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dissolve">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5" grpId="0" animBg="1"/>
      <p:bldP spid="16" grpId="0"/>
      <p:bldP spid="17" grpId="0" animBg="1"/>
      <p:bldP spid="19" grpId="0" animBg="1"/>
      <p:bldP spid="28" grpId="0"/>
      <p:bldP spid="31" grpId="0"/>
      <p:bldP spid="33" grpId="0"/>
      <p:bldP spid="42" grpId="0"/>
      <p:bldP spid="43" grpId="0"/>
      <p:bldP spid="44" grpId="0" animBg="1"/>
      <p:bldP spid="50" grpId="0" animBg="1"/>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For since by a man death came, by a man also came the resurrection of the dead. </a:t>
            </a:r>
          </a:p>
          <a:p>
            <a:r>
              <a:rPr lang="en-US" sz="4000" b="1" dirty="0">
                <a:latin typeface="Lato" panose="020F0502020204030203" pitchFamily="34" charset="0"/>
                <a:cs typeface="Lato" panose="020F0502020204030203" pitchFamily="34" charset="0"/>
              </a:rPr>
              <a:t>For as in Adam all die, so also in Christ all will be made alive.</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 Corinthians 15:21-22</a:t>
            </a:r>
          </a:p>
        </p:txBody>
      </p:sp>
    </p:spTree>
    <p:extLst>
      <p:ext uri="{BB962C8B-B14F-4D97-AF65-F5344CB8AC3E}">
        <p14:creationId xmlns:p14="http://schemas.microsoft.com/office/powerpoint/2010/main" val="31158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Is the age of the universe important?</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1446550"/>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Lato" panose="020F0502020204030203" pitchFamily="34" charset="0"/>
              </a:rPr>
              <a:t>What does death before sin do for the gospel?</a:t>
            </a:r>
            <a:endParaRPr lang="en-US" sz="2800" dirty="0">
              <a:latin typeface="Lato" panose="020F0502020204030203" pitchFamily="34" charset="0"/>
            </a:endParaRPr>
          </a:p>
        </p:txBody>
      </p:sp>
      <p:grpSp>
        <p:nvGrpSpPr>
          <p:cNvPr id="43" name="Group 42">
            <a:extLst>
              <a:ext uri="{FF2B5EF4-FFF2-40B4-BE49-F238E27FC236}">
                <a16:creationId xmlns:a16="http://schemas.microsoft.com/office/drawing/2014/main" id="{B1131711-AC34-4A03-FE42-8038AF39D1FA}"/>
              </a:ext>
            </a:extLst>
          </p:cNvPr>
          <p:cNvGrpSpPr/>
          <p:nvPr/>
        </p:nvGrpSpPr>
        <p:grpSpPr>
          <a:xfrm>
            <a:off x="263236" y="2867188"/>
            <a:ext cx="8634013" cy="2085576"/>
            <a:chOff x="263236" y="2867188"/>
            <a:chExt cx="8634013" cy="2085576"/>
          </a:xfrm>
        </p:grpSpPr>
        <p:sp>
          <p:nvSpPr>
            <p:cNvPr id="24" name="Rectangle 23">
              <a:extLst>
                <a:ext uri="{FF2B5EF4-FFF2-40B4-BE49-F238E27FC236}">
                  <a16:creationId xmlns:a16="http://schemas.microsoft.com/office/drawing/2014/main" id="{90FC4496-00B2-3C22-5112-C860C517371C}"/>
                </a:ext>
              </a:extLst>
            </p:cNvPr>
            <p:cNvSpPr/>
            <p:nvPr/>
          </p:nvSpPr>
          <p:spPr>
            <a:xfrm>
              <a:off x="263236" y="3791517"/>
              <a:ext cx="8253042" cy="484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CA857E6-F163-2B2B-6F75-2B50C85A29A7}"/>
                </a:ext>
              </a:extLst>
            </p:cNvPr>
            <p:cNvCxnSpPr/>
            <p:nvPr/>
          </p:nvCxnSpPr>
          <p:spPr>
            <a:xfrm>
              <a:off x="411018" y="4040899"/>
              <a:ext cx="7850909" cy="0"/>
            </a:xfrm>
            <a:prstGeom prst="line">
              <a:avLst/>
            </a:prstGeom>
            <a:ln w="76200">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8718AE53-8487-E758-D88B-F0E74D71E0A0}"/>
                </a:ext>
              </a:extLst>
            </p:cNvPr>
            <p:cNvSpPr/>
            <p:nvPr/>
          </p:nvSpPr>
          <p:spPr>
            <a:xfrm>
              <a:off x="411018" y="3957772"/>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DB753F-C71F-42C3-F46C-F1426389203B}"/>
                </a:ext>
              </a:extLst>
            </p:cNvPr>
            <p:cNvSpPr txBox="1"/>
            <p:nvPr/>
          </p:nvSpPr>
          <p:spPr>
            <a:xfrm>
              <a:off x="263236" y="4427541"/>
              <a:ext cx="2527672" cy="369332"/>
            </a:xfrm>
            <a:prstGeom prst="rect">
              <a:avLst/>
            </a:prstGeom>
            <a:noFill/>
          </p:spPr>
          <p:txBody>
            <a:bodyPr wrap="square" rtlCol="0">
              <a:spAutoFit/>
            </a:bodyPr>
            <a:lstStyle/>
            <a:p>
              <a:r>
                <a:rPr lang="en-US" dirty="0"/>
                <a:t>Creation (“big bang”)</a:t>
              </a:r>
            </a:p>
          </p:txBody>
        </p:sp>
        <p:sp>
          <p:nvSpPr>
            <p:cNvPr id="28" name="Oval 27">
              <a:extLst>
                <a:ext uri="{FF2B5EF4-FFF2-40B4-BE49-F238E27FC236}">
                  <a16:creationId xmlns:a16="http://schemas.microsoft.com/office/drawing/2014/main" id="{C6A42EC6-CC36-223C-D497-1DC5E1A0A71C}"/>
                </a:ext>
              </a:extLst>
            </p:cNvPr>
            <p:cNvSpPr/>
            <p:nvPr/>
          </p:nvSpPr>
          <p:spPr>
            <a:xfrm>
              <a:off x="5376697"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D778FD0-7382-AE8C-5A4F-7638D09E941D}"/>
                </a:ext>
              </a:extLst>
            </p:cNvPr>
            <p:cNvSpPr/>
            <p:nvPr/>
          </p:nvSpPr>
          <p:spPr>
            <a:xfrm>
              <a:off x="7531063" y="395315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C8F10F2-EF11-5EF1-7D37-C9F42630A804}"/>
                </a:ext>
              </a:extLst>
            </p:cNvPr>
            <p:cNvSpPr txBox="1"/>
            <p:nvPr/>
          </p:nvSpPr>
          <p:spPr>
            <a:xfrm>
              <a:off x="5135335" y="2867188"/>
              <a:ext cx="998117" cy="646331"/>
            </a:xfrm>
            <a:prstGeom prst="rect">
              <a:avLst/>
            </a:prstGeom>
            <a:noFill/>
          </p:spPr>
          <p:txBody>
            <a:bodyPr wrap="square" rtlCol="0">
              <a:spAutoFit/>
            </a:bodyPr>
            <a:lstStyle/>
            <a:p>
              <a:r>
                <a:rPr lang="en-US" dirty="0"/>
                <a:t>Earth</a:t>
              </a:r>
            </a:p>
            <a:p>
              <a:r>
                <a:rPr lang="en-US" dirty="0"/>
                <a:t>4.5 BY</a:t>
              </a:r>
            </a:p>
          </p:txBody>
        </p:sp>
        <p:cxnSp>
          <p:nvCxnSpPr>
            <p:cNvPr id="31" name="Straight Arrow Connector 30">
              <a:extLst>
                <a:ext uri="{FF2B5EF4-FFF2-40B4-BE49-F238E27FC236}">
                  <a16:creationId xmlns:a16="http://schemas.microsoft.com/office/drawing/2014/main" id="{AEAB92F8-67DD-8567-454C-80E5AC30984D}"/>
                </a:ext>
              </a:extLst>
            </p:cNvPr>
            <p:cNvCxnSpPr>
              <a:cxnSpLocks/>
            </p:cNvCxnSpPr>
            <p:nvPr/>
          </p:nvCxnSpPr>
          <p:spPr>
            <a:xfrm>
              <a:off x="5464661" y="3551374"/>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1B290FF-B113-4FED-C2CF-5772DAF0ADAE}"/>
                </a:ext>
              </a:extLst>
            </p:cNvPr>
            <p:cNvCxnSpPr/>
            <p:nvPr/>
          </p:nvCxnSpPr>
          <p:spPr>
            <a:xfrm flipV="1">
              <a:off x="502315" y="4128644"/>
              <a:ext cx="0" cy="327316"/>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073C939-B570-E4F4-3003-0B09819BC7E8}"/>
                </a:ext>
              </a:extLst>
            </p:cNvPr>
            <p:cNvSpPr txBox="1"/>
            <p:nvPr/>
          </p:nvSpPr>
          <p:spPr>
            <a:xfrm>
              <a:off x="7187979" y="2976864"/>
              <a:ext cx="961487" cy="646331"/>
            </a:xfrm>
            <a:prstGeom prst="rect">
              <a:avLst/>
            </a:prstGeom>
            <a:noFill/>
          </p:spPr>
          <p:txBody>
            <a:bodyPr wrap="square" rtlCol="0">
              <a:spAutoFit/>
            </a:bodyPr>
            <a:lstStyle/>
            <a:p>
              <a:r>
                <a:rPr lang="en-US" b="1" dirty="0">
                  <a:solidFill>
                    <a:srgbClr val="00B0F0"/>
                  </a:solidFill>
                </a:rPr>
                <a:t>People</a:t>
              </a:r>
            </a:p>
            <a:p>
              <a:r>
                <a:rPr lang="en-US" b="1" dirty="0">
                  <a:solidFill>
                    <a:srgbClr val="00B0F0"/>
                  </a:solidFill>
                </a:rPr>
                <a:t>3 MY</a:t>
              </a:r>
            </a:p>
          </p:txBody>
        </p:sp>
        <p:cxnSp>
          <p:nvCxnSpPr>
            <p:cNvPr id="34" name="Straight Arrow Connector 33">
              <a:extLst>
                <a:ext uri="{FF2B5EF4-FFF2-40B4-BE49-F238E27FC236}">
                  <a16:creationId xmlns:a16="http://schemas.microsoft.com/office/drawing/2014/main" id="{FAA3CD7F-137D-B221-32FB-7A4B06589F40}"/>
                </a:ext>
              </a:extLst>
            </p:cNvPr>
            <p:cNvCxnSpPr>
              <a:cxnSpLocks/>
            </p:cNvCxnSpPr>
            <p:nvPr/>
          </p:nvCxnSpPr>
          <p:spPr>
            <a:xfrm>
              <a:off x="7619030" y="3558296"/>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308B871-1E36-4816-622C-AC2A4BB5103D}"/>
                </a:ext>
              </a:extLst>
            </p:cNvPr>
            <p:cNvSpPr txBox="1"/>
            <p:nvPr/>
          </p:nvSpPr>
          <p:spPr>
            <a:xfrm>
              <a:off x="3320474" y="3987624"/>
              <a:ext cx="2027380" cy="369332"/>
            </a:xfrm>
            <a:prstGeom prst="rect">
              <a:avLst/>
            </a:prstGeom>
            <a:noFill/>
          </p:spPr>
          <p:txBody>
            <a:bodyPr wrap="square" rtlCol="0">
              <a:spAutoFit/>
            </a:bodyPr>
            <a:lstStyle/>
            <a:p>
              <a:r>
                <a:rPr lang="en-US" dirty="0">
                  <a:solidFill>
                    <a:schemeClr val="bg2">
                      <a:lumMod val="10000"/>
                    </a:schemeClr>
                  </a:solidFill>
                </a:rPr>
                <a:t>~14 billion years</a:t>
              </a:r>
            </a:p>
          </p:txBody>
        </p:sp>
        <p:cxnSp>
          <p:nvCxnSpPr>
            <p:cNvPr id="36" name="Straight Arrow Connector 35">
              <a:extLst>
                <a:ext uri="{FF2B5EF4-FFF2-40B4-BE49-F238E27FC236}">
                  <a16:creationId xmlns:a16="http://schemas.microsoft.com/office/drawing/2014/main" id="{E5D4DFBC-1CB9-DC2E-9B46-FFB7A1804102}"/>
                </a:ext>
              </a:extLst>
            </p:cNvPr>
            <p:cNvCxnSpPr>
              <a:cxnSpLocks/>
            </p:cNvCxnSpPr>
            <p:nvPr/>
          </p:nvCxnSpPr>
          <p:spPr>
            <a:xfrm>
              <a:off x="6277731" y="4455960"/>
              <a:ext cx="1428536" cy="0"/>
            </a:xfrm>
            <a:prstGeom prst="straightConnector1">
              <a:avLst/>
            </a:prstGeom>
            <a:ln w="762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1CF7B694-019E-47F0-10D0-AC3365A9DCD6}"/>
                </a:ext>
              </a:extLst>
            </p:cNvPr>
            <p:cNvSpPr txBox="1"/>
            <p:nvPr/>
          </p:nvSpPr>
          <p:spPr>
            <a:xfrm>
              <a:off x="5857561" y="4008552"/>
              <a:ext cx="888077" cy="369332"/>
            </a:xfrm>
            <a:prstGeom prst="rect">
              <a:avLst/>
            </a:prstGeom>
            <a:noFill/>
          </p:spPr>
          <p:txBody>
            <a:bodyPr wrap="square" rtlCol="0">
              <a:spAutoFit/>
            </a:bodyPr>
            <a:lstStyle/>
            <a:p>
              <a:r>
                <a:rPr lang="en-US" b="1" dirty="0">
                  <a:solidFill>
                    <a:srgbClr val="FF0000"/>
                  </a:solidFill>
                </a:rPr>
                <a:t>Death</a:t>
              </a:r>
            </a:p>
          </p:txBody>
        </p:sp>
        <p:sp>
          <p:nvSpPr>
            <p:cNvPr id="38" name="TextBox 37">
              <a:extLst>
                <a:ext uri="{FF2B5EF4-FFF2-40B4-BE49-F238E27FC236}">
                  <a16:creationId xmlns:a16="http://schemas.microsoft.com/office/drawing/2014/main" id="{A9091C72-EC44-3329-7890-0724DB1B5BFC}"/>
                </a:ext>
              </a:extLst>
            </p:cNvPr>
            <p:cNvSpPr txBox="1"/>
            <p:nvPr/>
          </p:nvSpPr>
          <p:spPr>
            <a:xfrm>
              <a:off x="6236166" y="4583432"/>
              <a:ext cx="2059953" cy="369332"/>
            </a:xfrm>
            <a:prstGeom prst="rect">
              <a:avLst/>
            </a:prstGeom>
            <a:noFill/>
          </p:spPr>
          <p:txBody>
            <a:bodyPr wrap="square" rtlCol="0">
              <a:spAutoFit/>
            </a:bodyPr>
            <a:lstStyle/>
            <a:p>
              <a:r>
                <a:rPr lang="en-US" dirty="0">
                  <a:solidFill>
                    <a:schemeClr val="bg1"/>
                  </a:solidFill>
                </a:rPr>
                <a:t>3 Billion Years</a:t>
              </a:r>
            </a:p>
          </p:txBody>
        </p:sp>
        <p:sp>
          <p:nvSpPr>
            <p:cNvPr id="39" name="Oval 38">
              <a:extLst>
                <a:ext uri="{FF2B5EF4-FFF2-40B4-BE49-F238E27FC236}">
                  <a16:creationId xmlns:a16="http://schemas.microsoft.com/office/drawing/2014/main" id="{57208E7A-8CF8-3A6B-1DB7-9AD62C3BC4CA}"/>
                </a:ext>
              </a:extLst>
            </p:cNvPr>
            <p:cNvSpPr/>
            <p:nvPr/>
          </p:nvSpPr>
          <p:spPr>
            <a:xfrm>
              <a:off x="6183151"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BA558AC-AE1D-3529-1DA0-5615C423ED16}"/>
                </a:ext>
              </a:extLst>
            </p:cNvPr>
            <p:cNvSpPr/>
            <p:nvPr/>
          </p:nvSpPr>
          <p:spPr>
            <a:xfrm>
              <a:off x="8159176" y="3938958"/>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EB7DEF7C-A46B-7EF9-C7F7-F2DC51444F1F}"/>
                </a:ext>
              </a:extLst>
            </p:cNvPr>
            <p:cNvCxnSpPr>
              <a:cxnSpLocks/>
            </p:cNvCxnSpPr>
            <p:nvPr/>
          </p:nvCxnSpPr>
          <p:spPr>
            <a:xfrm>
              <a:off x="8251189" y="3547437"/>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50A936B-17D7-A043-AC24-6E66932BBA16}"/>
                </a:ext>
              </a:extLst>
            </p:cNvPr>
            <p:cNvSpPr txBox="1"/>
            <p:nvPr/>
          </p:nvSpPr>
          <p:spPr>
            <a:xfrm>
              <a:off x="8085694" y="3122027"/>
              <a:ext cx="811555" cy="369332"/>
            </a:xfrm>
            <a:prstGeom prst="rect">
              <a:avLst/>
            </a:prstGeom>
            <a:noFill/>
          </p:spPr>
          <p:txBody>
            <a:bodyPr wrap="square" rtlCol="0">
              <a:spAutoFit/>
            </a:bodyPr>
            <a:lstStyle/>
            <a:p>
              <a:r>
                <a:rPr lang="en-US" dirty="0"/>
                <a:t>Today</a:t>
              </a:r>
            </a:p>
          </p:txBody>
        </p:sp>
      </p:grpSp>
    </p:spTree>
    <p:extLst>
      <p:ext uri="{BB962C8B-B14F-4D97-AF65-F5344CB8AC3E}">
        <p14:creationId xmlns:p14="http://schemas.microsoft.com/office/powerpoint/2010/main" val="146370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85000" lnSpcReduction="10000"/>
          </a:bodyPr>
          <a:lstStyle/>
          <a:p>
            <a:r>
              <a:rPr lang="en-US" sz="4000" b="1" dirty="0">
                <a:latin typeface="Lato" panose="020F0502020204030203" pitchFamily="34" charset="0"/>
                <a:cs typeface="Lato" panose="020F0502020204030203" pitchFamily="34" charset="0"/>
              </a:rPr>
              <a:t>But each in his own order: Christ the first fruits, after that those who are Christ’s at His coming, then comes the end, when He hands over the kingdom to our God and Father, when He has abolished all rule and all authority and power.</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 Corinthians 15:23-24</a:t>
            </a:r>
          </a:p>
        </p:txBody>
      </p:sp>
    </p:spTree>
    <p:extLst>
      <p:ext uri="{BB962C8B-B14F-4D97-AF65-F5344CB8AC3E}">
        <p14:creationId xmlns:p14="http://schemas.microsoft.com/office/powerpoint/2010/main" val="639303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For He must reign until He has put all His enemies under His feet.</a:t>
            </a:r>
          </a:p>
          <a:p>
            <a:r>
              <a:rPr lang="en-US" sz="4000" b="1" dirty="0">
                <a:latin typeface="Lato" panose="020F0502020204030203" pitchFamily="34" charset="0"/>
                <a:cs typeface="Lato" panose="020F0502020204030203" pitchFamily="34" charset="0"/>
              </a:rPr>
              <a:t>The last enemy that will be abolished is death.</a:t>
            </a:r>
          </a:p>
        </p:txBody>
      </p:sp>
      <p:sp>
        <p:nvSpPr>
          <p:cNvPr id="24" name="Rectangle 23">
            <a:extLst>
              <a:ext uri="{FF2B5EF4-FFF2-40B4-BE49-F238E27FC236}">
                <a16:creationId xmlns:a16="http://schemas.microsoft.com/office/drawing/2014/main" id="{D0E32FFC-232E-827E-143B-BE4AEED1C2D0}"/>
              </a:ext>
            </a:extLst>
          </p:cNvPr>
          <p:cNvSpPr/>
          <p:nvPr/>
        </p:nvSpPr>
        <p:spPr>
          <a:xfrm>
            <a:off x="-37408" y="3885"/>
            <a:ext cx="9218815" cy="2571750"/>
          </a:xfrm>
          <a:prstGeom prst="rect">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 Corinthians 15:25-26</a:t>
            </a:r>
          </a:p>
        </p:txBody>
      </p:sp>
      <p:grpSp>
        <p:nvGrpSpPr>
          <p:cNvPr id="25" name="Group 24">
            <a:extLst>
              <a:ext uri="{FF2B5EF4-FFF2-40B4-BE49-F238E27FC236}">
                <a16:creationId xmlns:a16="http://schemas.microsoft.com/office/drawing/2014/main" id="{AE1A7349-5048-CE79-62CF-6EAC39A1FADD}"/>
              </a:ext>
            </a:extLst>
          </p:cNvPr>
          <p:cNvGrpSpPr/>
          <p:nvPr/>
        </p:nvGrpSpPr>
        <p:grpSpPr>
          <a:xfrm>
            <a:off x="338051" y="246972"/>
            <a:ext cx="8634013" cy="2085576"/>
            <a:chOff x="263236" y="2867188"/>
            <a:chExt cx="8634013" cy="2085576"/>
          </a:xfrm>
        </p:grpSpPr>
        <p:sp>
          <p:nvSpPr>
            <p:cNvPr id="26" name="Rectangle 25">
              <a:extLst>
                <a:ext uri="{FF2B5EF4-FFF2-40B4-BE49-F238E27FC236}">
                  <a16:creationId xmlns:a16="http://schemas.microsoft.com/office/drawing/2014/main" id="{CA0BC9D3-CFC3-494A-3D14-CA83228237F2}"/>
                </a:ext>
              </a:extLst>
            </p:cNvPr>
            <p:cNvSpPr/>
            <p:nvPr/>
          </p:nvSpPr>
          <p:spPr>
            <a:xfrm>
              <a:off x="263236" y="3791517"/>
              <a:ext cx="8253042" cy="484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A9BDA7A-5FE0-0021-7A64-CC3DA6D59072}"/>
                </a:ext>
              </a:extLst>
            </p:cNvPr>
            <p:cNvCxnSpPr/>
            <p:nvPr/>
          </p:nvCxnSpPr>
          <p:spPr>
            <a:xfrm>
              <a:off x="411018" y="4040899"/>
              <a:ext cx="7850909" cy="0"/>
            </a:xfrm>
            <a:prstGeom prst="line">
              <a:avLst/>
            </a:prstGeom>
            <a:ln w="76200">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AB8E0E73-00B6-F46A-E88D-C5B1B9D6C712}"/>
                </a:ext>
              </a:extLst>
            </p:cNvPr>
            <p:cNvSpPr/>
            <p:nvPr/>
          </p:nvSpPr>
          <p:spPr>
            <a:xfrm>
              <a:off x="411018" y="3957772"/>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1458593-2112-459B-91DD-28A4159DA327}"/>
                </a:ext>
              </a:extLst>
            </p:cNvPr>
            <p:cNvSpPr txBox="1"/>
            <p:nvPr/>
          </p:nvSpPr>
          <p:spPr>
            <a:xfrm>
              <a:off x="263236" y="4427541"/>
              <a:ext cx="2527672" cy="369332"/>
            </a:xfrm>
            <a:prstGeom prst="rect">
              <a:avLst/>
            </a:prstGeom>
            <a:noFill/>
          </p:spPr>
          <p:txBody>
            <a:bodyPr wrap="square" rtlCol="0">
              <a:spAutoFit/>
            </a:bodyPr>
            <a:lstStyle/>
            <a:p>
              <a:r>
                <a:rPr lang="en-US" dirty="0"/>
                <a:t>Creation (“big bang”)</a:t>
              </a:r>
            </a:p>
          </p:txBody>
        </p:sp>
        <p:sp>
          <p:nvSpPr>
            <p:cNvPr id="30" name="Oval 29">
              <a:extLst>
                <a:ext uri="{FF2B5EF4-FFF2-40B4-BE49-F238E27FC236}">
                  <a16:creationId xmlns:a16="http://schemas.microsoft.com/office/drawing/2014/main" id="{1313C435-9C65-7DA1-639A-AE1DC31D3F78}"/>
                </a:ext>
              </a:extLst>
            </p:cNvPr>
            <p:cNvSpPr/>
            <p:nvPr/>
          </p:nvSpPr>
          <p:spPr>
            <a:xfrm>
              <a:off x="5376697"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F49B978-AF8A-D114-D182-0E26E538E7E8}"/>
                </a:ext>
              </a:extLst>
            </p:cNvPr>
            <p:cNvSpPr/>
            <p:nvPr/>
          </p:nvSpPr>
          <p:spPr>
            <a:xfrm>
              <a:off x="7531063" y="3953153"/>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21AEA3A-F631-E92D-617D-0E35BD7CA34A}"/>
                </a:ext>
              </a:extLst>
            </p:cNvPr>
            <p:cNvSpPr txBox="1"/>
            <p:nvPr/>
          </p:nvSpPr>
          <p:spPr>
            <a:xfrm>
              <a:off x="5135335" y="2867188"/>
              <a:ext cx="998117" cy="646331"/>
            </a:xfrm>
            <a:prstGeom prst="rect">
              <a:avLst/>
            </a:prstGeom>
            <a:noFill/>
          </p:spPr>
          <p:txBody>
            <a:bodyPr wrap="square" rtlCol="0">
              <a:spAutoFit/>
            </a:bodyPr>
            <a:lstStyle/>
            <a:p>
              <a:r>
                <a:rPr lang="en-US" dirty="0"/>
                <a:t>Earth</a:t>
              </a:r>
            </a:p>
            <a:p>
              <a:r>
                <a:rPr lang="en-US" dirty="0"/>
                <a:t>4.5 BY</a:t>
              </a:r>
            </a:p>
          </p:txBody>
        </p:sp>
        <p:cxnSp>
          <p:nvCxnSpPr>
            <p:cNvPr id="33" name="Straight Arrow Connector 32">
              <a:extLst>
                <a:ext uri="{FF2B5EF4-FFF2-40B4-BE49-F238E27FC236}">
                  <a16:creationId xmlns:a16="http://schemas.microsoft.com/office/drawing/2014/main" id="{7432424C-A593-276E-E73F-E0FCC5C1682B}"/>
                </a:ext>
              </a:extLst>
            </p:cNvPr>
            <p:cNvCxnSpPr>
              <a:cxnSpLocks/>
            </p:cNvCxnSpPr>
            <p:nvPr/>
          </p:nvCxnSpPr>
          <p:spPr>
            <a:xfrm>
              <a:off x="5464661" y="3551374"/>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8207269-E758-D5C0-A3E0-41DC20BD24DE}"/>
                </a:ext>
              </a:extLst>
            </p:cNvPr>
            <p:cNvCxnSpPr/>
            <p:nvPr/>
          </p:nvCxnSpPr>
          <p:spPr>
            <a:xfrm flipV="1">
              <a:off x="502315" y="4128644"/>
              <a:ext cx="0" cy="327316"/>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9875032-1DDA-0896-C1CB-E57D852505F8}"/>
                </a:ext>
              </a:extLst>
            </p:cNvPr>
            <p:cNvSpPr txBox="1"/>
            <p:nvPr/>
          </p:nvSpPr>
          <p:spPr>
            <a:xfrm>
              <a:off x="7187979" y="2976864"/>
              <a:ext cx="961487" cy="646331"/>
            </a:xfrm>
            <a:prstGeom prst="rect">
              <a:avLst/>
            </a:prstGeom>
            <a:noFill/>
          </p:spPr>
          <p:txBody>
            <a:bodyPr wrap="square" rtlCol="0">
              <a:spAutoFit/>
            </a:bodyPr>
            <a:lstStyle/>
            <a:p>
              <a:r>
                <a:rPr lang="en-US" b="1" dirty="0">
                  <a:solidFill>
                    <a:srgbClr val="00B0F0"/>
                  </a:solidFill>
                </a:rPr>
                <a:t>People</a:t>
              </a:r>
            </a:p>
            <a:p>
              <a:r>
                <a:rPr lang="en-US" b="1" dirty="0">
                  <a:solidFill>
                    <a:srgbClr val="00B0F0"/>
                  </a:solidFill>
                </a:rPr>
                <a:t>3 MY</a:t>
              </a:r>
            </a:p>
          </p:txBody>
        </p:sp>
        <p:cxnSp>
          <p:nvCxnSpPr>
            <p:cNvPr id="36" name="Straight Arrow Connector 35">
              <a:extLst>
                <a:ext uri="{FF2B5EF4-FFF2-40B4-BE49-F238E27FC236}">
                  <a16:creationId xmlns:a16="http://schemas.microsoft.com/office/drawing/2014/main" id="{A68D5C49-ED08-BCAD-6A61-0F8D47D73C80}"/>
                </a:ext>
              </a:extLst>
            </p:cNvPr>
            <p:cNvCxnSpPr>
              <a:cxnSpLocks/>
            </p:cNvCxnSpPr>
            <p:nvPr/>
          </p:nvCxnSpPr>
          <p:spPr>
            <a:xfrm>
              <a:off x="7619030" y="3558296"/>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8865C89C-FD94-0C45-AB6B-70AD19401FE4}"/>
                </a:ext>
              </a:extLst>
            </p:cNvPr>
            <p:cNvSpPr txBox="1"/>
            <p:nvPr/>
          </p:nvSpPr>
          <p:spPr>
            <a:xfrm>
              <a:off x="3320474" y="3987624"/>
              <a:ext cx="2027380" cy="369332"/>
            </a:xfrm>
            <a:prstGeom prst="rect">
              <a:avLst/>
            </a:prstGeom>
            <a:noFill/>
          </p:spPr>
          <p:txBody>
            <a:bodyPr wrap="square" rtlCol="0">
              <a:spAutoFit/>
            </a:bodyPr>
            <a:lstStyle/>
            <a:p>
              <a:r>
                <a:rPr lang="en-US" dirty="0">
                  <a:solidFill>
                    <a:schemeClr val="bg2">
                      <a:lumMod val="10000"/>
                    </a:schemeClr>
                  </a:solidFill>
                </a:rPr>
                <a:t>~14 billion years</a:t>
              </a:r>
            </a:p>
          </p:txBody>
        </p:sp>
        <p:cxnSp>
          <p:nvCxnSpPr>
            <p:cNvPr id="38" name="Straight Arrow Connector 37">
              <a:extLst>
                <a:ext uri="{FF2B5EF4-FFF2-40B4-BE49-F238E27FC236}">
                  <a16:creationId xmlns:a16="http://schemas.microsoft.com/office/drawing/2014/main" id="{1F1638FC-1BDC-C90C-889F-C4CEED26145E}"/>
                </a:ext>
              </a:extLst>
            </p:cNvPr>
            <p:cNvCxnSpPr>
              <a:cxnSpLocks/>
            </p:cNvCxnSpPr>
            <p:nvPr/>
          </p:nvCxnSpPr>
          <p:spPr>
            <a:xfrm>
              <a:off x="6277731" y="4455960"/>
              <a:ext cx="1428536" cy="0"/>
            </a:xfrm>
            <a:prstGeom prst="straightConnector1">
              <a:avLst/>
            </a:prstGeom>
            <a:ln w="762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08CDA2E-D412-5E83-9BC3-4D340492C24F}"/>
                </a:ext>
              </a:extLst>
            </p:cNvPr>
            <p:cNvSpPr txBox="1"/>
            <p:nvPr/>
          </p:nvSpPr>
          <p:spPr>
            <a:xfrm>
              <a:off x="5857561" y="4008552"/>
              <a:ext cx="888077" cy="369332"/>
            </a:xfrm>
            <a:prstGeom prst="rect">
              <a:avLst/>
            </a:prstGeom>
            <a:noFill/>
          </p:spPr>
          <p:txBody>
            <a:bodyPr wrap="square" rtlCol="0">
              <a:spAutoFit/>
            </a:bodyPr>
            <a:lstStyle/>
            <a:p>
              <a:r>
                <a:rPr lang="en-US" b="1" dirty="0">
                  <a:solidFill>
                    <a:srgbClr val="FF0000"/>
                  </a:solidFill>
                </a:rPr>
                <a:t>Death</a:t>
              </a:r>
            </a:p>
          </p:txBody>
        </p:sp>
        <p:sp>
          <p:nvSpPr>
            <p:cNvPr id="40" name="TextBox 39">
              <a:extLst>
                <a:ext uri="{FF2B5EF4-FFF2-40B4-BE49-F238E27FC236}">
                  <a16:creationId xmlns:a16="http://schemas.microsoft.com/office/drawing/2014/main" id="{371374D0-2F40-8D2C-7265-F77474CC1E5B}"/>
                </a:ext>
              </a:extLst>
            </p:cNvPr>
            <p:cNvSpPr txBox="1"/>
            <p:nvPr/>
          </p:nvSpPr>
          <p:spPr>
            <a:xfrm>
              <a:off x="6236166" y="4583432"/>
              <a:ext cx="2059953" cy="369332"/>
            </a:xfrm>
            <a:prstGeom prst="rect">
              <a:avLst/>
            </a:prstGeom>
            <a:noFill/>
          </p:spPr>
          <p:txBody>
            <a:bodyPr wrap="square" rtlCol="0">
              <a:spAutoFit/>
            </a:bodyPr>
            <a:lstStyle/>
            <a:p>
              <a:r>
                <a:rPr lang="en-US" dirty="0">
                  <a:solidFill>
                    <a:schemeClr val="bg1"/>
                  </a:solidFill>
                </a:rPr>
                <a:t>3 Billion Years</a:t>
              </a:r>
            </a:p>
          </p:txBody>
        </p:sp>
        <p:sp>
          <p:nvSpPr>
            <p:cNvPr id="41" name="Oval 40">
              <a:extLst>
                <a:ext uri="{FF2B5EF4-FFF2-40B4-BE49-F238E27FC236}">
                  <a16:creationId xmlns:a16="http://schemas.microsoft.com/office/drawing/2014/main" id="{01613122-F113-787D-8474-93BE93C98F76}"/>
                </a:ext>
              </a:extLst>
            </p:cNvPr>
            <p:cNvSpPr/>
            <p:nvPr/>
          </p:nvSpPr>
          <p:spPr>
            <a:xfrm>
              <a:off x="6183151" y="3945937"/>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7F6D24A-A5AD-686B-A2BF-BDCA2E4F2844}"/>
                </a:ext>
              </a:extLst>
            </p:cNvPr>
            <p:cNvSpPr/>
            <p:nvPr/>
          </p:nvSpPr>
          <p:spPr>
            <a:xfrm>
              <a:off x="8159176" y="3938958"/>
              <a:ext cx="191830" cy="175491"/>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E1B2D068-8C1D-38B7-69FA-C3CED91B4E44}"/>
                </a:ext>
              </a:extLst>
            </p:cNvPr>
            <p:cNvCxnSpPr>
              <a:cxnSpLocks/>
            </p:cNvCxnSpPr>
            <p:nvPr/>
          </p:nvCxnSpPr>
          <p:spPr>
            <a:xfrm>
              <a:off x="8251189" y="3547437"/>
              <a:ext cx="0" cy="401779"/>
            </a:xfrm>
            <a:prstGeom prst="straightConnector1">
              <a:avLst/>
            </a:prstGeom>
            <a:ln w="76200">
              <a:solidFill>
                <a:srgbClr val="00978C"/>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F3E07C9-7F7B-8A2E-881B-8BAAA6885F9C}"/>
                </a:ext>
              </a:extLst>
            </p:cNvPr>
            <p:cNvSpPr txBox="1"/>
            <p:nvPr/>
          </p:nvSpPr>
          <p:spPr>
            <a:xfrm>
              <a:off x="8085694" y="3122027"/>
              <a:ext cx="811555" cy="369332"/>
            </a:xfrm>
            <a:prstGeom prst="rect">
              <a:avLst/>
            </a:prstGeom>
            <a:noFill/>
          </p:spPr>
          <p:txBody>
            <a:bodyPr wrap="square" rtlCol="0">
              <a:spAutoFit/>
            </a:bodyPr>
            <a:lstStyle/>
            <a:p>
              <a:r>
                <a:rPr lang="en-US" dirty="0"/>
                <a:t>Today</a:t>
              </a:r>
            </a:p>
          </p:txBody>
        </p:sp>
      </p:grpSp>
    </p:spTree>
    <p:extLst>
      <p:ext uri="{BB962C8B-B14F-4D97-AF65-F5344CB8AC3E}">
        <p14:creationId xmlns:p14="http://schemas.microsoft.com/office/powerpoint/2010/main" val="6942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It is a difficult </a:t>
            </a:r>
            <a:r>
              <a:rPr lang="en-US" sz="6600" b="1" i="1" dirty="0">
                <a:latin typeface="Lato Black" panose="020F0502020204030203" pitchFamily="34" charset="0"/>
                <a:ea typeface="Lato Black" panose="020F0502020204030203" pitchFamily="34" charset="0"/>
                <a:cs typeface="Lato Black" panose="020F0502020204030203" pitchFamily="34" charset="0"/>
              </a:rPr>
              <a:t>scientific</a:t>
            </a:r>
            <a:r>
              <a:rPr lang="en-US" sz="6600" b="1" dirty="0">
                <a:latin typeface="Lato Black" panose="020F0502020204030203" pitchFamily="34" charset="0"/>
                <a:ea typeface="Lato Black" panose="020F0502020204030203" pitchFamily="34" charset="0"/>
                <a:cs typeface="Lato Black" panose="020F0502020204030203" pitchFamily="34" charset="0"/>
              </a:rPr>
              <a:t> question</a:t>
            </a:r>
          </a:p>
        </p:txBody>
      </p:sp>
    </p:spTree>
    <p:extLst>
      <p:ext uri="{BB962C8B-B14F-4D97-AF65-F5344CB8AC3E}">
        <p14:creationId xmlns:p14="http://schemas.microsoft.com/office/powerpoint/2010/main" val="984641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It is a difficult scientific question</a:t>
            </a:r>
          </a:p>
        </p:txBody>
      </p:sp>
      <p:sp>
        <p:nvSpPr>
          <p:cNvPr id="2" name="Rectangle 1">
            <a:extLst>
              <a:ext uri="{FF2B5EF4-FFF2-40B4-BE49-F238E27FC236}">
                <a16:creationId xmlns:a16="http://schemas.microsoft.com/office/drawing/2014/main" id="{F80F400E-2096-109A-F88C-250FFF6BF460}"/>
              </a:ext>
            </a:extLst>
          </p:cNvPr>
          <p:cNvSpPr/>
          <p:nvPr/>
        </p:nvSpPr>
        <p:spPr>
          <a:xfrm>
            <a:off x="397931" y="2023533"/>
            <a:ext cx="8314266" cy="84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D9669A3-1D2F-3C0E-8CCC-6A1DA2145ECA}"/>
              </a:ext>
            </a:extLst>
          </p:cNvPr>
          <p:cNvSpPr/>
          <p:nvPr/>
        </p:nvSpPr>
        <p:spPr>
          <a:xfrm>
            <a:off x="691364" y="1964268"/>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0462CD-6E5E-4BC2-5842-8A4D9B023753}"/>
              </a:ext>
            </a:extLst>
          </p:cNvPr>
          <p:cNvSpPr txBox="1"/>
          <p:nvPr/>
        </p:nvSpPr>
        <p:spPr>
          <a:xfrm>
            <a:off x="397931" y="1196541"/>
            <a:ext cx="1811866" cy="646331"/>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Edwin Hubble</a:t>
            </a:r>
          </a:p>
          <a:p>
            <a:r>
              <a:rPr lang="en-US" dirty="0">
                <a:latin typeface="Lato" panose="020F0502020204030203" pitchFamily="34" charset="0"/>
                <a:ea typeface="Lato" panose="020F0502020204030203" pitchFamily="34" charset="0"/>
                <a:cs typeface="Lato" panose="020F0502020204030203" pitchFamily="34" charset="0"/>
              </a:rPr>
              <a:t>3 BY</a:t>
            </a:r>
          </a:p>
        </p:txBody>
      </p:sp>
      <p:sp>
        <p:nvSpPr>
          <p:cNvPr id="7" name="TextBox 6">
            <a:extLst>
              <a:ext uri="{FF2B5EF4-FFF2-40B4-BE49-F238E27FC236}">
                <a16:creationId xmlns:a16="http://schemas.microsoft.com/office/drawing/2014/main" id="{301A7F13-C519-DA82-71B2-07DAB97700CE}"/>
              </a:ext>
            </a:extLst>
          </p:cNvPr>
          <p:cNvSpPr txBox="1"/>
          <p:nvPr/>
        </p:nvSpPr>
        <p:spPr>
          <a:xfrm>
            <a:off x="403494" y="21690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1929</a:t>
            </a:r>
          </a:p>
        </p:txBody>
      </p:sp>
      <p:sp>
        <p:nvSpPr>
          <p:cNvPr id="8" name="Oval 7">
            <a:extLst>
              <a:ext uri="{FF2B5EF4-FFF2-40B4-BE49-F238E27FC236}">
                <a16:creationId xmlns:a16="http://schemas.microsoft.com/office/drawing/2014/main" id="{1BC4FC4A-063E-08B9-011E-C2E760D97943}"/>
              </a:ext>
            </a:extLst>
          </p:cNvPr>
          <p:cNvSpPr/>
          <p:nvPr/>
        </p:nvSpPr>
        <p:spPr>
          <a:xfrm>
            <a:off x="2300031" y="1964268"/>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41B2FD-D816-2629-45FF-9717D12C5C49}"/>
              </a:ext>
            </a:extLst>
          </p:cNvPr>
          <p:cNvSpPr txBox="1"/>
          <p:nvPr/>
        </p:nvSpPr>
        <p:spPr>
          <a:xfrm>
            <a:off x="2006598" y="1196541"/>
            <a:ext cx="1811866" cy="646331"/>
          </a:xfrm>
          <a:prstGeom prst="rect">
            <a:avLst/>
          </a:prstGeom>
          <a:noFill/>
        </p:spPr>
        <p:txBody>
          <a:bodyPr wrap="square" rtlCol="0">
            <a:spAutoFit/>
          </a:bodyPr>
          <a:lstStyle/>
          <a:p>
            <a:r>
              <a:rPr lang="en-US" sz="1800" dirty="0">
                <a:latin typeface="Lato" panose="020F0502020204030203" pitchFamily="34" charset="0"/>
              </a:rPr>
              <a:t>Walter Baade 3.6</a:t>
            </a:r>
            <a:r>
              <a:rPr lang="en-US" dirty="0">
                <a:latin typeface="Lato" panose="020F0502020204030203" pitchFamily="34" charset="0"/>
                <a:ea typeface="Lato" panose="020F0502020204030203" pitchFamily="34" charset="0"/>
                <a:cs typeface="Lato" panose="020F0502020204030203" pitchFamily="34" charset="0"/>
              </a:rPr>
              <a:t> BY</a:t>
            </a:r>
          </a:p>
        </p:txBody>
      </p:sp>
      <p:sp>
        <p:nvSpPr>
          <p:cNvPr id="10" name="TextBox 9">
            <a:extLst>
              <a:ext uri="{FF2B5EF4-FFF2-40B4-BE49-F238E27FC236}">
                <a16:creationId xmlns:a16="http://schemas.microsoft.com/office/drawing/2014/main" id="{09AAFC9A-AD29-384E-5ABA-543BD1018782}"/>
              </a:ext>
            </a:extLst>
          </p:cNvPr>
          <p:cNvSpPr txBox="1"/>
          <p:nvPr/>
        </p:nvSpPr>
        <p:spPr>
          <a:xfrm>
            <a:off x="2012161" y="21690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1943</a:t>
            </a:r>
          </a:p>
        </p:txBody>
      </p:sp>
      <p:sp>
        <p:nvSpPr>
          <p:cNvPr id="13" name="Oval 12">
            <a:extLst>
              <a:ext uri="{FF2B5EF4-FFF2-40B4-BE49-F238E27FC236}">
                <a16:creationId xmlns:a16="http://schemas.microsoft.com/office/drawing/2014/main" id="{94811BA3-CB2F-3658-C9D7-8D17F1C6B423}"/>
              </a:ext>
            </a:extLst>
          </p:cNvPr>
          <p:cNvSpPr/>
          <p:nvPr/>
        </p:nvSpPr>
        <p:spPr>
          <a:xfrm>
            <a:off x="3807105" y="1984004"/>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31EA88-7497-6A33-BDD3-C31C1B2F9343}"/>
              </a:ext>
            </a:extLst>
          </p:cNvPr>
          <p:cNvSpPr txBox="1"/>
          <p:nvPr/>
        </p:nvSpPr>
        <p:spPr>
          <a:xfrm>
            <a:off x="3513672" y="1196541"/>
            <a:ext cx="1811866" cy="646331"/>
          </a:xfrm>
          <a:prstGeom prst="rect">
            <a:avLst/>
          </a:prstGeom>
          <a:noFill/>
        </p:spPr>
        <p:txBody>
          <a:bodyPr wrap="square" rtlCol="0">
            <a:spAutoFit/>
          </a:bodyPr>
          <a:lstStyle/>
          <a:p>
            <a:r>
              <a:rPr lang="en-US" sz="1800" dirty="0">
                <a:latin typeface="Lato" panose="020F0502020204030203" pitchFamily="34" charset="0"/>
              </a:rPr>
              <a:t>Allen </a:t>
            </a:r>
            <a:r>
              <a:rPr lang="en-US" sz="1800" dirty="0" err="1">
                <a:latin typeface="Lato" panose="020F0502020204030203" pitchFamily="34" charset="0"/>
              </a:rPr>
              <a:t>Sandage</a:t>
            </a:r>
            <a:r>
              <a:rPr lang="en-US" sz="1800" dirty="0">
                <a:latin typeface="Lato" panose="020F0502020204030203" pitchFamily="34" charset="0"/>
              </a:rPr>
              <a:t> 5.5 BY </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2C4BF592-0BCF-DDAC-76F1-BA050066F2F2}"/>
              </a:ext>
            </a:extLst>
          </p:cNvPr>
          <p:cNvSpPr txBox="1"/>
          <p:nvPr/>
        </p:nvSpPr>
        <p:spPr>
          <a:xfrm>
            <a:off x="3519235" y="21690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1952</a:t>
            </a:r>
          </a:p>
        </p:txBody>
      </p:sp>
      <p:sp>
        <p:nvSpPr>
          <p:cNvPr id="16" name="Oval 15">
            <a:extLst>
              <a:ext uri="{FF2B5EF4-FFF2-40B4-BE49-F238E27FC236}">
                <a16:creationId xmlns:a16="http://schemas.microsoft.com/office/drawing/2014/main" id="{80D71FAE-EB62-CA56-58D9-D5914C634E4A}"/>
              </a:ext>
            </a:extLst>
          </p:cNvPr>
          <p:cNvSpPr/>
          <p:nvPr/>
        </p:nvSpPr>
        <p:spPr>
          <a:xfrm>
            <a:off x="5410209" y="1964268"/>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0C5303-1D05-3537-FF9F-D5A3C6180BC6}"/>
              </a:ext>
            </a:extLst>
          </p:cNvPr>
          <p:cNvSpPr txBox="1"/>
          <p:nvPr/>
        </p:nvSpPr>
        <p:spPr>
          <a:xfrm>
            <a:off x="5116776" y="1196541"/>
            <a:ext cx="1811866" cy="646331"/>
          </a:xfrm>
          <a:prstGeom prst="rect">
            <a:avLst/>
          </a:prstGeom>
          <a:noFill/>
        </p:spPr>
        <p:txBody>
          <a:bodyPr wrap="square" rtlCol="0">
            <a:spAutoFit/>
          </a:bodyPr>
          <a:lstStyle/>
          <a:p>
            <a:r>
              <a:rPr lang="en-US" sz="1800" dirty="0">
                <a:latin typeface="Lato" panose="020F0502020204030203" pitchFamily="34" charset="0"/>
              </a:rPr>
              <a:t>Allen </a:t>
            </a:r>
            <a:r>
              <a:rPr lang="en-US" sz="1800" dirty="0" err="1">
                <a:latin typeface="Lato" panose="020F0502020204030203" pitchFamily="34" charset="0"/>
              </a:rPr>
              <a:t>Sandage</a:t>
            </a:r>
            <a:r>
              <a:rPr lang="en-US" sz="1800" dirty="0">
                <a:latin typeface="Lato" panose="020F0502020204030203" pitchFamily="34" charset="0"/>
              </a:rPr>
              <a:t> 7-13 BY</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97BDD4C4-8C7F-E9EA-DDB5-14680569A97D}"/>
              </a:ext>
            </a:extLst>
          </p:cNvPr>
          <p:cNvSpPr txBox="1"/>
          <p:nvPr/>
        </p:nvSpPr>
        <p:spPr>
          <a:xfrm>
            <a:off x="5122339" y="21690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1958</a:t>
            </a:r>
          </a:p>
        </p:txBody>
      </p:sp>
      <p:sp>
        <p:nvSpPr>
          <p:cNvPr id="19" name="Oval 18">
            <a:extLst>
              <a:ext uri="{FF2B5EF4-FFF2-40B4-BE49-F238E27FC236}">
                <a16:creationId xmlns:a16="http://schemas.microsoft.com/office/drawing/2014/main" id="{00C19D87-81AA-3307-11A3-4938392E3598}"/>
              </a:ext>
            </a:extLst>
          </p:cNvPr>
          <p:cNvSpPr/>
          <p:nvPr/>
        </p:nvSpPr>
        <p:spPr>
          <a:xfrm>
            <a:off x="7049846" y="1964268"/>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59586A-7005-D03B-9B40-2289CF9FE16D}"/>
              </a:ext>
            </a:extLst>
          </p:cNvPr>
          <p:cNvSpPr txBox="1"/>
          <p:nvPr/>
        </p:nvSpPr>
        <p:spPr>
          <a:xfrm>
            <a:off x="6756413" y="1196541"/>
            <a:ext cx="1811866" cy="646331"/>
          </a:xfrm>
          <a:prstGeom prst="rect">
            <a:avLst/>
          </a:prstGeom>
          <a:noFill/>
        </p:spPr>
        <p:txBody>
          <a:bodyPr wrap="square" rtlCol="0">
            <a:spAutoFit/>
          </a:bodyPr>
          <a:lstStyle/>
          <a:p>
            <a:r>
              <a:rPr lang="en-US" sz="1800" dirty="0">
                <a:latin typeface="Lato" panose="020F0502020204030203" pitchFamily="34" charset="0"/>
              </a:rPr>
              <a:t>Allen </a:t>
            </a:r>
            <a:r>
              <a:rPr lang="en-US" sz="1800" dirty="0" err="1">
                <a:latin typeface="Lato" panose="020F0502020204030203" pitchFamily="34" charset="0"/>
              </a:rPr>
              <a:t>Sandage</a:t>
            </a:r>
            <a:r>
              <a:rPr lang="en-US" sz="1800" dirty="0">
                <a:latin typeface="Lato" panose="020F0502020204030203" pitchFamily="34" charset="0"/>
              </a:rPr>
              <a:t> 15-20 BY</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7EAF8BF1-C7A0-3C15-7FEF-7E1B4481AB13}"/>
              </a:ext>
            </a:extLst>
          </p:cNvPr>
          <p:cNvSpPr txBox="1"/>
          <p:nvPr/>
        </p:nvSpPr>
        <p:spPr>
          <a:xfrm>
            <a:off x="6761976" y="21690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1975</a:t>
            </a:r>
          </a:p>
        </p:txBody>
      </p:sp>
      <p:sp>
        <p:nvSpPr>
          <p:cNvPr id="22" name="Rectangle 21">
            <a:extLst>
              <a:ext uri="{FF2B5EF4-FFF2-40B4-BE49-F238E27FC236}">
                <a16:creationId xmlns:a16="http://schemas.microsoft.com/office/drawing/2014/main" id="{22523EB3-1E75-F8CD-9D04-3F0F20C2FF27}"/>
              </a:ext>
            </a:extLst>
          </p:cNvPr>
          <p:cNvSpPr/>
          <p:nvPr/>
        </p:nvSpPr>
        <p:spPr>
          <a:xfrm>
            <a:off x="397931" y="3934435"/>
            <a:ext cx="8314266" cy="84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DCD0B0D-91A2-E7DE-9C2A-EB60B59821A9}"/>
              </a:ext>
            </a:extLst>
          </p:cNvPr>
          <p:cNvSpPr/>
          <p:nvPr/>
        </p:nvSpPr>
        <p:spPr>
          <a:xfrm>
            <a:off x="691364" y="3875170"/>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15529-2E4B-34CC-A6D2-FE853EFD8C79}"/>
              </a:ext>
            </a:extLst>
          </p:cNvPr>
          <p:cNvSpPr txBox="1"/>
          <p:nvPr/>
        </p:nvSpPr>
        <p:spPr>
          <a:xfrm>
            <a:off x="366961" y="2868104"/>
            <a:ext cx="1811866" cy="923330"/>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Globular Clusters</a:t>
            </a:r>
          </a:p>
          <a:p>
            <a:r>
              <a:rPr lang="en-US" dirty="0">
                <a:latin typeface="Lato" panose="020F0502020204030203" pitchFamily="34" charset="0"/>
                <a:ea typeface="Lato" panose="020F0502020204030203" pitchFamily="34" charset="0"/>
                <a:cs typeface="Lato" panose="020F0502020204030203" pitchFamily="34" charset="0"/>
              </a:rPr>
              <a:t>13.5 BY</a:t>
            </a:r>
          </a:p>
        </p:txBody>
      </p:sp>
      <p:sp>
        <p:nvSpPr>
          <p:cNvPr id="25" name="TextBox 24">
            <a:extLst>
              <a:ext uri="{FF2B5EF4-FFF2-40B4-BE49-F238E27FC236}">
                <a16:creationId xmlns:a16="http://schemas.microsoft.com/office/drawing/2014/main" id="{086CBA52-CA21-DB6F-39FF-16E18B8E81D5}"/>
              </a:ext>
            </a:extLst>
          </p:cNvPr>
          <p:cNvSpPr txBox="1"/>
          <p:nvPr/>
        </p:nvSpPr>
        <p:spPr>
          <a:xfrm>
            <a:off x="403494" y="41037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1998</a:t>
            </a:r>
          </a:p>
        </p:txBody>
      </p:sp>
      <p:sp>
        <p:nvSpPr>
          <p:cNvPr id="26" name="Oval 25">
            <a:extLst>
              <a:ext uri="{FF2B5EF4-FFF2-40B4-BE49-F238E27FC236}">
                <a16:creationId xmlns:a16="http://schemas.microsoft.com/office/drawing/2014/main" id="{6021549F-6F88-A202-4AEE-B7C65C12AB57}"/>
              </a:ext>
            </a:extLst>
          </p:cNvPr>
          <p:cNvSpPr/>
          <p:nvPr/>
        </p:nvSpPr>
        <p:spPr>
          <a:xfrm>
            <a:off x="1910564" y="3875170"/>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93BB6EB-9D43-78A2-AE3E-F5D2FC6D2423}"/>
              </a:ext>
            </a:extLst>
          </p:cNvPr>
          <p:cNvSpPr txBox="1"/>
          <p:nvPr/>
        </p:nvSpPr>
        <p:spPr>
          <a:xfrm>
            <a:off x="1617131" y="3145103"/>
            <a:ext cx="1811866" cy="646331"/>
          </a:xfrm>
          <a:prstGeom prst="rect">
            <a:avLst/>
          </a:prstGeom>
          <a:noFill/>
        </p:spPr>
        <p:txBody>
          <a:bodyPr wrap="square" rtlCol="0">
            <a:spAutoFit/>
          </a:bodyPr>
          <a:lstStyle/>
          <a:p>
            <a:r>
              <a:rPr lang="en-US" sz="1800" dirty="0">
                <a:latin typeface="Lato" panose="020F0502020204030203" pitchFamily="34" charset="0"/>
              </a:rPr>
              <a:t>Planck</a:t>
            </a:r>
            <a:br>
              <a:rPr lang="en-US" sz="1800" dirty="0">
                <a:latin typeface="Lato" panose="020F0502020204030203" pitchFamily="34" charset="0"/>
              </a:rPr>
            </a:br>
            <a:r>
              <a:rPr lang="en-US" sz="1800" dirty="0">
                <a:latin typeface="Lato" panose="020F0502020204030203" pitchFamily="34" charset="0"/>
              </a:rPr>
              <a:t>13.10</a:t>
            </a:r>
            <a:r>
              <a:rPr lang="en-US" dirty="0">
                <a:latin typeface="Lato" panose="020F0502020204030203" pitchFamily="34" charset="0"/>
                <a:ea typeface="Lato" panose="020F0502020204030203" pitchFamily="34" charset="0"/>
                <a:cs typeface="Lato" panose="020F0502020204030203" pitchFamily="34" charset="0"/>
              </a:rPr>
              <a:t> BY</a:t>
            </a:r>
          </a:p>
        </p:txBody>
      </p:sp>
      <p:sp>
        <p:nvSpPr>
          <p:cNvPr id="28" name="TextBox 27">
            <a:extLst>
              <a:ext uri="{FF2B5EF4-FFF2-40B4-BE49-F238E27FC236}">
                <a16:creationId xmlns:a16="http://schemas.microsoft.com/office/drawing/2014/main" id="{A8BF0E56-2D1B-9C1A-2CEA-B0191D4A4804}"/>
              </a:ext>
            </a:extLst>
          </p:cNvPr>
          <p:cNvSpPr txBox="1"/>
          <p:nvPr/>
        </p:nvSpPr>
        <p:spPr>
          <a:xfrm>
            <a:off x="1622694" y="41037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2010</a:t>
            </a:r>
          </a:p>
        </p:txBody>
      </p:sp>
      <p:sp>
        <p:nvSpPr>
          <p:cNvPr id="29" name="Oval 28">
            <a:extLst>
              <a:ext uri="{FF2B5EF4-FFF2-40B4-BE49-F238E27FC236}">
                <a16:creationId xmlns:a16="http://schemas.microsoft.com/office/drawing/2014/main" id="{3885A837-2C8C-4B3B-A76B-0DF5729B7ECD}"/>
              </a:ext>
            </a:extLst>
          </p:cNvPr>
          <p:cNvSpPr/>
          <p:nvPr/>
        </p:nvSpPr>
        <p:spPr>
          <a:xfrm>
            <a:off x="4441645" y="3894906"/>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F5669E4-B452-23D0-2C47-D2721561390F}"/>
              </a:ext>
            </a:extLst>
          </p:cNvPr>
          <p:cNvSpPr txBox="1"/>
          <p:nvPr/>
        </p:nvSpPr>
        <p:spPr>
          <a:xfrm>
            <a:off x="4148212" y="3145103"/>
            <a:ext cx="1811866" cy="646331"/>
          </a:xfrm>
          <a:prstGeom prst="rect">
            <a:avLst/>
          </a:prstGeom>
          <a:noFill/>
        </p:spPr>
        <p:txBody>
          <a:bodyPr wrap="square" rtlCol="0">
            <a:spAutoFit/>
          </a:bodyPr>
          <a:lstStyle/>
          <a:p>
            <a:r>
              <a:rPr lang="en-US" sz="1800" dirty="0">
                <a:latin typeface="Lato" panose="020F0502020204030203" pitchFamily="34" charset="0"/>
              </a:rPr>
              <a:t>NSF</a:t>
            </a:r>
            <a:br>
              <a:rPr lang="en-US" sz="1800" dirty="0">
                <a:latin typeface="Lato" panose="020F0502020204030203" pitchFamily="34" charset="0"/>
              </a:rPr>
            </a:br>
            <a:r>
              <a:rPr lang="en-US" sz="1800" dirty="0">
                <a:latin typeface="Lato" panose="020F0502020204030203" pitchFamily="34" charset="0"/>
              </a:rPr>
              <a:t>12.7 BY </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B83E4BA1-A1FC-23EE-3B4D-81A496827E33}"/>
              </a:ext>
            </a:extLst>
          </p:cNvPr>
          <p:cNvSpPr txBox="1"/>
          <p:nvPr/>
        </p:nvSpPr>
        <p:spPr>
          <a:xfrm>
            <a:off x="4153775" y="41037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2019</a:t>
            </a:r>
          </a:p>
        </p:txBody>
      </p:sp>
      <p:sp>
        <p:nvSpPr>
          <p:cNvPr id="32" name="Oval 31">
            <a:extLst>
              <a:ext uri="{FF2B5EF4-FFF2-40B4-BE49-F238E27FC236}">
                <a16:creationId xmlns:a16="http://schemas.microsoft.com/office/drawing/2014/main" id="{72D34AE2-FD6C-7755-D680-F4D148E593A7}"/>
              </a:ext>
            </a:extLst>
          </p:cNvPr>
          <p:cNvSpPr/>
          <p:nvPr/>
        </p:nvSpPr>
        <p:spPr>
          <a:xfrm>
            <a:off x="5960079" y="3875170"/>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32B8DDB-7523-A5C9-C0C4-97D42F93908A}"/>
              </a:ext>
            </a:extLst>
          </p:cNvPr>
          <p:cNvSpPr txBox="1"/>
          <p:nvPr/>
        </p:nvSpPr>
        <p:spPr>
          <a:xfrm>
            <a:off x="5398387" y="3145103"/>
            <a:ext cx="1811866" cy="646331"/>
          </a:xfrm>
          <a:prstGeom prst="rect">
            <a:avLst/>
          </a:prstGeom>
          <a:noFill/>
        </p:spPr>
        <p:txBody>
          <a:bodyPr wrap="square" rtlCol="0">
            <a:spAutoFit/>
          </a:bodyPr>
          <a:lstStyle/>
          <a:p>
            <a:r>
              <a:rPr lang="en-US" sz="1800" dirty="0">
                <a:latin typeface="Lato" panose="020F0502020204030203" pitchFamily="34" charset="0"/>
              </a:rPr>
              <a:t>Meth. Planet</a:t>
            </a:r>
            <a:br>
              <a:rPr lang="en-US" sz="1800" dirty="0">
                <a:latin typeface="Lato" panose="020F0502020204030203" pitchFamily="34" charset="0"/>
              </a:rPr>
            </a:br>
            <a:r>
              <a:rPr lang="en-US" sz="1800" dirty="0">
                <a:latin typeface="Lato" panose="020F0502020204030203" pitchFamily="34" charset="0"/>
              </a:rPr>
              <a:t>16-&gt;12 BY</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50F3E007-D9C6-EA53-BACF-4D66687AB225}"/>
              </a:ext>
            </a:extLst>
          </p:cNvPr>
          <p:cNvSpPr txBox="1"/>
          <p:nvPr/>
        </p:nvSpPr>
        <p:spPr>
          <a:xfrm>
            <a:off x="5401267" y="4103768"/>
            <a:ext cx="1512637"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2000-2021</a:t>
            </a:r>
          </a:p>
        </p:txBody>
      </p:sp>
      <p:sp>
        <p:nvSpPr>
          <p:cNvPr id="35" name="Oval 34">
            <a:extLst>
              <a:ext uri="{FF2B5EF4-FFF2-40B4-BE49-F238E27FC236}">
                <a16:creationId xmlns:a16="http://schemas.microsoft.com/office/drawing/2014/main" id="{228E6D75-89DE-1780-7611-1CAF5772C14C}"/>
              </a:ext>
            </a:extLst>
          </p:cNvPr>
          <p:cNvSpPr/>
          <p:nvPr/>
        </p:nvSpPr>
        <p:spPr>
          <a:xfrm>
            <a:off x="7599716" y="3875170"/>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A0B2B60-CE7C-5FE9-7152-36E72A0E0452}"/>
              </a:ext>
            </a:extLst>
          </p:cNvPr>
          <p:cNvSpPr txBox="1"/>
          <p:nvPr/>
        </p:nvSpPr>
        <p:spPr>
          <a:xfrm>
            <a:off x="7306283" y="3145103"/>
            <a:ext cx="1713026" cy="646331"/>
          </a:xfrm>
          <a:prstGeom prst="rect">
            <a:avLst/>
          </a:prstGeom>
          <a:noFill/>
        </p:spPr>
        <p:txBody>
          <a:bodyPr wrap="square" rtlCol="0">
            <a:spAutoFit/>
          </a:bodyPr>
          <a:lstStyle/>
          <a:p>
            <a:r>
              <a:rPr lang="en-US" dirty="0">
                <a:latin typeface="Lato" panose="020F0502020204030203" pitchFamily="34" charset="0"/>
              </a:rPr>
              <a:t>Close galaxies</a:t>
            </a:r>
            <a:br>
              <a:rPr lang="en-US" sz="1800" dirty="0">
                <a:latin typeface="Lato" panose="020F0502020204030203" pitchFamily="34" charset="0"/>
              </a:rPr>
            </a:br>
            <a:r>
              <a:rPr lang="en-US" dirty="0">
                <a:latin typeface="Lato" panose="020F0502020204030203" pitchFamily="34" charset="0"/>
              </a:rPr>
              <a:t>11.4</a:t>
            </a:r>
            <a:r>
              <a:rPr lang="en-US" sz="1800" dirty="0">
                <a:latin typeface="Lato" panose="020F0502020204030203" pitchFamily="34" charset="0"/>
              </a:rPr>
              <a:t> BY</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1B139434-2297-3115-C6E7-952738401AAC}"/>
              </a:ext>
            </a:extLst>
          </p:cNvPr>
          <p:cNvSpPr txBox="1"/>
          <p:nvPr/>
        </p:nvSpPr>
        <p:spPr>
          <a:xfrm>
            <a:off x="7311846" y="4103768"/>
            <a:ext cx="773370" cy="369332"/>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2019</a:t>
            </a:r>
          </a:p>
        </p:txBody>
      </p:sp>
      <p:sp>
        <p:nvSpPr>
          <p:cNvPr id="4" name="Left Arrow 3">
            <a:extLst>
              <a:ext uri="{FF2B5EF4-FFF2-40B4-BE49-F238E27FC236}">
                <a16:creationId xmlns:a16="http://schemas.microsoft.com/office/drawing/2014/main" id="{C0D83D39-5D9B-2B6B-AAC6-3D6766A98E1F}"/>
              </a:ext>
            </a:extLst>
          </p:cNvPr>
          <p:cNvSpPr/>
          <p:nvPr/>
        </p:nvSpPr>
        <p:spPr>
          <a:xfrm>
            <a:off x="6905437" y="3446915"/>
            <a:ext cx="392379" cy="14131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EE6994-3043-965E-9237-7381D66E2076}"/>
              </a:ext>
            </a:extLst>
          </p:cNvPr>
          <p:cNvSpPr/>
          <p:nvPr/>
        </p:nvSpPr>
        <p:spPr>
          <a:xfrm>
            <a:off x="3219547" y="3894906"/>
            <a:ext cx="172237" cy="169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65AF48-2F86-B492-428E-BFE370307AA1}"/>
              </a:ext>
            </a:extLst>
          </p:cNvPr>
          <p:cNvSpPr txBox="1"/>
          <p:nvPr/>
        </p:nvSpPr>
        <p:spPr>
          <a:xfrm>
            <a:off x="2926114" y="3145103"/>
            <a:ext cx="1256419" cy="646331"/>
          </a:xfrm>
          <a:prstGeom prst="rect">
            <a:avLst/>
          </a:prstGeom>
          <a:noFill/>
        </p:spPr>
        <p:txBody>
          <a:bodyPr wrap="square" rtlCol="0">
            <a:spAutoFit/>
          </a:bodyPr>
          <a:lstStyle/>
          <a:p>
            <a:r>
              <a:rPr lang="en-US" sz="1800" b="1" dirty="0">
                <a:solidFill>
                  <a:schemeClr val="bg1"/>
                </a:solidFill>
                <a:latin typeface="Lato" panose="020F0502020204030203" pitchFamily="34" charset="0"/>
              </a:rPr>
              <a:t>Planck</a:t>
            </a:r>
            <a:br>
              <a:rPr lang="en-US" sz="1800" b="1" dirty="0">
                <a:solidFill>
                  <a:schemeClr val="bg1"/>
                </a:solidFill>
                <a:latin typeface="Lato" panose="020F0502020204030203" pitchFamily="34" charset="0"/>
              </a:rPr>
            </a:br>
            <a:r>
              <a:rPr lang="en-US" sz="1800" b="1" dirty="0">
                <a:solidFill>
                  <a:schemeClr val="bg1"/>
                </a:solidFill>
                <a:latin typeface="Lato" panose="020F0502020204030203" pitchFamily="34" charset="0"/>
              </a:rPr>
              <a:t>13.7 BY </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8" name="TextBox 37">
            <a:extLst>
              <a:ext uri="{FF2B5EF4-FFF2-40B4-BE49-F238E27FC236}">
                <a16:creationId xmlns:a16="http://schemas.microsoft.com/office/drawing/2014/main" id="{949CFF17-C5CA-709F-DDA8-BAA2A0CDF8E5}"/>
              </a:ext>
            </a:extLst>
          </p:cNvPr>
          <p:cNvSpPr txBox="1"/>
          <p:nvPr/>
        </p:nvSpPr>
        <p:spPr>
          <a:xfrm>
            <a:off x="2931677" y="4103768"/>
            <a:ext cx="773370" cy="369332"/>
          </a:xfrm>
          <a:prstGeom prst="rect">
            <a:avLst/>
          </a:prstGeom>
          <a:noFill/>
        </p:spPr>
        <p:txBody>
          <a:bodyPr wrap="square" rtlCol="0">
            <a:spAutoFit/>
          </a:bodyPr>
          <a:lstStyle/>
          <a:p>
            <a:r>
              <a:rPr lang="en-US" b="1" dirty="0">
                <a:latin typeface="Lato" panose="020F0502020204030203" pitchFamily="34" charset="0"/>
                <a:ea typeface="Lato" panose="020F0502020204030203" pitchFamily="34" charset="0"/>
                <a:cs typeface="Lato" panose="020F0502020204030203" pitchFamily="34" charset="0"/>
              </a:rPr>
              <a:t>2013</a:t>
            </a:r>
          </a:p>
        </p:txBody>
      </p:sp>
    </p:spTree>
    <p:extLst>
      <p:ext uri="{BB962C8B-B14F-4D97-AF65-F5344CB8AC3E}">
        <p14:creationId xmlns:p14="http://schemas.microsoft.com/office/powerpoint/2010/main" val="1386374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BD79C6-35D7-60DB-CCAC-FEB76ACF8C31}"/>
              </a:ext>
            </a:extLst>
          </p:cNvPr>
          <p:cNvGrpSpPr/>
          <p:nvPr/>
        </p:nvGrpSpPr>
        <p:grpSpPr>
          <a:xfrm>
            <a:off x="1498865" y="996726"/>
            <a:ext cx="6146270" cy="4007535"/>
            <a:chOff x="3978632" y="1150731"/>
            <a:chExt cx="5158485" cy="3786790"/>
          </a:xfrm>
        </p:grpSpPr>
        <p:pic>
          <p:nvPicPr>
            <p:cNvPr id="2" name="Picture 1">
              <a:extLst>
                <a:ext uri="{FF2B5EF4-FFF2-40B4-BE49-F238E27FC236}">
                  <a16:creationId xmlns:a16="http://schemas.microsoft.com/office/drawing/2014/main" id="{0E98D276-5D9E-3982-E451-862B02ECA757}"/>
                </a:ext>
              </a:extLst>
            </p:cNvPr>
            <p:cNvPicPr>
              <a:picLocks noChangeAspect="1"/>
            </p:cNvPicPr>
            <p:nvPr/>
          </p:nvPicPr>
          <p:blipFill>
            <a:blip r:embed="rId3"/>
            <a:stretch>
              <a:fillRect/>
            </a:stretch>
          </p:blipFill>
          <p:spPr>
            <a:xfrm>
              <a:off x="3978632" y="1150731"/>
              <a:ext cx="5158485" cy="3786790"/>
            </a:xfrm>
            <a:prstGeom prst="rect">
              <a:avLst/>
            </a:prstGeom>
          </p:spPr>
        </p:pic>
        <p:sp>
          <p:nvSpPr>
            <p:cNvPr id="4" name="Oval 3">
              <a:extLst>
                <a:ext uri="{FF2B5EF4-FFF2-40B4-BE49-F238E27FC236}">
                  <a16:creationId xmlns:a16="http://schemas.microsoft.com/office/drawing/2014/main" id="{4A069C1D-2C8A-D832-1870-02A0A1280249}"/>
                </a:ext>
              </a:extLst>
            </p:cNvPr>
            <p:cNvSpPr/>
            <p:nvPr/>
          </p:nvSpPr>
          <p:spPr>
            <a:xfrm>
              <a:off x="4370832" y="2825496"/>
              <a:ext cx="365760" cy="658368"/>
            </a:xfrm>
            <a:prstGeom prst="ellipse">
              <a:avLst/>
            </a:prstGeom>
            <a:solidFill>
              <a:schemeClr val="bg2">
                <a:lumMod val="1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2">
            <a:extLst>
              <a:ext uri="{FF2B5EF4-FFF2-40B4-BE49-F238E27FC236}">
                <a16:creationId xmlns:a16="http://schemas.microsoft.com/office/drawing/2014/main" id="{55D2BF36-AFD1-D724-B430-05471FC83530}"/>
              </a:ext>
            </a:extLst>
          </p:cNvPr>
          <p:cNvSpPr>
            <a:spLocks noGrp="1"/>
          </p:cNvSpPr>
          <p:nvPr>
            <p:ph type="title"/>
          </p:nvPr>
        </p:nvSpPr>
        <p:spPr>
          <a:xfrm>
            <a:off x="598230" y="205979"/>
            <a:ext cx="7913430" cy="857250"/>
          </a:xfrm>
        </p:spPr>
        <p:txBody>
          <a:bodyPr/>
          <a:lstStyle/>
          <a:p>
            <a:r>
              <a:rPr lang="en-US" dirty="0"/>
              <a:t>It is a difficult scientific question</a:t>
            </a:r>
          </a:p>
        </p:txBody>
      </p:sp>
      <p:cxnSp>
        <p:nvCxnSpPr>
          <p:cNvPr id="11" name="Straight Arrow Connector 10">
            <a:extLst>
              <a:ext uri="{FF2B5EF4-FFF2-40B4-BE49-F238E27FC236}">
                <a16:creationId xmlns:a16="http://schemas.microsoft.com/office/drawing/2014/main" id="{2578580C-BAAF-342C-D40B-680F9DCF7D84}"/>
              </a:ext>
            </a:extLst>
          </p:cNvPr>
          <p:cNvCxnSpPr>
            <a:cxnSpLocks/>
          </p:cNvCxnSpPr>
          <p:nvPr/>
        </p:nvCxnSpPr>
        <p:spPr>
          <a:xfrm flipV="1">
            <a:off x="3898668" y="3807228"/>
            <a:ext cx="914400" cy="947652"/>
          </a:xfrm>
          <a:prstGeom prst="straightConnector1">
            <a:avLst/>
          </a:prstGeom>
          <a:ln w="76200">
            <a:solidFill>
              <a:srgbClr val="017169"/>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52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roves Einstein Was Wrong. Hercules–Corona Borealis Great Wall! -  YouTube">
            <a:extLst>
              <a:ext uri="{FF2B5EF4-FFF2-40B4-BE49-F238E27FC236}">
                <a16:creationId xmlns:a16="http://schemas.microsoft.com/office/drawing/2014/main" id="{71C02B90-7C6A-2157-F7D7-7B75C23AA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97" y="883747"/>
            <a:ext cx="7572895" cy="42597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It is a difficult scientific question</a:t>
            </a:r>
          </a:p>
        </p:txBody>
      </p:sp>
      <p:sp>
        <p:nvSpPr>
          <p:cNvPr id="4" name="TextBox 3">
            <a:extLst>
              <a:ext uri="{FF2B5EF4-FFF2-40B4-BE49-F238E27FC236}">
                <a16:creationId xmlns:a16="http://schemas.microsoft.com/office/drawing/2014/main" id="{E491713D-E5A3-1649-84E7-9107E60F3978}"/>
              </a:ext>
            </a:extLst>
          </p:cNvPr>
          <p:cNvSpPr txBox="1"/>
          <p:nvPr/>
        </p:nvSpPr>
        <p:spPr>
          <a:xfrm>
            <a:off x="551575" y="1385083"/>
            <a:ext cx="8037095" cy="2739211"/>
          </a:xfrm>
          <a:prstGeom prst="rect">
            <a:avLst/>
          </a:prstGeom>
          <a:solidFill>
            <a:schemeClr val="accent2">
              <a:alpha val="40565"/>
            </a:schemeClr>
          </a:solidFill>
        </p:spPr>
        <p:txBody>
          <a:bodyPr wrap="square" rtlCol="0">
            <a:spAutoFit/>
          </a:bodyPr>
          <a:lstStyle/>
          <a:p>
            <a:pPr marL="571500" indent="-571500">
              <a:buFont typeface="Arial" panose="020B0604020202020204" pitchFamily="34" charset="0"/>
              <a:buChar char="•"/>
            </a:pPr>
            <a:r>
              <a:rPr lang="en-US" sz="2800" b="1" dirty="0">
                <a:solidFill>
                  <a:schemeClr val="bg2">
                    <a:lumMod val="10000"/>
                  </a:schemeClr>
                </a:solidFill>
                <a:latin typeface="Lato" panose="020F0502020204030203" pitchFamily="34" charset="0"/>
              </a:rPr>
              <a:t>History of scientific ages</a:t>
            </a:r>
            <a:endParaRPr lang="en-US" sz="2400" b="1" dirty="0">
              <a:solidFill>
                <a:schemeClr val="bg2">
                  <a:lumMod val="10000"/>
                </a:schemeClr>
              </a:solidFill>
              <a:latin typeface="Lato" panose="020F0502020204030203" pitchFamily="34" charset="0"/>
            </a:endParaRPr>
          </a:p>
          <a:p>
            <a:pPr marL="1028700" lvl="1" indent="-571500">
              <a:buFont typeface="Arial" panose="020B0604020202020204" pitchFamily="34" charset="0"/>
              <a:buChar char="•"/>
            </a:pPr>
            <a:r>
              <a:rPr lang="en-US" sz="2400" b="1" dirty="0">
                <a:solidFill>
                  <a:schemeClr val="bg2">
                    <a:lumMod val="10000"/>
                  </a:schemeClr>
                </a:solidFill>
                <a:latin typeface="Lato" panose="020F0502020204030203" pitchFamily="34" charset="0"/>
              </a:rPr>
              <a:t>2013 Hercules-Corona Borealis was discovered</a:t>
            </a:r>
          </a:p>
          <a:p>
            <a:pPr marL="1485900" lvl="2" indent="-571500">
              <a:buFont typeface="Arial" panose="020B0604020202020204" pitchFamily="34" charset="0"/>
              <a:buChar char="•"/>
            </a:pPr>
            <a:r>
              <a:rPr lang="en-US" sz="2400" b="1" dirty="0">
                <a:solidFill>
                  <a:schemeClr val="bg2">
                    <a:lumMod val="10000"/>
                  </a:schemeClr>
                </a:solidFill>
                <a:latin typeface="Lato" panose="020F0502020204030203" pitchFamily="34" charset="0"/>
              </a:rPr>
              <a:t>10 billion light years across (10% of the diameter of the observable Universe!)</a:t>
            </a:r>
          </a:p>
          <a:p>
            <a:pPr marL="1485900" lvl="2" indent="-571500">
              <a:buFont typeface="Arial" panose="020B0604020202020204" pitchFamily="34" charset="0"/>
              <a:buChar char="•"/>
            </a:pPr>
            <a:r>
              <a:rPr lang="en-US" sz="2400" b="1" dirty="0">
                <a:solidFill>
                  <a:schemeClr val="bg2">
                    <a:lumMod val="10000"/>
                  </a:schemeClr>
                </a:solidFill>
                <a:latin typeface="Lato" panose="020F0502020204030203" pitchFamily="34" charset="0"/>
              </a:rPr>
              <a:t>Too large to have formed in </a:t>
            </a:r>
            <a:r>
              <a:rPr lang="en-US" sz="2400" b="1">
                <a:solidFill>
                  <a:schemeClr val="bg2">
                    <a:lumMod val="10000"/>
                  </a:schemeClr>
                </a:solidFill>
                <a:latin typeface="Lato" panose="020F0502020204030203" pitchFamily="34" charset="0"/>
              </a:rPr>
              <a:t>just 3.7 </a:t>
            </a:r>
            <a:r>
              <a:rPr lang="en-US" sz="2400" b="1" dirty="0">
                <a:solidFill>
                  <a:schemeClr val="bg2">
                    <a:lumMod val="10000"/>
                  </a:schemeClr>
                </a:solidFill>
                <a:latin typeface="Lato" panose="020F0502020204030203" pitchFamily="34" charset="0"/>
              </a:rPr>
              <a:t>BY </a:t>
            </a:r>
          </a:p>
          <a:p>
            <a:pPr marL="1028700" lvl="1" indent="-571500">
              <a:buFont typeface="Arial" panose="020B0604020202020204" pitchFamily="34" charset="0"/>
              <a:buChar char="•"/>
            </a:pPr>
            <a:endParaRPr lang="en-US" sz="2400" b="1" dirty="0">
              <a:solidFill>
                <a:schemeClr val="bg2">
                  <a:lumMod val="10000"/>
                </a:schemeClr>
              </a:solidFill>
              <a:latin typeface="Lato" panose="020F0502020204030203" pitchFamily="34" charset="0"/>
            </a:endParaRPr>
          </a:p>
          <a:p>
            <a:pPr marL="1028700" lvl="1" indent="-571500">
              <a:buFont typeface="Arial" panose="020B0604020202020204" pitchFamily="34" charset="0"/>
              <a:buChar char="•"/>
            </a:pPr>
            <a:endParaRPr lang="en-US" sz="2400" b="1" dirty="0">
              <a:solidFill>
                <a:schemeClr val="bg2">
                  <a:lumMod val="10000"/>
                </a:schemeClr>
              </a:solidFill>
              <a:latin typeface="Lato" panose="020F0502020204030203" pitchFamily="34" charset="0"/>
            </a:endParaRPr>
          </a:p>
        </p:txBody>
      </p:sp>
    </p:spTree>
    <p:extLst>
      <p:ext uri="{BB962C8B-B14F-4D97-AF65-F5344CB8AC3E}">
        <p14:creationId xmlns:p14="http://schemas.microsoft.com/office/powerpoint/2010/main" val="34234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4"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4F5-38CE-F748-A053-2CA2CE19A935}"/>
              </a:ext>
            </a:extLst>
          </p:cNvPr>
          <p:cNvSpPr>
            <a:spLocks noGrp="1"/>
          </p:cNvSpPr>
          <p:nvPr>
            <p:ph type="title"/>
          </p:nvPr>
        </p:nvSpPr>
        <p:spPr>
          <a:xfrm>
            <a:off x="1926771" y="598713"/>
            <a:ext cx="6601944" cy="3385457"/>
          </a:xfrm>
        </p:spPr>
        <p:txBody>
          <a:bodyPr anchor="t">
            <a:noAutofit/>
          </a:bodyPr>
          <a:lstStyle/>
          <a:p>
            <a:pPr algn="l"/>
            <a:r>
              <a:rPr lang="en-US" sz="3600" b="1" spc="0" dirty="0"/>
              <a:t>Cosmology may look like science but it isn’t a science. </a:t>
            </a:r>
            <a:br>
              <a:rPr lang="en-US" sz="3600" b="1" spc="0" dirty="0"/>
            </a:br>
            <a:r>
              <a:rPr lang="en-US" sz="3600" b="1" spc="0" dirty="0"/>
              <a:t>A basic tenet of science is that you can do repeatable experiments, and you can’t do that in cosmology.</a:t>
            </a:r>
          </a:p>
        </p:txBody>
      </p:sp>
      <p:sp>
        <p:nvSpPr>
          <p:cNvPr id="3" name="Rectangle 2">
            <a:extLst>
              <a:ext uri="{FF2B5EF4-FFF2-40B4-BE49-F238E27FC236}">
                <a16:creationId xmlns:a16="http://schemas.microsoft.com/office/drawing/2014/main" id="{2C0B70A3-E6A7-F241-AA17-7281BAF1A963}"/>
              </a:ext>
            </a:extLst>
          </p:cNvPr>
          <p:cNvSpPr/>
          <p:nvPr/>
        </p:nvSpPr>
        <p:spPr>
          <a:xfrm>
            <a:off x="1926771" y="4175455"/>
            <a:ext cx="6400800" cy="584775"/>
          </a:xfrm>
          <a:prstGeom prst="rect">
            <a:avLst/>
          </a:prstGeom>
        </p:spPr>
        <p:txBody>
          <a:bodyPr wrap="square">
            <a:spAutoFit/>
          </a:bodyPr>
          <a:lstStyle/>
          <a:p>
            <a:r>
              <a:rPr lang="en-US" sz="1600" dirty="0">
                <a:latin typeface="Lato" panose="020F0502020204030203" pitchFamily="34" charset="0"/>
              </a:rPr>
              <a:t>James Gunn – Eugene Higgins Professor of Astronomy at Princeton University – Science 317:1848-1850, p. 1850, 2007</a:t>
            </a:r>
          </a:p>
        </p:txBody>
      </p:sp>
      <p:pic>
        <p:nvPicPr>
          <p:cNvPr id="4" name="Picture 3" descr="Icon&#10;&#10;Description automatically generated">
            <a:extLst>
              <a:ext uri="{FF2B5EF4-FFF2-40B4-BE49-F238E27FC236}">
                <a16:creationId xmlns:a16="http://schemas.microsoft.com/office/drawing/2014/main" id="{2D197EFF-1596-8A49-AAA4-697AF0E9DD2A}"/>
              </a:ext>
            </a:extLst>
          </p:cNvPr>
          <p:cNvPicPr>
            <a:picLocks noChangeAspect="1"/>
          </p:cNvPicPr>
          <p:nvPr/>
        </p:nvPicPr>
        <p:blipFill>
          <a:blip r:embed="rId2"/>
          <a:stretch>
            <a:fillRect/>
          </a:stretch>
        </p:blipFill>
        <p:spPr>
          <a:xfrm>
            <a:off x="615285" y="465439"/>
            <a:ext cx="1278336" cy="1278336"/>
          </a:xfrm>
          <a:prstGeom prst="rect">
            <a:avLst/>
          </a:prstGeom>
        </p:spPr>
      </p:pic>
    </p:spTree>
    <p:extLst>
      <p:ext uri="{BB962C8B-B14F-4D97-AF65-F5344CB8AC3E}">
        <p14:creationId xmlns:p14="http://schemas.microsoft.com/office/powerpoint/2010/main" val="348210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Calculating the age of the universe</a:t>
            </a:r>
          </a:p>
        </p:txBody>
      </p:sp>
      <p:pic>
        <p:nvPicPr>
          <p:cNvPr id="1028" name="Picture 4">
            <a:extLst>
              <a:ext uri="{FF2B5EF4-FFF2-40B4-BE49-F238E27FC236}">
                <a16:creationId xmlns:a16="http://schemas.microsoft.com/office/drawing/2014/main" id="{8F5256AF-8DA5-4284-FDB7-3D3B3A786DD8}"/>
              </a:ext>
            </a:extLst>
          </p:cNvPr>
          <p:cNvPicPr>
            <a:picLocks noChangeAspect="1" noChangeArrowheads="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9853" y="2949460"/>
            <a:ext cx="1944140" cy="194414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A0FFE92-FFA0-EE85-74EB-66518CCFC050}"/>
              </a:ext>
            </a:extLst>
          </p:cNvPr>
          <p:cNvGrpSpPr/>
          <p:nvPr/>
        </p:nvGrpSpPr>
        <p:grpSpPr>
          <a:xfrm>
            <a:off x="296081" y="1063229"/>
            <a:ext cx="3242250" cy="2089277"/>
            <a:chOff x="296081" y="1063229"/>
            <a:chExt cx="3242250" cy="2089277"/>
          </a:xfrm>
        </p:grpSpPr>
        <p:pic>
          <p:nvPicPr>
            <p:cNvPr id="2" name="Picture 2">
              <a:extLst>
                <a:ext uri="{FF2B5EF4-FFF2-40B4-BE49-F238E27FC236}">
                  <a16:creationId xmlns:a16="http://schemas.microsoft.com/office/drawing/2014/main" id="{DEA643FB-C33F-FB65-F09D-C416FE2F75E4}"/>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6081" y="1063229"/>
              <a:ext cx="3242250" cy="20892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E59411-904D-DFBA-2924-C30F86EFFE1F}"/>
                </a:ext>
              </a:extLst>
            </p:cNvPr>
            <p:cNvSpPr txBox="1"/>
            <p:nvPr/>
          </p:nvSpPr>
          <p:spPr>
            <a:xfrm>
              <a:off x="1596044" y="1556087"/>
              <a:ext cx="792602" cy="1015663"/>
            </a:xfrm>
            <a:prstGeom prst="rect">
              <a:avLst/>
            </a:prstGeom>
            <a:noFill/>
          </p:spPr>
          <p:txBody>
            <a:bodyPr wrap="square" rtlCol="0">
              <a:spAutoFit/>
            </a:bodyPr>
            <a:lstStyle/>
            <a:p>
              <a:r>
                <a:rPr lang="en-US" sz="6000" dirty="0">
                  <a:latin typeface="Lato" panose="020F0502020204030203" pitchFamily="34" charset="0"/>
                  <a:ea typeface="Lato" panose="020F0502020204030203" pitchFamily="34" charset="0"/>
                  <a:cs typeface="Lato" panose="020F0502020204030203" pitchFamily="34" charset="0"/>
                </a:rPr>
                <a:t>H</a:t>
              </a:r>
            </a:p>
          </p:txBody>
        </p:sp>
      </p:grpSp>
      <p:grpSp>
        <p:nvGrpSpPr>
          <p:cNvPr id="11" name="Group 10">
            <a:extLst>
              <a:ext uri="{FF2B5EF4-FFF2-40B4-BE49-F238E27FC236}">
                <a16:creationId xmlns:a16="http://schemas.microsoft.com/office/drawing/2014/main" id="{5935C7BB-A02D-C026-DBE2-BF1591E118C9}"/>
              </a:ext>
            </a:extLst>
          </p:cNvPr>
          <p:cNvGrpSpPr/>
          <p:nvPr/>
        </p:nvGrpSpPr>
        <p:grpSpPr>
          <a:xfrm>
            <a:off x="4733074" y="1166878"/>
            <a:ext cx="3357863" cy="1678932"/>
            <a:chOff x="4733074" y="1166878"/>
            <a:chExt cx="3357863" cy="1678932"/>
          </a:xfrm>
        </p:grpSpPr>
        <p:pic>
          <p:nvPicPr>
            <p:cNvPr id="7" name="Picture 2">
              <a:extLst>
                <a:ext uri="{FF2B5EF4-FFF2-40B4-BE49-F238E27FC236}">
                  <a16:creationId xmlns:a16="http://schemas.microsoft.com/office/drawing/2014/main" id="{A9517F9D-688C-7830-C9C7-ED4CC1A89E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3074" y="1166878"/>
              <a:ext cx="3357863" cy="16789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2318400-48E0-8E91-AD05-96F31DC38A0D}"/>
                </a:ext>
              </a:extLst>
            </p:cNvPr>
            <p:cNvSpPr txBox="1"/>
            <p:nvPr/>
          </p:nvSpPr>
          <p:spPr>
            <a:xfrm>
              <a:off x="5669280" y="1652401"/>
              <a:ext cx="1363288" cy="707886"/>
            </a:xfrm>
            <a:prstGeom prst="rect">
              <a:avLst/>
            </a:prstGeom>
            <a:noFill/>
          </p:spPr>
          <p:txBody>
            <a:bodyPr wrap="square" rtlCol="0">
              <a:spAutoFit/>
            </a:bodyPr>
            <a:lstStyle/>
            <a:p>
              <a:r>
                <a:rPr lang="en-US" sz="40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CMB</a:t>
              </a:r>
            </a:p>
          </p:txBody>
        </p:sp>
      </p:grpSp>
      <p:pic>
        <p:nvPicPr>
          <p:cNvPr id="9" name="Picture 8">
            <a:extLst>
              <a:ext uri="{FF2B5EF4-FFF2-40B4-BE49-F238E27FC236}">
                <a16:creationId xmlns:a16="http://schemas.microsoft.com/office/drawing/2014/main" id="{A5D83C3F-5B72-7EE5-E6C2-017B6A2CC52C}"/>
              </a:ext>
            </a:extLst>
          </p:cNvPr>
          <p:cNvPicPr>
            <a:picLocks noChangeAspect="1"/>
          </p:cNvPicPr>
          <p:nvPr/>
        </p:nvPicPr>
        <p:blipFill>
          <a:blip r:embed="rId6"/>
          <a:stretch>
            <a:fillRect/>
          </a:stretch>
        </p:blipFill>
        <p:spPr>
          <a:xfrm>
            <a:off x="5505921" y="3081433"/>
            <a:ext cx="1812167" cy="1812167"/>
          </a:xfrm>
          <a:prstGeom prst="rect">
            <a:avLst/>
          </a:prstGeom>
        </p:spPr>
      </p:pic>
    </p:spTree>
    <p:extLst>
      <p:ext uri="{BB962C8B-B14F-4D97-AF65-F5344CB8AC3E}">
        <p14:creationId xmlns:p14="http://schemas.microsoft.com/office/powerpoint/2010/main" val="14519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dissolv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It is a difficult scientific question</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Lato" panose="020F0502020204030203" pitchFamily="34" charset="0"/>
              </a:rPr>
              <a:t>Walk into a room, see a candle burning – how long has it been burning (length of time / age)?</a:t>
            </a:r>
          </a:p>
        </p:txBody>
      </p:sp>
    </p:spTree>
    <p:extLst>
      <p:ext uri="{BB962C8B-B14F-4D97-AF65-F5344CB8AC3E}">
        <p14:creationId xmlns:p14="http://schemas.microsoft.com/office/powerpoint/2010/main" val="178621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It is a difficult scientific question</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3477875"/>
          </a:xfrm>
          <a:prstGeom prst="rect">
            <a:avLst/>
          </a:prstGeom>
          <a:noFill/>
        </p:spPr>
        <p:txBody>
          <a:bodyPr wrap="square" rtlCol="0">
            <a:spAutoFit/>
          </a:bodyPr>
          <a:lstStyle/>
          <a:p>
            <a:pPr marL="571500" indent="-571500">
              <a:buFont typeface="Arial" panose="020B0604020202020204" pitchFamily="34" charset="0"/>
              <a:buChar char="•"/>
            </a:pPr>
            <a:r>
              <a:rPr lang="en-US" sz="4400" dirty="0">
                <a:latin typeface="Lato" panose="020F0502020204030203" pitchFamily="34" charset="0"/>
              </a:rPr>
              <a:t>Knowing the age of something is not always easy</a:t>
            </a:r>
          </a:p>
          <a:p>
            <a:pPr marL="571500" indent="-571500">
              <a:buFont typeface="Arial" panose="020B0604020202020204" pitchFamily="34" charset="0"/>
              <a:buChar char="•"/>
            </a:pPr>
            <a:r>
              <a:rPr lang="en-US" sz="4400" dirty="0">
                <a:latin typeface="Lato" panose="020F0502020204030203" pitchFamily="34" charset="0"/>
              </a:rPr>
              <a:t>Assumptions are required without actually being there when it came into existence</a:t>
            </a:r>
          </a:p>
        </p:txBody>
      </p:sp>
    </p:spTree>
    <p:extLst>
      <p:ext uri="{BB962C8B-B14F-4D97-AF65-F5344CB8AC3E}">
        <p14:creationId xmlns:p14="http://schemas.microsoft.com/office/powerpoint/2010/main" val="41866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The universe is mature</a:t>
            </a:r>
          </a:p>
        </p:txBody>
      </p:sp>
    </p:spTree>
    <p:extLst>
      <p:ext uri="{BB962C8B-B14F-4D97-AF65-F5344CB8AC3E}">
        <p14:creationId xmlns:p14="http://schemas.microsoft.com/office/powerpoint/2010/main" val="493049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lnSpcReduction="10000"/>
          </a:bodyPr>
          <a:lstStyle/>
          <a:p>
            <a:r>
              <a:rPr lang="en-US" sz="4000" dirty="0"/>
              <a:t>Then God said, “Let the earth sprout vegetation, plants yielding seed, and fruit trees on the earth bearing fruit according to their kind with seed in them”; and it was so.</a:t>
            </a:r>
            <a:endParaRPr lang="en-US" sz="4000" b="1" u="sng" dirty="0"/>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1:11</a:t>
            </a:r>
          </a:p>
        </p:txBody>
      </p:sp>
    </p:spTree>
    <p:extLst>
      <p:ext uri="{BB962C8B-B14F-4D97-AF65-F5344CB8AC3E}">
        <p14:creationId xmlns:p14="http://schemas.microsoft.com/office/powerpoint/2010/main" val="2136326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Lato" panose="020F0502020204030203" pitchFamily="34" charset="0"/>
              </a:rPr>
              <a:t>What day did God create the plants and trees - including fruit trees?</a:t>
            </a:r>
          </a:p>
          <a:p>
            <a:pPr marL="457200" indent="-457200">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What did Adam eat on day 6?</a:t>
            </a:r>
          </a:p>
          <a:p>
            <a:pPr marL="457200" indent="-457200">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Did God act supernaturally?</a:t>
            </a:r>
          </a:p>
          <a:p>
            <a:pPr marL="457200" indent="-457200">
              <a:buFont typeface="Arial" panose="020B0604020202020204" pitchFamily="34" charset="0"/>
              <a:buChar char="•"/>
            </a:pPr>
            <a:endParaRPr lang="en-US" sz="3200" dirty="0">
              <a:latin typeface="Lato" panose="020F0502020204030203" pitchFamily="34" charset="0"/>
            </a:endParaRPr>
          </a:p>
        </p:txBody>
      </p:sp>
    </p:spTree>
    <p:extLst>
      <p:ext uri="{BB962C8B-B14F-4D97-AF65-F5344CB8AC3E}">
        <p14:creationId xmlns:p14="http://schemas.microsoft.com/office/powerpoint/2010/main" val="38613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dirty="0"/>
              <a:t>So God created man in His own image, in the image of God He created him; male and female He created them.</a:t>
            </a:r>
            <a:endParaRPr lang="en-US" sz="4000" b="1" u="sng" dirty="0"/>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1:27</a:t>
            </a:r>
          </a:p>
        </p:txBody>
      </p:sp>
    </p:spTree>
    <p:extLst>
      <p:ext uri="{BB962C8B-B14F-4D97-AF65-F5344CB8AC3E}">
        <p14:creationId xmlns:p14="http://schemas.microsoft.com/office/powerpoint/2010/main" val="1569356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2677656"/>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Lato" panose="020F0502020204030203" pitchFamily="34" charset="0"/>
              </a:rPr>
              <a:t>What did Adam look like – a baby, toddler, teenager, or adult?</a:t>
            </a:r>
          </a:p>
          <a:p>
            <a:pPr marL="914400" lvl="1" indent="-457200">
              <a:buFont typeface="Arial" panose="020B0604020202020204" pitchFamily="34" charset="0"/>
              <a:buChar char="•"/>
            </a:pPr>
            <a:r>
              <a:rPr lang="en-US" sz="2400" dirty="0">
                <a:latin typeface="Lato" panose="020F0502020204030203" pitchFamily="34" charset="0"/>
              </a:rPr>
              <a:t>God spoke to Adam</a:t>
            </a:r>
          </a:p>
          <a:p>
            <a:pPr marL="914400" lvl="1" indent="-457200">
              <a:buFont typeface="Arial" panose="020B0604020202020204" pitchFamily="34" charset="0"/>
              <a:buChar char="•"/>
            </a:pPr>
            <a:r>
              <a:rPr lang="en-US" sz="2400" dirty="0">
                <a:latin typeface="Lato" panose="020F0502020204030203" pitchFamily="34" charset="0"/>
              </a:rPr>
              <a:t>Adam was to reproduce</a:t>
            </a:r>
          </a:p>
          <a:p>
            <a:pPr marL="914400" lvl="1" indent="-457200">
              <a:buFont typeface="Arial" panose="020B0604020202020204" pitchFamily="34" charset="0"/>
              <a:buChar char="•"/>
            </a:pPr>
            <a:r>
              <a:rPr lang="en-US" sz="2400" dirty="0">
                <a:latin typeface="Lato" panose="020F0502020204030203" pitchFamily="34" charset="0"/>
              </a:rPr>
              <a:t>Adam was to rule over the animals</a:t>
            </a:r>
          </a:p>
          <a:p>
            <a:pPr marL="457200" indent="-457200">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Did God do something supernaturally?</a:t>
            </a:r>
          </a:p>
        </p:txBody>
      </p:sp>
    </p:spTree>
    <p:extLst>
      <p:ext uri="{BB962C8B-B14F-4D97-AF65-F5344CB8AC3E}">
        <p14:creationId xmlns:p14="http://schemas.microsoft.com/office/powerpoint/2010/main" val="29526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lnSpcReduction="10000"/>
          </a:bodyPr>
          <a:lstStyle/>
          <a:p>
            <a:r>
              <a:rPr lang="en-US" sz="4000" dirty="0"/>
              <a:t>Then God said, “Let there be lights in the expanse of the heavens to separate the day from the night, and they shall serve as signs and for seasons, and for days and years;”</a:t>
            </a:r>
            <a:endParaRPr lang="en-US" sz="4000" b="1" u="sng" dirty="0"/>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1:14</a:t>
            </a:r>
          </a:p>
        </p:txBody>
      </p:sp>
    </p:spTree>
    <p:extLst>
      <p:ext uri="{BB962C8B-B14F-4D97-AF65-F5344CB8AC3E}">
        <p14:creationId xmlns:p14="http://schemas.microsoft.com/office/powerpoint/2010/main" val="191075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t>He made the stars also.</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 1:16b</a:t>
            </a:r>
          </a:p>
        </p:txBody>
      </p:sp>
    </p:spTree>
    <p:extLst>
      <p:ext uri="{BB962C8B-B14F-4D97-AF65-F5344CB8AC3E}">
        <p14:creationId xmlns:p14="http://schemas.microsoft.com/office/powerpoint/2010/main" val="3261160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Lato" panose="020F0502020204030203" pitchFamily="34" charset="0"/>
              </a:rPr>
              <a:t>How did light from objects far away reach earth without taking billions of years?</a:t>
            </a:r>
          </a:p>
          <a:p>
            <a:pPr marL="457200" indent="-457200">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Did God do something supernaturally?</a:t>
            </a:r>
          </a:p>
        </p:txBody>
      </p:sp>
    </p:spTree>
    <p:extLst>
      <p:ext uri="{BB962C8B-B14F-4D97-AF65-F5344CB8AC3E}">
        <p14:creationId xmlns:p14="http://schemas.microsoft.com/office/powerpoint/2010/main" val="248885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Is the universe old?</a:t>
            </a:r>
          </a:p>
        </p:txBody>
      </p:sp>
    </p:spTree>
    <p:extLst>
      <p:ext uri="{BB962C8B-B14F-4D97-AF65-F5344CB8AC3E}">
        <p14:creationId xmlns:p14="http://schemas.microsoft.com/office/powerpoint/2010/main" val="1179942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dirty="0"/>
              <a:t>Then God said, “Let the waters below the heavens be gathered into one place, and let the dry land appear”; and it was so.</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1:9</a:t>
            </a:r>
          </a:p>
        </p:txBody>
      </p:sp>
    </p:spTree>
    <p:extLst>
      <p:ext uri="{BB962C8B-B14F-4D97-AF65-F5344CB8AC3E}">
        <p14:creationId xmlns:p14="http://schemas.microsoft.com/office/powerpoint/2010/main" val="3309872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761263" y="1063229"/>
            <a:ext cx="8037095" cy="3262432"/>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Lato" panose="020F0502020204030203" pitchFamily="34" charset="0"/>
              </a:rPr>
              <a:t>How long did it take earth to cool from a molten state before the dry land was ready for life?</a:t>
            </a:r>
          </a:p>
          <a:p>
            <a:pPr marL="914400" lvl="1" indent="-457200">
              <a:buFont typeface="Arial" panose="020B0604020202020204" pitchFamily="34" charset="0"/>
              <a:buChar char="•"/>
            </a:pPr>
            <a:r>
              <a:rPr lang="en-US" sz="2600" dirty="0">
                <a:latin typeface="Lato" panose="020F0502020204030203" pitchFamily="34" charset="0"/>
              </a:rPr>
              <a:t>Trick question! The earth was created in vs 1, had water, and dry land was ready on day 3 for life!</a:t>
            </a:r>
          </a:p>
          <a:p>
            <a:pPr marL="457200" indent="-457200">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Did God do something supernaturally?</a:t>
            </a:r>
          </a:p>
        </p:txBody>
      </p:sp>
    </p:spTree>
    <p:extLst>
      <p:ext uri="{BB962C8B-B14F-4D97-AF65-F5344CB8AC3E}">
        <p14:creationId xmlns:p14="http://schemas.microsoft.com/office/powerpoint/2010/main" val="39635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412128" y="1537053"/>
            <a:ext cx="3054279" cy="584775"/>
          </a:xfrm>
          <a:prstGeom prst="rect">
            <a:avLst/>
          </a:prstGeom>
          <a:noFill/>
        </p:spPr>
        <p:txBody>
          <a:bodyPr wrap="square" rtlCol="0">
            <a:spAutoFit/>
          </a:bodyPr>
          <a:lstStyle/>
          <a:p>
            <a:pPr algn="r"/>
            <a:r>
              <a:rPr lang="en-US" sz="3200" dirty="0">
                <a:latin typeface="Lato" panose="020F0502020204030203" pitchFamily="34" charset="0"/>
                <a:ea typeface="Lato" panose="020F0502020204030203" pitchFamily="34" charset="0"/>
                <a:cs typeface="Lato" panose="020F0502020204030203" pitchFamily="34" charset="0"/>
              </a:rPr>
              <a:t>Adam</a:t>
            </a:r>
          </a:p>
        </p:txBody>
      </p:sp>
      <p:sp>
        <p:nvSpPr>
          <p:cNvPr id="2" name="TextBox 1">
            <a:extLst>
              <a:ext uri="{FF2B5EF4-FFF2-40B4-BE49-F238E27FC236}">
                <a16:creationId xmlns:a16="http://schemas.microsoft.com/office/drawing/2014/main" id="{A7176E4B-A5FB-89F3-66D1-812F267F92C3}"/>
              </a:ext>
            </a:extLst>
          </p:cNvPr>
          <p:cNvSpPr txBox="1"/>
          <p:nvPr/>
        </p:nvSpPr>
        <p:spPr>
          <a:xfrm>
            <a:off x="412127" y="2287969"/>
            <a:ext cx="3054279" cy="584775"/>
          </a:xfrm>
          <a:prstGeom prst="rect">
            <a:avLst/>
          </a:prstGeom>
          <a:noFill/>
        </p:spPr>
        <p:txBody>
          <a:bodyPr wrap="square" rtlCol="0">
            <a:spAutoFit/>
          </a:bodyPr>
          <a:lstStyle/>
          <a:p>
            <a:pPr algn="r"/>
            <a:r>
              <a:rPr lang="en-US" sz="3200" dirty="0">
                <a:latin typeface="Lato" panose="020F0502020204030203" pitchFamily="34" charset="0"/>
                <a:ea typeface="Lato" panose="020F0502020204030203" pitchFamily="34" charset="0"/>
                <a:cs typeface="Lato" panose="020F0502020204030203" pitchFamily="34" charset="0"/>
              </a:rPr>
              <a:t>Plants &amp; Trees</a:t>
            </a:r>
          </a:p>
        </p:txBody>
      </p:sp>
      <p:sp>
        <p:nvSpPr>
          <p:cNvPr id="5" name="TextBox 4">
            <a:extLst>
              <a:ext uri="{FF2B5EF4-FFF2-40B4-BE49-F238E27FC236}">
                <a16:creationId xmlns:a16="http://schemas.microsoft.com/office/drawing/2014/main" id="{7D991B1C-573B-DF1A-7559-A92C9BF7DDCB}"/>
              </a:ext>
            </a:extLst>
          </p:cNvPr>
          <p:cNvSpPr txBox="1"/>
          <p:nvPr/>
        </p:nvSpPr>
        <p:spPr>
          <a:xfrm>
            <a:off x="412126" y="3038885"/>
            <a:ext cx="3054279" cy="584775"/>
          </a:xfrm>
          <a:prstGeom prst="rect">
            <a:avLst/>
          </a:prstGeom>
          <a:noFill/>
        </p:spPr>
        <p:txBody>
          <a:bodyPr wrap="square" rtlCol="0">
            <a:spAutoFit/>
          </a:bodyPr>
          <a:lstStyle/>
          <a:p>
            <a:pPr algn="r"/>
            <a:r>
              <a:rPr lang="en-US" sz="3200" dirty="0">
                <a:latin typeface="Lato" panose="020F0502020204030203" pitchFamily="34" charset="0"/>
                <a:ea typeface="Lato" panose="020F0502020204030203" pitchFamily="34" charset="0"/>
                <a:cs typeface="Lato" panose="020F0502020204030203" pitchFamily="34" charset="0"/>
              </a:rPr>
              <a:t>Rocks</a:t>
            </a:r>
          </a:p>
        </p:txBody>
      </p:sp>
      <p:sp>
        <p:nvSpPr>
          <p:cNvPr id="6" name="TextBox 5">
            <a:extLst>
              <a:ext uri="{FF2B5EF4-FFF2-40B4-BE49-F238E27FC236}">
                <a16:creationId xmlns:a16="http://schemas.microsoft.com/office/drawing/2014/main" id="{60B8C1FA-CDEA-CDB2-B390-FA53169ACB72}"/>
              </a:ext>
            </a:extLst>
          </p:cNvPr>
          <p:cNvSpPr txBox="1"/>
          <p:nvPr/>
        </p:nvSpPr>
        <p:spPr>
          <a:xfrm>
            <a:off x="412126" y="3789801"/>
            <a:ext cx="3054279" cy="584775"/>
          </a:xfrm>
          <a:prstGeom prst="rect">
            <a:avLst/>
          </a:prstGeom>
          <a:noFill/>
        </p:spPr>
        <p:txBody>
          <a:bodyPr wrap="square" rtlCol="0">
            <a:spAutoFit/>
          </a:bodyPr>
          <a:lstStyle/>
          <a:p>
            <a:pPr algn="r"/>
            <a:r>
              <a:rPr lang="en-US" sz="3200" dirty="0">
                <a:latin typeface="Lato" panose="020F0502020204030203" pitchFamily="34" charset="0"/>
                <a:ea typeface="Lato" panose="020F0502020204030203" pitchFamily="34" charset="0"/>
                <a:cs typeface="Lato" panose="020F0502020204030203" pitchFamily="34" charset="0"/>
              </a:rPr>
              <a:t>Stars/Starlight</a:t>
            </a:r>
          </a:p>
        </p:txBody>
      </p:sp>
      <p:sp>
        <p:nvSpPr>
          <p:cNvPr id="7" name="TextBox 6">
            <a:extLst>
              <a:ext uri="{FF2B5EF4-FFF2-40B4-BE49-F238E27FC236}">
                <a16:creationId xmlns:a16="http://schemas.microsoft.com/office/drawing/2014/main" id="{81B4AC61-F679-6016-3407-E0436AFDBA20}"/>
              </a:ext>
            </a:extLst>
          </p:cNvPr>
          <p:cNvSpPr txBox="1"/>
          <p:nvPr/>
        </p:nvSpPr>
        <p:spPr>
          <a:xfrm>
            <a:off x="5086652" y="1537053"/>
            <a:ext cx="3054279"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Supernatural</a:t>
            </a:r>
          </a:p>
        </p:txBody>
      </p:sp>
      <p:sp>
        <p:nvSpPr>
          <p:cNvPr id="8" name="TextBox 7">
            <a:extLst>
              <a:ext uri="{FF2B5EF4-FFF2-40B4-BE49-F238E27FC236}">
                <a16:creationId xmlns:a16="http://schemas.microsoft.com/office/drawing/2014/main" id="{C80C5A3B-B3A7-B95E-BCDA-04F96B6DB0F3}"/>
              </a:ext>
            </a:extLst>
          </p:cNvPr>
          <p:cNvSpPr txBox="1"/>
          <p:nvPr/>
        </p:nvSpPr>
        <p:spPr>
          <a:xfrm>
            <a:off x="5086651" y="2287969"/>
            <a:ext cx="3054279"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Supernatural</a:t>
            </a:r>
          </a:p>
        </p:txBody>
      </p:sp>
      <p:sp>
        <p:nvSpPr>
          <p:cNvPr id="9" name="TextBox 8">
            <a:extLst>
              <a:ext uri="{FF2B5EF4-FFF2-40B4-BE49-F238E27FC236}">
                <a16:creationId xmlns:a16="http://schemas.microsoft.com/office/drawing/2014/main" id="{50BABC63-3F01-A4F9-B33B-FBFA269A4D81}"/>
              </a:ext>
            </a:extLst>
          </p:cNvPr>
          <p:cNvSpPr txBox="1"/>
          <p:nvPr/>
        </p:nvSpPr>
        <p:spPr>
          <a:xfrm>
            <a:off x="5086650" y="3038885"/>
            <a:ext cx="3054279"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Supernatural</a:t>
            </a:r>
          </a:p>
        </p:txBody>
      </p:sp>
      <p:sp>
        <p:nvSpPr>
          <p:cNvPr id="10" name="TextBox 9">
            <a:extLst>
              <a:ext uri="{FF2B5EF4-FFF2-40B4-BE49-F238E27FC236}">
                <a16:creationId xmlns:a16="http://schemas.microsoft.com/office/drawing/2014/main" id="{E17B8AB0-CC27-8307-C553-B2E4C6C6DD55}"/>
              </a:ext>
            </a:extLst>
          </p:cNvPr>
          <p:cNvSpPr txBox="1"/>
          <p:nvPr/>
        </p:nvSpPr>
        <p:spPr>
          <a:xfrm>
            <a:off x="5086650" y="3789801"/>
            <a:ext cx="3054279" cy="584775"/>
          </a:xfrm>
          <a:prstGeom prst="rect">
            <a:avLst/>
          </a:prstGeom>
          <a:noFill/>
        </p:spPr>
        <p:txBody>
          <a:bodyPr wrap="square" rtlCol="0">
            <a:spAutoFit/>
          </a:bodyPr>
          <a:lstStyle/>
          <a:p>
            <a:r>
              <a:rPr lang="en-US" sz="3200" dirty="0">
                <a:latin typeface="Lato" panose="020F0502020204030203" pitchFamily="34" charset="0"/>
                <a:ea typeface="Lato" panose="020F0502020204030203" pitchFamily="34" charset="0"/>
                <a:cs typeface="Lato" panose="020F0502020204030203" pitchFamily="34" charset="0"/>
              </a:rPr>
              <a:t>Supernatural</a:t>
            </a:r>
          </a:p>
        </p:txBody>
      </p:sp>
      <p:sp>
        <p:nvSpPr>
          <p:cNvPr id="11" name="Right Arrow 10">
            <a:extLst>
              <a:ext uri="{FF2B5EF4-FFF2-40B4-BE49-F238E27FC236}">
                <a16:creationId xmlns:a16="http://schemas.microsoft.com/office/drawing/2014/main" id="{212DA5A1-DF98-E4E2-7224-236781B6BAF4}"/>
              </a:ext>
            </a:extLst>
          </p:cNvPr>
          <p:cNvSpPr/>
          <p:nvPr/>
        </p:nvSpPr>
        <p:spPr>
          <a:xfrm>
            <a:off x="3815538" y="1679811"/>
            <a:ext cx="972591" cy="2909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B213EC5-7D63-DFB9-77DD-E08DF05A7E26}"/>
              </a:ext>
            </a:extLst>
          </p:cNvPr>
          <p:cNvSpPr/>
          <p:nvPr/>
        </p:nvSpPr>
        <p:spPr>
          <a:xfrm>
            <a:off x="3815539" y="2437230"/>
            <a:ext cx="972591" cy="2909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58722009-6802-DFF0-336E-4C9914024ED6}"/>
              </a:ext>
            </a:extLst>
          </p:cNvPr>
          <p:cNvSpPr/>
          <p:nvPr/>
        </p:nvSpPr>
        <p:spPr>
          <a:xfrm>
            <a:off x="3815538" y="3185800"/>
            <a:ext cx="972591" cy="2909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77A3A89-C306-F162-C4CD-D243843FE74B}"/>
              </a:ext>
            </a:extLst>
          </p:cNvPr>
          <p:cNvSpPr/>
          <p:nvPr/>
        </p:nvSpPr>
        <p:spPr>
          <a:xfrm>
            <a:off x="3815538" y="3930173"/>
            <a:ext cx="972591" cy="2909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47FECE-5976-8B9B-3DDC-4090CEAE5344}"/>
              </a:ext>
            </a:extLst>
          </p:cNvPr>
          <p:cNvSpPr/>
          <p:nvPr/>
        </p:nvSpPr>
        <p:spPr>
          <a:xfrm rot="20278389">
            <a:off x="502821" y="2088728"/>
            <a:ext cx="6874625" cy="8768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ysClr val="windowText" lastClr="000000"/>
                </a:solidFill>
                <a:latin typeface="Lato" panose="020F0502020204030203" pitchFamily="34" charset="0"/>
                <a:ea typeface="Lato" panose="020F0502020204030203" pitchFamily="34" charset="0"/>
                <a:cs typeface="Lato" panose="020F0502020204030203" pitchFamily="34" charset="0"/>
              </a:rPr>
              <a:t>No dating method will be accurate that does not take this into account!</a:t>
            </a:r>
          </a:p>
        </p:txBody>
      </p:sp>
    </p:spTree>
    <p:extLst>
      <p:ext uri="{BB962C8B-B14F-4D97-AF65-F5344CB8AC3E}">
        <p14:creationId xmlns:p14="http://schemas.microsoft.com/office/powerpoint/2010/main" val="13624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722349"/>
            <a:ext cx="8037095" cy="1077218"/>
          </a:xfrm>
          <a:prstGeom prst="rect">
            <a:avLst/>
          </a:prstGeom>
          <a:noFill/>
        </p:spPr>
        <p:txBody>
          <a:bodyPr wrap="square" rtlCol="0">
            <a:spAutoFit/>
          </a:bodyPr>
          <a:lstStyle/>
          <a:p>
            <a:r>
              <a:rPr lang="en-US" sz="3200" dirty="0">
                <a:latin typeface="Lato" panose="020F0502020204030203" pitchFamily="34" charset="0"/>
              </a:rPr>
              <a:t>You are from another universe.</a:t>
            </a:r>
          </a:p>
          <a:p>
            <a:r>
              <a:rPr lang="en-US" sz="3200" dirty="0">
                <a:latin typeface="Lato" panose="020F0502020204030203" pitchFamily="34" charset="0"/>
                <a:ea typeface="Lato" panose="020F0502020204030203" pitchFamily="34" charset="0"/>
                <a:cs typeface="Lato" panose="020F0502020204030203" pitchFamily="34" charset="0"/>
              </a:rPr>
              <a:t>You travel to earth on day 7 of creation.</a:t>
            </a:r>
          </a:p>
        </p:txBody>
      </p:sp>
    </p:spTree>
    <p:extLst>
      <p:ext uri="{BB962C8B-B14F-4D97-AF65-F5344CB8AC3E}">
        <p14:creationId xmlns:p14="http://schemas.microsoft.com/office/powerpoint/2010/main" val="424441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4" name="TextBox 3">
            <a:extLst>
              <a:ext uri="{FF2B5EF4-FFF2-40B4-BE49-F238E27FC236}">
                <a16:creationId xmlns:a16="http://schemas.microsoft.com/office/drawing/2014/main" id="{E491713D-E5A3-1649-84E7-9107E60F3978}"/>
              </a:ext>
            </a:extLst>
          </p:cNvPr>
          <p:cNvSpPr txBox="1"/>
          <p:nvPr/>
        </p:nvSpPr>
        <p:spPr>
          <a:xfrm>
            <a:off x="71420" y="3782243"/>
            <a:ext cx="3307039" cy="830997"/>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Twenties?</a:t>
            </a:r>
          </a:p>
          <a:p>
            <a:r>
              <a:rPr lang="en-US" sz="2400" b="1" dirty="0">
                <a:latin typeface="Lato" panose="020F0502020204030203" pitchFamily="34" charset="0"/>
                <a:ea typeface="Lato" panose="020F0502020204030203" pitchFamily="34" charset="0"/>
                <a:cs typeface="Lato" panose="020F0502020204030203" pitchFamily="34" charset="0"/>
              </a:rPr>
              <a:t>Would be wrong!</a:t>
            </a:r>
          </a:p>
        </p:txBody>
      </p:sp>
      <p:pic>
        <p:nvPicPr>
          <p:cNvPr id="2" name="Picture 1">
            <a:extLst>
              <a:ext uri="{FF2B5EF4-FFF2-40B4-BE49-F238E27FC236}">
                <a16:creationId xmlns:a16="http://schemas.microsoft.com/office/drawing/2014/main" id="{EBB93549-A71D-8382-381D-6719FB68989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ChalkSketch/>
                    </a14:imgEffect>
                    <a14:imgEffect>
                      <a14:brightnessContrast bright="40000" contrast="40000"/>
                    </a14:imgEffect>
                  </a14:imgLayer>
                </a14:imgProps>
              </a:ext>
            </a:extLst>
          </a:blip>
          <a:stretch>
            <a:fillRect/>
          </a:stretch>
        </p:blipFill>
        <p:spPr>
          <a:xfrm>
            <a:off x="379008" y="1150271"/>
            <a:ext cx="2306003" cy="2571751"/>
          </a:xfrm>
          <a:prstGeom prst="rect">
            <a:avLst/>
          </a:prstGeom>
        </p:spPr>
      </p:pic>
      <p:pic>
        <p:nvPicPr>
          <p:cNvPr id="5" name="Picture 4">
            <a:extLst>
              <a:ext uri="{FF2B5EF4-FFF2-40B4-BE49-F238E27FC236}">
                <a16:creationId xmlns:a16="http://schemas.microsoft.com/office/drawing/2014/main" id="{76D7B855-90A7-3745-193D-48ADD6E5506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3436656" y="2647771"/>
            <a:ext cx="1930917" cy="2268943"/>
          </a:xfrm>
          <a:prstGeom prst="rect">
            <a:avLst/>
          </a:prstGeom>
        </p:spPr>
      </p:pic>
      <p:sp>
        <p:nvSpPr>
          <p:cNvPr id="6" name="TextBox 5">
            <a:extLst>
              <a:ext uri="{FF2B5EF4-FFF2-40B4-BE49-F238E27FC236}">
                <a16:creationId xmlns:a16="http://schemas.microsoft.com/office/drawing/2014/main" id="{BE32D461-E5F6-D6AB-4D57-B3005A7ED44E}"/>
              </a:ext>
            </a:extLst>
          </p:cNvPr>
          <p:cNvSpPr txBox="1"/>
          <p:nvPr/>
        </p:nvSpPr>
        <p:spPr>
          <a:xfrm>
            <a:off x="3170649" y="1371420"/>
            <a:ext cx="2847761" cy="830997"/>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Billions of years?</a:t>
            </a:r>
          </a:p>
          <a:p>
            <a:r>
              <a:rPr lang="en-US" sz="2400" b="1" dirty="0">
                <a:latin typeface="Lato" panose="020F0502020204030203" pitchFamily="34" charset="0"/>
                <a:ea typeface="Lato" panose="020F0502020204030203" pitchFamily="34" charset="0"/>
                <a:cs typeface="Lato" panose="020F0502020204030203" pitchFamily="34" charset="0"/>
              </a:rPr>
              <a:t>Would be wrong!</a:t>
            </a:r>
          </a:p>
        </p:txBody>
      </p:sp>
      <p:pic>
        <p:nvPicPr>
          <p:cNvPr id="8" name="Graphic 7">
            <a:extLst>
              <a:ext uri="{FF2B5EF4-FFF2-40B4-BE49-F238E27FC236}">
                <a16:creationId xmlns:a16="http://schemas.microsoft.com/office/drawing/2014/main" id="{85C3693B-AE4B-C786-BF89-430E277B75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59260" y="663288"/>
            <a:ext cx="2591619" cy="2591619"/>
          </a:xfrm>
          <a:prstGeom prst="rect">
            <a:avLst/>
          </a:prstGeom>
        </p:spPr>
      </p:pic>
      <p:sp>
        <p:nvSpPr>
          <p:cNvPr id="9" name="TextBox 8">
            <a:extLst>
              <a:ext uri="{FF2B5EF4-FFF2-40B4-BE49-F238E27FC236}">
                <a16:creationId xmlns:a16="http://schemas.microsoft.com/office/drawing/2014/main" id="{16463879-D2E7-E0ED-6809-FF9BB8842EDA}"/>
              </a:ext>
            </a:extLst>
          </p:cNvPr>
          <p:cNvSpPr txBox="1"/>
          <p:nvPr/>
        </p:nvSpPr>
        <p:spPr>
          <a:xfrm>
            <a:off x="6064636" y="3517545"/>
            <a:ext cx="2980865" cy="830997"/>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Billions of years old?</a:t>
            </a:r>
          </a:p>
          <a:p>
            <a:r>
              <a:rPr lang="en-US" sz="2400" b="1" dirty="0">
                <a:latin typeface="Lato" panose="020F0502020204030203" pitchFamily="34" charset="0"/>
                <a:ea typeface="Lato" panose="020F0502020204030203" pitchFamily="34" charset="0"/>
                <a:cs typeface="Lato" panose="020F0502020204030203" pitchFamily="34" charset="0"/>
              </a:rPr>
              <a:t>Would be wrong!</a:t>
            </a:r>
          </a:p>
        </p:txBody>
      </p:sp>
      <p:cxnSp>
        <p:nvCxnSpPr>
          <p:cNvPr id="11" name="Straight Connector 10">
            <a:extLst>
              <a:ext uri="{FF2B5EF4-FFF2-40B4-BE49-F238E27FC236}">
                <a16:creationId xmlns:a16="http://schemas.microsoft.com/office/drawing/2014/main" id="{54A2BF27-EA80-7AF0-5ADC-41B17C784F68}"/>
              </a:ext>
            </a:extLst>
          </p:cNvPr>
          <p:cNvCxnSpPr/>
          <p:nvPr/>
        </p:nvCxnSpPr>
        <p:spPr>
          <a:xfrm>
            <a:off x="3117276" y="1063229"/>
            <a:ext cx="0" cy="3919343"/>
          </a:xfrm>
          <a:prstGeom prst="line">
            <a:avLst/>
          </a:prstGeom>
          <a:ln w="7620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6EBE47-C732-7E20-1FB7-07BABB2BD66D}"/>
              </a:ext>
            </a:extLst>
          </p:cNvPr>
          <p:cNvCxnSpPr/>
          <p:nvPr/>
        </p:nvCxnSpPr>
        <p:spPr>
          <a:xfrm>
            <a:off x="5955409" y="1063229"/>
            <a:ext cx="0" cy="3919343"/>
          </a:xfrm>
          <a:prstGeom prst="line">
            <a:avLst/>
          </a:prstGeom>
          <a:ln w="762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103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dissolv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dissolv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dissolve">
                                      <p:cBhvr>
                                        <p:cTn id="48" dur="5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dissolve">
                                      <p:cBhvr>
                                        <p:cTn id="5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lnSpcReduction="10000"/>
          </a:bodyPr>
          <a:lstStyle/>
          <a:p>
            <a:r>
              <a:rPr lang="en-US" sz="4000" dirty="0"/>
              <a:t>Then God said, “Let the earth sprout vegetation, plants yielding seed, and fruit trees on the earth bearing fruit according to their kind with seed in them”; and it was so.</a:t>
            </a:r>
            <a:endParaRPr lang="en-US" sz="4000" b="1" u="sng" dirty="0"/>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1:11</a:t>
            </a:r>
          </a:p>
        </p:txBody>
      </p:sp>
    </p:spTree>
    <p:extLst>
      <p:ext uri="{BB962C8B-B14F-4D97-AF65-F5344CB8AC3E}">
        <p14:creationId xmlns:p14="http://schemas.microsoft.com/office/powerpoint/2010/main" val="2046203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lnSpcReduction="10000"/>
          </a:bodyPr>
          <a:lstStyle/>
          <a:p>
            <a:r>
              <a:rPr lang="en-US" sz="4000" dirty="0">
                <a:latin typeface="Lato" panose="020F0502020204030203" pitchFamily="34" charset="0"/>
                <a:cs typeface="Lato" panose="020F0502020204030203" pitchFamily="34" charset="0"/>
              </a:rPr>
              <a:t>Then God said, “Let the earth </a:t>
            </a:r>
            <a:r>
              <a:rPr lang="en-US" sz="4000" b="1" dirty="0">
                <a:solidFill>
                  <a:srgbClr val="00B0F0"/>
                </a:solidFill>
                <a:latin typeface="Lato" panose="020F0502020204030203" pitchFamily="34" charset="0"/>
                <a:cs typeface="Lato" panose="020F0502020204030203" pitchFamily="34" charset="0"/>
              </a:rPr>
              <a:t>sprout</a:t>
            </a:r>
            <a:r>
              <a:rPr lang="en-US" sz="4000" dirty="0">
                <a:latin typeface="Lato" panose="020F0502020204030203" pitchFamily="34" charset="0"/>
                <a:cs typeface="Lato" panose="020F0502020204030203" pitchFamily="34" charset="0"/>
              </a:rPr>
              <a:t> </a:t>
            </a:r>
            <a:r>
              <a:rPr lang="en-US" sz="4000" b="1" dirty="0">
                <a:solidFill>
                  <a:srgbClr val="00B0F0"/>
                </a:solidFill>
                <a:latin typeface="Lato" panose="020F0502020204030203" pitchFamily="34" charset="0"/>
                <a:cs typeface="Lato" panose="020F0502020204030203" pitchFamily="34" charset="0"/>
              </a:rPr>
              <a:t>vegetation</a:t>
            </a:r>
            <a:r>
              <a:rPr lang="en-US" sz="4000" dirty="0">
                <a:latin typeface="Lato" panose="020F0502020204030203" pitchFamily="34" charset="0"/>
                <a:cs typeface="Lato" panose="020F0502020204030203" pitchFamily="34" charset="0"/>
              </a:rPr>
              <a:t>, plants yielding seed, and fruit trees on the earth bearing fruit according to their kind with seed in them”; and it was so.</a:t>
            </a:r>
            <a:endParaRPr lang="en-US" sz="4000" b="1" u="sng" dirty="0">
              <a:latin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Genesis 1:11</a:t>
            </a:r>
          </a:p>
        </p:txBody>
      </p:sp>
    </p:spTree>
    <p:extLst>
      <p:ext uri="{BB962C8B-B14F-4D97-AF65-F5344CB8AC3E}">
        <p14:creationId xmlns:p14="http://schemas.microsoft.com/office/powerpoint/2010/main" val="1983331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w_final_plant_timelapse.mp4">
            <a:hlinkClick r:id="" action="ppaction://media"/>
            <a:extLst>
              <a:ext uri="{FF2B5EF4-FFF2-40B4-BE49-F238E27FC236}">
                <a16:creationId xmlns:a16="http://schemas.microsoft.com/office/drawing/2014/main" id="{18A4BE86-E7CE-F3D1-EB5D-5DADF5D2B5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8" name="TextBox 7">
            <a:extLst>
              <a:ext uri="{FF2B5EF4-FFF2-40B4-BE49-F238E27FC236}">
                <a16:creationId xmlns:a16="http://schemas.microsoft.com/office/drawing/2014/main" id="{9BCC4405-8E22-DF6F-6D1F-FFB4FB0D0F7C}"/>
              </a:ext>
            </a:extLst>
          </p:cNvPr>
          <p:cNvSpPr txBox="1"/>
          <p:nvPr/>
        </p:nvSpPr>
        <p:spPr>
          <a:xfrm>
            <a:off x="1431509" y="1063229"/>
            <a:ext cx="6246871" cy="646331"/>
          </a:xfrm>
          <a:prstGeom prst="rect">
            <a:avLst/>
          </a:prstGeom>
          <a:noFill/>
        </p:spPr>
        <p:txBody>
          <a:bodyPr wrap="square">
            <a:spAutoFit/>
          </a:bodyPr>
          <a:lstStyle/>
          <a:p>
            <a:pPr algn="ctr"/>
            <a:r>
              <a:rPr lang="en-US" sz="3600" b="1" dirty="0">
                <a:latin typeface="Lato" panose="020F0502020204030203" pitchFamily="34" charset="0"/>
                <a:ea typeface="Lato" panose="020F0502020204030203" pitchFamily="34" charset="0"/>
                <a:cs typeface="Lato" panose="020F0502020204030203" pitchFamily="34" charset="0"/>
              </a:rPr>
              <a:t>“To Sprout, to Bring Forth!”</a:t>
            </a:r>
            <a:endParaRPr lang="en-US" sz="3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6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pic>
        <p:nvPicPr>
          <p:cNvPr id="6" name="Expansion_Space.mp4">
            <a:hlinkClick r:id="" action="ppaction://media"/>
            <a:extLst>
              <a:ext uri="{FF2B5EF4-FFF2-40B4-BE49-F238E27FC236}">
                <a16:creationId xmlns:a16="http://schemas.microsoft.com/office/drawing/2014/main" id="{9B3050E5-09DC-CBF0-2D42-ECFC750ABE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55613"/>
            <a:ext cx="9144000" cy="4230687"/>
          </a:xfrm>
          <a:prstGeom prst="rect">
            <a:avLst/>
          </a:prstGeom>
        </p:spPr>
      </p:pic>
      <p:sp>
        <p:nvSpPr>
          <p:cNvPr id="7" name="TextBox 6">
            <a:extLst>
              <a:ext uri="{FF2B5EF4-FFF2-40B4-BE49-F238E27FC236}">
                <a16:creationId xmlns:a16="http://schemas.microsoft.com/office/drawing/2014/main" id="{9180670D-75C6-FFD5-246A-D53D16075276}"/>
              </a:ext>
            </a:extLst>
          </p:cNvPr>
          <p:cNvSpPr txBox="1"/>
          <p:nvPr/>
        </p:nvSpPr>
        <p:spPr>
          <a:xfrm>
            <a:off x="6705600" y="4763386"/>
            <a:ext cx="2275367" cy="200055"/>
          </a:xfrm>
          <a:prstGeom prst="rect">
            <a:avLst/>
          </a:prstGeom>
          <a:noFill/>
        </p:spPr>
        <p:txBody>
          <a:bodyPr wrap="square" rtlCol="0">
            <a:spAutoFit/>
          </a:bodyPr>
          <a:lstStyle/>
          <a:p>
            <a:r>
              <a:rPr lang="en-US" sz="700" dirty="0">
                <a:latin typeface="Lato" panose="020F0502020204030203" pitchFamily="34" charset="0"/>
                <a:ea typeface="Lato" panose="020F0502020204030203" pitchFamily="34" charset="0"/>
                <a:cs typeface="Lato" panose="020F0502020204030203" pitchFamily="34" charset="0"/>
              </a:rPr>
              <a:t>https://</a:t>
            </a:r>
            <a:r>
              <a:rPr lang="en-US" sz="700" dirty="0" err="1">
                <a:latin typeface="Lato" panose="020F0502020204030203" pitchFamily="34" charset="0"/>
                <a:ea typeface="Lato" panose="020F0502020204030203" pitchFamily="34" charset="0"/>
                <a:cs typeface="Lato" panose="020F0502020204030203" pitchFamily="34" charset="0"/>
              </a:rPr>
              <a:t>www.youtube.com</a:t>
            </a:r>
            <a:r>
              <a:rPr lang="en-US" sz="700" dirty="0">
                <a:latin typeface="Lato" panose="020F0502020204030203" pitchFamily="34" charset="0"/>
                <a:ea typeface="Lato" panose="020F0502020204030203" pitchFamily="34" charset="0"/>
                <a:cs typeface="Lato" panose="020F0502020204030203" pitchFamily="34" charset="0"/>
              </a:rPr>
              <a:t>/</a:t>
            </a:r>
            <a:r>
              <a:rPr lang="en-US" sz="700" dirty="0" err="1">
                <a:latin typeface="Lato" panose="020F0502020204030203" pitchFamily="34" charset="0"/>
                <a:ea typeface="Lato" panose="020F0502020204030203" pitchFamily="34" charset="0"/>
                <a:cs typeface="Lato" panose="020F0502020204030203" pitchFamily="34" charset="0"/>
              </a:rPr>
              <a:t>watch?v</a:t>
            </a:r>
            <a:r>
              <a:rPr lang="en-US" sz="700" dirty="0">
                <a:latin typeface="Lato" panose="020F0502020204030203" pitchFamily="34" charset="0"/>
                <a:ea typeface="Lato" panose="020F0502020204030203" pitchFamily="34" charset="0"/>
                <a:cs typeface="Lato" panose="020F0502020204030203" pitchFamily="34" charset="0"/>
              </a:rPr>
              <a:t>=cadNZJvfl7s</a:t>
            </a:r>
          </a:p>
        </p:txBody>
      </p:sp>
    </p:spTree>
    <p:extLst>
      <p:ext uri="{BB962C8B-B14F-4D97-AF65-F5344CB8AC3E}">
        <p14:creationId xmlns:p14="http://schemas.microsoft.com/office/powerpoint/2010/main" val="71843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92500"/>
          </a:bodyPr>
          <a:lstStyle/>
          <a:p>
            <a:r>
              <a:rPr lang="en-US" sz="4000" b="1" dirty="0">
                <a:latin typeface="Lato" panose="020F0502020204030203" pitchFamily="34" charset="0"/>
                <a:cs typeface="Lato" panose="020F0502020204030203" pitchFamily="34" charset="0"/>
              </a:rPr>
              <a:t>It is He who sits above the circle of the earth, And its inhabitants are like grasshoppers, Who stretches out the heavens like a curtain And spreads them out like a tent to live in.</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Isaiah 40:22</a:t>
            </a:r>
          </a:p>
        </p:txBody>
      </p:sp>
    </p:spTree>
    <p:extLst>
      <p:ext uri="{BB962C8B-B14F-4D97-AF65-F5344CB8AC3E}">
        <p14:creationId xmlns:p14="http://schemas.microsoft.com/office/powerpoint/2010/main" val="91242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Who alone stretches out the heavens, And walks on the waves of the sea;</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Job 9:8</a:t>
            </a:r>
          </a:p>
        </p:txBody>
      </p:sp>
    </p:spTree>
    <p:extLst>
      <p:ext uri="{BB962C8B-B14F-4D97-AF65-F5344CB8AC3E}">
        <p14:creationId xmlns:p14="http://schemas.microsoft.com/office/powerpoint/2010/main" val="2773196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pic>
        <p:nvPicPr>
          <p:cNvPr id="4" name="Picture 3">
            <a:extLst>
              <a:ext uri="{FF2B5EF4-FFF2-40B4-BE49-F238E27FC236}">
                <a16:creationId xmlns:a16="http://schemas.microsoft.com/office/drawing/2014/main" id="{34E243D9-5723-82EA-8982-6CE339DA55C6}"/>
              </a:ext>
            </a:extLst>
          </p:cNvPr>
          <p:cNvPicPr>
            <a:picLocks noChangeAspect="1"/>
          </p:cNvPicPr>
          <p:nvPr/>
        </p:nvPicPr>
        <p:blipFill>
          <a:blip r:embed="rId3"/>
          <a:stretch>
            <a:fillRect/>
          </a:stretch>
        </p:blipFill>
        <p:spPr>
          <a:xfrm>
            <a:off x="3460824" y="2459430"/>
            <a:ext cx="2324805" cy="975455"/>
          </a:xfrm>
          <a:prstGeom prst="rect">
            <a:avLst/>
          </a:prstGeom>
        </p:spPr>
        <p:style>
          <a:lnRef idx="0">
            <a:schemeClr val="accent2"/>
          </a:lnRef>
          <a:fillRef idx="3">
            <a:schemeClr val="accent2"/>
          </a:fillRef>
          <a:effectRef idx="3">
            <a:schemeClr val="accent2"/>
          </a:effectRef>
          <a:fontRef idx="minor">
            <a:schemeClr val="lt1"/>
          </a:fontRef>
        </p:style>
      </p:pic>
      <p:pic>
        <p:nvPicPr>
          <p:cNvPr id="2" name="Picture 1">
            <a:extLst>
              <a:ext uri="{FF2B5EF4-FFF2-40B4-BE49-F238E27FC236}">
                <a16:creationId xmlns:a16="http://schemas.microsoft.com/office/drawing/2014/main" id="{7EBC07EE-8ECB-8A44-52F6-FBF5CF6D4FCC}"/>
              </a:ext>
            </a:extLst>
          </p:cNvPr>
          <p:cNvPicPr>
            <a:picLocks noChangeAspect="1"/>
          </p:cNvPicPr>
          <p:nvPr/>
        </p:nvPicPr>
        <p:blipFill>
          <a:blip r:embed="rId4"/>
          <a:stretch>
            <a:fillRect/>
          </a:stretch>
        </p:blipFill>
        <p:spPr>
          <a:xfrm>
            <a:off x="1304530" y="1536167"/>
            <a:ext cx="2156294" cy="281101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5" name="Picture 4">
            <a:extLst>
              <a:ext uri="{FF2B5EF4-FFF2-40B4-BE49-F238E27FC236}">
                <a16:creationId xmlns:a16="http://schemas.microsoft.com/office/drawing/2014/main" id="{2765505D-40A0-368D-05BB-8684DDEA4F73}"/>
              </a:ext>
            </a:extLst>
          </p:cNvPr>
          <p:cNvPicPr>
            <a:picLocks noChangeAspect="1"/>
          </p:cNvPicPr>
          <p:nvPr/>
        </p:nvPicPr>
        <p:blipFill>
          <a:blip r:embed="rId5"/>
          <a:stretch>
            <a:fillRect/>
          </a:stretch>
        </p:blipFill>
        <p:spPr>
          <a:xfrm>
            <a:off x="5785629" y="1536167"/>
            <a:ext cx="2067130" cy="281101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40727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3.58025E-6 L -0.14201 -3.58025E-6 " pathEditMode="relative" rAng="0" ptsTypes="AA">
                                      <p:cBhvr>
                                        <p:cTn id="6" dur="2000" fill="hold"/>
                                        <p:tgtEl>
                                          <p:spTgt spid="2"/>
                                        </p:tgtEl>
                                        <p:attrNameLst>
                                          <p:attrName>ppt_x</p:attrName>
                                          <p:attrName>ppt_y</p:attrName>
                                        </p:attrNameLst>
                                      </p:cBhvr>
                                      <p:rCtr x="-7101" y="0"/>
                                    </p:animMotion>
                                  </p:childTnLst>
                                </p:cTn>
                              </p:par>
                              <p:par>
                                <p:cTn id="7" presetID="0" presetClass="path" presetSubtype="0" accel="50000" decel="50000" fill="hold" nodeType="withEffect">
                                  <p:stCondLst>
                                    <p:cond delay="0"/>
                                  </p:stCondLst>
                                  <p:childTnLst>
                                    <p:animMotion origin="layout" path="M 2.77778E-7 -3.58025E-6 L 0.14271 -3.58025E-6 " pathEditMode="relative" rAng="0" ptsTypes="AA">
                                      <p:cBhvr>
                                        <p:cTn id="8" dur="2000" fill="hold"/>
                                        <p:tgtEl>
                                          <p:spTgt spid="5"/>
                                        </p:tgtEl>
                                        <p:attrNameLst>
                                          <p:attrName>ppt_x</p:attrName>
                                          <p:attrName>ppt_y</p:attrName>
                                        </p:attrNameLst>
                                      </p:cBhvr>
                                      <p:rCtr x="7135" y="0"/>
                                    </p:animMotion>
                                  </p:childTnLst>
                                </p:cTn>
                              </p:par>
                              <p:par>
                                <p:cTn id="9" presetID="6" presetClass="emph" presetSubtype="0" fill="hold" nodeType="withEffect">
                                  <p:stCondLst>
                                    <p:cond delay="0"/>
                                  </p:stCondLst>
                                  <p:childTnLst>
                                    <p:animScale>
                                      <p:cBhvr>
                                        <p:cTn id="10" dur="2000" fill="hold"/>
                                        <p:tgtEl>
                                          <p:spTgt spid="4"/>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The universe is mature</a:t>
            </a:r>
          </a:p>
        </p:txBody>
      </p:sp>
      <p:sp>
        <p:nvSpPr>
          <p:cNvPr id="5" name="TextBox 4">
            <a:extLst>
              <a:ext uri="{FF2B5EF4-FFF2-40B4-BE49-F238E27FC236}">
                <a16:creationId xmlns:a16="http://schemas.microsoft.com/office/drawing/2014/main" id="{43A3BAEB-8E92-417F-598C-461163B229F9}"/>
              </a:ext>
            </a:extLst>
          </p:cNvPr>
          <p:cNvSpPr txBox="1"/>
          <p:nvPr/>
        </p:nvSpPr>
        <p:spPr>
          <a:xfrm>
            <a:off x="598230" y="1119963"/>
            <a:ext cx="7994209" cy="3416320"/>
          </a:xfrm>
          <a:prstGeom prst="rect">
            <a:avLst/>
          </a:prstGeom>
          <a:noFill/>
        </p:spPr>
        <p:txBody>
          <a:bodyPr wrap="square" rtlCol="0">
            <a:spAutoFit/>
          </a:bodyPr>
          <a:lstStyle/>
          <a:p>
            <a:r>
              <a:rPr lang="en-US" sz="3600" dirty="0">
                <a:latin typeface="Lato" panose="020F0502020204030203" pitchFamily="34" charset="0"/>
                <a:ea typeface="Lato" panose="020F0502020204030203" pitchFamily="34" charset="0"/>
                <a:cs typeface="Lato" panose="020F0502020204030203" pitchFamily="34" charset="0"/>
              </a:rPr>
              <a:t>Why would God tell us in His Word over and over again that He had stretched/stretches the heavens unless He also provided some evidence that He had stretched or is continuing to stretch the heavens?</a:t>
            </a:r>
          </a:p>
        </p:txBody>
      </p:sp>
    </p:spTree>
    <p:extLst>
      <p:ext uri="{BB962C8B-B14F-4D97-AF65-F5344CB8AC3E}">
        <p14:creationId xmlns:p14="http://schemas.microsoft.com/office/powerpoint/2010/main" val="302375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fontScale="92500" lnSpcReduction="10000"/>
          </a:bodyPr>
          <a:lstStyle/>
          <a:p>
            <a:r>
              <a:rPr lang="en-US" sz="4000" b="1" dirty="0">
                <a:latin typeface="Lato" panose="020F0502020204030203" pitchFamily="34" charset="0"/>
                <a:cs typeface="Lato" panose="020F0502020204030203" pitchFamily="34" charset="0"/>
              </a:rPr>
              <a:t>He is the image of the invisible God, the firstborn of all creation: for by Him all things were created, both in the heavens and on the earth, visible and invisible, whether thrones, or dominions, or rulers, or authorities - </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Colossians 1:15-17</a:t>
            </a:r>
          </a:p>
        </p:txBody>
      </p:sp>
    </p:spTree>
    <p:extLst>
      <p:ext uri="{BB962C8B-B14F-4D97-AF65-F5344CB8AC3E}">
        <p14:creationId xmlns:p14="http://schemas.microsoft.com/office/powerpoint/2010/main" val="2297592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6DB8-EC24-6E4C-9ED1-9966DB0DA307}"/>
              </a:ext>
            </a:extLst>
          </p:cNvPr>
          <p:cNvSpPr>
            <a:spLocks noGrp="1"/>
          </p:cNvSpPr>
          <p:nvPr>
            <p:ph type="body" sz="quarter" idx="10"/>
          </p:nvPr>
        </p:nvSpPr>
        <p:spPr/>
        <p:txBody>
          <a:bodyPr>
            <a:normAutofit/>
          </a:bodyPr>
          <a:lstStyle/>
          <a:p>
            <a:r>
              <a:rPr lang="en-US" sz="4000" b="1" dirty="0">
                <a:latin typeface="Lato" panose="020F0502020204030203" pitchFamily="34" charset="0"/>
                <a:cs typeface="Lato" panose="020F0502020204030203" pitchFamily="34" charset="0"/>
              </a:rPr>
              <a:t>All things have been created through Him and for Him. He is before all things, and in Him all things hold together.</a:t>
            </a:r>
          </a:p>
        </p:txBody>
      </p:sp>
      <p:sp>
        <p:nvSpPr>
          <p:cNvPr id="4" name="Text Placeholder 3">
            <a:extLst>
              <a:ext uri="{FF2B5EF4-FFF2-40B4-BE49-F238E27FC236}">
                <a16:creationId xmlns:a16="http://schemas.microsoft.com/office/drawing/2014/main" id="{CC1228AE-8E96-7A43-8DBC-CB8988833196}"/>
              </a:ext>
            </a:extLst>
          </p:cNvPr>
          <p:cNvSpPr>
            <a:spLocks noGrp="1"/>
          </p:cNvSpPr>
          <p:nvPr>
            <p:ph type="body" sz="quarter" idx="11"/>
          </p:nvPr>
        </p:nvSpPr>
        <p:spPr/>
        <p:txBody>
          <a:bodyPr/>
          <a:lstStyle/>
          <a:p>
            <a:r>
              <a:rPr lang="en-US" b="1" dirty="0"/>
              <a:t>- Colossians 1:15-17</a:t>
            </a:r>
          </a:p>
        </p:txBody>
      </p:sp>
    </p:spTree>
    <p:extLst>
      <p:ext uri="{BB962C8B-B14F-4D97-AF65-F5344CB8AC3E}">
        <p14:creationId xmlns:p14="http://schemas.microsoft.com/office/powerpoint/2010/main" val="3279554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D-AFBA-FC46-B8AD-FB4BD1C7F786}"/>
              </a:ext>
            </a:extLst>
          </p:cNvPr>
          <p:cNvSpPr>
            <a:spLocks noGrp="1"/>
          </p:cNvSpPr>
          <p:nvPr>
            <p:ph type="title"/>
          </p:nvPr>
        </p:nvSpPr>
        <p:spPr/>
        <p:txBody>
          <a:bodyPr>
            <a:normAutofit/>
          </a:bodyPr>
          <a:lstStyle/>
          <a:p>
            <a:r>
              <a:rPr lang="en-US" sz="6600" b="1" dirty="0">
                <a:latin typeface="Lato Black" panose="020F0502020204030203" pitchFamily="34" charset="0"/>
                <a:ea typeface="Lato Black" panose="020F0502020204030203" pitchFamily="34" charset="0"/>
                <a:cs typeface="Lato Black" panose="020F0502020204030203" pitchFamily="34" charset="0"/>
              </a:rPr>
              <a:t>Conclusion</a:t>
            </a:r>
          </a:p>
        </p:txBody>
      </p:sp>
    </p:spTree>
    <p:extLst>
      <p:ext uri="{BB962C8B-B14F-4D97-AF65-F5344CB8AC3E}">
        <p14:creationId xmlns:p14="http://schemas.microsoft.com/office/powerpoint/2010/main" val="831181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A4F5-38CE-F748-A053-2CA2CE19A935}"/>
              </a:ext>
            </a:extLst>
          </p:cNvPr>
          <p:cNvSpPr>
            <a:spLocks noGrp="1"/>
          </p:cNvSpPr>
          <p:nvPr>
            <p:ph type="title"/>
          </p:nvPr>
        </p:nvSpPr>
        <p:spPr>
          <a:xfrm>
            <a:off x="1926771" y="598713"/>
            <a:ext cx="6601944" cy="3385457"/>
          </a:xfrm>
        </p:spPr>
        <p:txBody>
          <a:bodyPr anchor="t">
            <a:normAutofit/>
          </a:bodyPr>
          <a:lstStyle/>
          <a:p>
            <a:pPr algn="l"/>
            <a:r>
              <a:rPr lang="en-US" sz="3400" b="1" spc="0" dirty="0"/>
              <a:t>Cosmology may look like science but it isn’t a science. A basic tenet of science is that you can do repeatable experiments, and you can’t do that in cosmology.</a:t>
            </a:r>
          </a:p>
        </p:txBody>
      </p:sp>
      <p:sp>
        <p:nvSpPr>
          <p:cNvPr id="3" name="Rectangle 2">
            <a:extLst>
              <a:ext uri="{FF2B5EF4-FFF2-40B4-BE49-F238E27FC236}">
                <a16:creationId xmlns:a16="http://schemas.microsoft.com/office/drawing/2014/main" id="{2C0B70A3-E6A7-F241-AA17-7281BAF1A963}"/>
              </a:ext>
            </a:extLst>
          </p:cNvPr>
          <p:cNvSpPr/>
          <p:nvPr/>
        </p:nvSpPr>
        <p:spPr>
          <a:xfrm>
            <a:off x="1893621" y="3828823"/>
            <a:ext cx="6400800" cy="523220"/>
          </a:xfrm>
          <a:prstGeom prst="rect">
            <a:avLst/>
          </a:prstGeom>
        </p:spPr>
        <p:txBody>
          <a:bodyPr wrap="square">
            <a:spAutoFit/>
          </a:bodyPr>
          <a:lstStyle/>
          <a:p>
            <a:r>
              <a:rPr lang="en-US" sz="1400" dirty="0">
                <a:latin typeface="Lato" panose="020F0502020204030203" pitchFamily="34" charset="0"/>
              </a:rPr>
              <a:t>James Gunn – Eugene Higgins Professor of Astronomy at Princeton University – Science 317:1848-1850, p. 1850, 2007</a:t>
            </a:r>
          </a:p>
        </p:txBody>
      </p:sp>
      <p:pic>
        <p:nvPicPr>
          <p:cNvPr id="4" name="Picture 3" descr="Icon&#10;&#10;Description automatically generated">
            <a:extLst>
              <a:ext uri="{FF2B5EF4-FFF2-40B4-BE49-F238E27FC236}">
                <a16:creationId xmlns:a16="http://schemas.microsoft.com/office/drawing/2014/main" id="{2D197EFF-1596-8A49-AAA4-697AF0E9DD2A}"/>
              </a:ext>
            </a:extLst>
          </p:cNvPr>
          <p:cNvPicPr>
            <a:picLocks noChangeAspect="1"/>
          </p:cNvPicPr>
          <p:nvPr/>
        </p:nvPicPr>
        <p:blipFill>
          <a:blip r:embed="rId2"/>
          <a:stretch>
            <a:fillRect/>
          </a:stretch>
        </p:blipFill>
        <p:spPr>
          <a:xfrm>
            <a:off x="615285" y="465439"/>
            <a:ext cx="1278336" cy="1278336"/>
          </a:xfrm>
          <a:prstGeom prst="rect">
            <a:avLst/>
          </a:prstGeom>
        </p:spPr>
      </p:pic>
    </p:spTree>
    <p:extLst>
      <p:ext uri="{BB962C8B-B14F-4D97-AF65-F5344CB8AC3E}">
        <p14:creationId xmlns:p14="http://schemas.microsoft.com/office/powerpoint/2010/main" val="626463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Conclusion</a:t>
            </a:r>
          </a:p>
        </p:txBody>
      </p:sp>
      <p:sp>
        <p:nvSpPr>
          <p:cNvPr id="2" name="TextBox 1">
            <a:extLst>
              <a:ext uri="{FF2B5EF4-FFF2-40B4-BE49-F238E27FC236}">
                <a16:creationId xmlns:a16="http://schemas.microsoft.com/office/drawing/2014/main" id="{8E0980EC-C134-B0E1-A095-FC8ABFAD80ED}"/>
              </a:ext>
            </a:extLst>
          </p:cNvPr>
          <p:cNvSpPr txBox="1"/>
          <p:nvPr/>
        </p:nvSpPr>
        <p:spPr>
          <a:xfrm>
            <a:off x="598230" y="1063229"/>
            <a:ext cx="8037095" cy="3847207"/>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Lato" panose="020F0502020204030203" pitchFamily="34" charset="0"/>
              </a:rPr>
              <a:t>The universe appears old </a:t>
            </a:r>
          </a:p>
          <a:p>
            <a:pPr marL="571500" indent="-571500">
              <a:buFont typeface="Arial" panose="020B0604020202020204" pitchFamily="34" charset="0"/>
              <a:buChar char="•"/>
            </a:pPr>
            <a:r>
              <a:rPr lang="en-US" sz="3600" dirty="0">
                <a:latin typeface="Lato" panose="020F0502020204030203" pitchFamily="34" charset="0"/>
              </a:rPr>
              <a:t>The universe appears young </a:t>
            </a:r>
          </a:p>
          <a:p>
            <a:pPr marL="571500" indent="-571500">
              <a:buFont typeface="Arial" panose="020B0604020202020204" pitchFamily="34" charset="0"/>
              <a:buChar char="•"/>
            </a:pPr>
            <a:r>
              <a:rPr lang="en-US" sz="3600" dirty="0">
                <a:latin typeface="Lato" panose="020F0502020204030203" pitchFamily="34" charset="0"/>
              </a:rPr>
              <a:t>The universe was created </a:t>
            </a:r>
            <a:r>
              <a:rPr lang="en-US" sz="3600" b="1" i="1" dirty="0">
                <a:latin typeface="Lato" panose="020F0502020204030203" pitchFamily="34" charset="0"/>
              </a:rPr>
              <a:t>mature</a:t>
            </a:r>
          </a:p>
          <a:p>
            <a:pPr marL="1028700" lvl="1" indent="-571500">
              <a:buFont typeface="Arial" panose="020B0604020202020204" pitchFamily="34" charset="0"/>
              <a:buChar char="•"/>
            </a:pPr>
            <a:r>
              <a:rPr lang="en-US" sz="3200" dirty="0">
                <a:latin typeface="Lato" panose="020F0502020204030203" pitchFamily="34" charset="0"/>
              </a:rPr>
              <a:t>Must consider when using scientific dating methods</a:t>
            </a:r>
          </a:p>
          <a:p>
            <a:pPr marL="571500" indent="-571500">
              <a:buFont typeface="Arial" panose="020B0604020202020204" pitchFamily="34" charset="0"/>
              <a:buChar char="•"/>
            </a:pPr>
            <a:r>
              <a:rPr lang="en-US" sz="3600" dirty="0">
                <a:latin typeface="Lato" panose="020F0502020204030203" pitchFamily="34" charset="0"/>
              </a:rPr>
              <a:t>Death before sin undermines the reason for Christ’s death</a:t>
            </a:r>
          </a:p>
        </p:txBody>
      </p:sp>
    </p:spTree>
    <p:extLst>
      <p:ext uri="{BB962C8B-B14F-4D97-AF65-F5344CB8AC3E}">
        <p14:creationId xmlns:p14="http://schemas.microsoft.com/office/powerpoint/2010/main" val="6496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9469D-83A5-10EC-66D6-FAF7FEFC7A7D}"/>
              </a:ext>
            </a:extLst>
          </p:cNvPr>
          <p:cNvPicPr>
            <a:picLocks noChangeAspect="1"/>
          </p:cNvPicPr>
          <p:nvPr/>
        </p:nvPicPr>
        <p:blipFill>
          <a:blip r:embed="rId3">
            <a:duotone>
              <a:schemeClr val="accent3">
                <a:shade val="45000"/>
                <a:satMod val="135000"/>
              </a:schemeClr>
              <a:prstClr val="white"/>
            </a:duotone>
          </a:blip>
          <a:stretch>
            <a:fillRect/>
          </a:stretch>
        </p:blipFill>
        <p:spPr>
          <a:xfrm>
            <a:off x="4435879" y="-332509"/>
            <a:ext cx="4004656" cy="4004656"/>
          </a:xfrm>
          <a:prstGeom prst="rect">
            <a:avLst/>
          </a:prstGeom>
          <a:noFill/>
        </p:spPr>
      </p:pic>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Rewinding the clock!</a:t>
            </a:r>
          </a:p>
        </p:txBody>
      </p:sp>
      <p:sp>
        <p:nvSpPr>
          <p:cNvPr id="4" name="TextBox 3">
            <a:extLst>
              <a:ext uri="{FF2B5EF4-FFF2-40B4-BE49-F238E27FC236}">
                <a16:creationId xmlns:a16="http://schemas.microsoft.com/office/drawing/2014/main" id="{E491713D-E5A3-1649-84E7-9107E60F3978}"/>
              </a:ext>
            </a:extLst>
          </p:cNvPr>
          <p:cNvSpPr txBox="1"/>
          <p:nvPr/>
        </p:nvSpPr>
        <p:spPr>
          <a:xfrm>
            <a:off x="598230" y="1356589"/>
            <a:ext cx="8037095" cy="3170099"/>
          </a:xfrm>
          <a:prstGeom prst="rect">
            <a:avLst/>
          </a:prstGeom>
          <a:noFill/>
        </p:spPr>
        <p:txBody>
          <a:bodyPr wrap="square" rtlCol="0">
            <a:spAutoFit/>
          </a:bodyPr>
          <a:lstStyle/>
          <a:p>
            <a:pPr marL="742950" indent="-742950">
              <a:buFont typeface="Arial" panose="020B0604020202020204" pitchFamily="34" charset="0"/>
              <a:buChar char="•"/>
            </a:pPr>
            <a:r>
              <a:rPr lang="en-US" sz="3600" dirty="0">
                <a:latin typeface="Lato" panose="020F0502020204030203" pitchFamily="34" charset="0"/>
              </a:rPr>
              <a:t>If something is stretched out over time:</a:t>
            </a:r>
          </a:p>
          <a:p>
            <a:pPr marL="1200150" lvl="1" indent="-742950">
              <a:buFont typeface="Arial" panose="020B0604020202020204" pitchFamily="34" charset="0"/>
              <a:buChar char="•"/>
            </a:pPr>
            <a:r>
              <a:rPr lang="en-US" sz="3200" dirty="0">
                <a:latin typeface="Lato" panose="020F0502020204030203" pitchFamily="34" charset="0"/>
              </a:rPr>
              <a:t>You can measure the current rate of stretching</a:t>
            </a:r>
          </a:p>
          <a:p>
            <a:pPr marL="1200150" lvl="1" indent="-742950">
              <a:buFont typeface="Arial" panose="020B0604020202020204" pitchFamily="34" charset="0"/>
              <a:buChar char="•"/>
            </a:pPr>
            <a:r>
              <a:rPr lang="en-US" sz="3200" dirty="0">
                <a:latin typeface="Lato" panose="020F0502020204030203" pitchFamily="34" charset="0"/>
              </a:rPr>
              <a:t>Then calculate </a:t>
            </a:r>
            <a:r>
              <a:rPr lang="en-US" sz="3200" i="1" dirty="0">
                <a:latin typeface="Lato" panose="020F0502020204030203" pitchFamily="34" charset="0"/>
              </a:rPr>
              <a:t>backwards</a:t>
            </a:r>
            <a:r>
              <a:rPr lang="en-US" sz="3200" dirty="0">
                <a:latin typeface="Lato" panose="020F0502020204030203" pitchFamily="34" charset="0"/>
              </a:rPr>
              <a:t> the time it took to get to its present position</a:t>
            </a:r>
          </a:p>
        </p:txBody>
      </p:sp>
    </p:spTree>
    <p:extLst>
      <p:ext uri="{BB962C8B-B14F-4D97-AF65-F5344CB8AC3E}">
        <p14:creationId xmlns:p14="http://schemas.microsoft.com/office/powerpoint/2010/main" val="34385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Rewinding the clock!</a:t>
            </a:r>
          </a:p>
        </p:txBody>
      </p:sp>
      <p:pic>
        <p:nvPicPr>
          <p:cNvPr id="1026" name="Picture 2">
            <a:extLst>
              <a:ext uri="{FF2B5EF4-FFF2-40B4-BE49-F238E27FC236}">
                <a16:creationId xmlns:a16="http://schemas.microsoft.com/office/drawing/2014/main" id="{6E25AA00-19FC-EA6F-61C5-2334C5791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476" y="945351"/>
            <a:ext cx="6360102" cy="40983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A85170-AC15-2260-AFEC-E04DAD7F7E64}"/>
              </a:ext>
            </a:extLst>
          </p:cNvPr>
          <p:cNvSpPr/>
          <p:nvPr/>
        </p:nvSpPr>
        <p:spPr>
          <a:xfrm>
            <a:off x="1238596" y="3308465"/>
            <a:ext cx="964277" cy="1571106"/>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F495B4-DB12-E23C-8E76-4C44C828C968}"/>
              </a:ext>
            </a:extLst>
          </p:cNvPr>
          <p:cNvSpPr/>
          <p:nvPr/>
        </p:nvSpPr>
        <p:spPr>
          <a:xfrm>
            <a:off x="2676119" y="2522911"/>
            <a:ext cx="1513496" cy="235665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4DCFFD-931B-706E-727B-8A6E5D3B8E0B}"/>
              </a:ext>
            </a:extLst>
          </p:cNvPr>
          <p:cNvSpPr/>
          <p:nvPr/>
        </p:nvSpPr>
        <p:spPr>
          <a:xfrm>
            <a:off x="4584364" y="1170707"/>
            <a:ext cx="2547955" cy="358417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54DC86C-F052-218A-6A3B-D26F018EA267}"/>
              </a:ext>
            </a:extLst>
          </p:cNvPr>
          <p:cNvCxnSpPr/>
          <p:nvPr/>
        </p:nvCxnSpPr>
        <p:spPr>
          <a:xfrm flipV="1">
            <a:off x="1307592" y="1133856"/>
            <a:ext cx="4261104" cy="2331720"/>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63250A0-E2D0-F29A-1249-3D726166121E}"/>
              </a:ext>
            </a:extLst>
          </p:cNvPr>
          <p:cNvSpPr txBox="1"/>
          <p:nvPr/>
        </p:nvSpPr>
        <p:spPr>
          <a:xfrm rot="19768831">
            <a:off x="1837113" y="1936865"/>
            <a:ext cx="2302625" cy="369332"/>
          </a:xfrm>
          <a:prstGeom prst="rect">
            <a:avLst/>
          </a:prstGeom>
          <a:noFill/>
        </p:spPr>
        <p:txBody>
          <a:bodyPr wrap="square" rtlCol="0">
            <a:spAutoFit/>
          </a:bodyPr>
          <a:lstStyle/>
          <a:p>
            <a:pPr algn="ctr"/>
            <a:r>
              <a:rPr lang="en-US" dirty="0"/>
              <a:t>Time</a:t>
            </a:r>
          </a:p>
        </p:txBody>
      </p:sp>
    </p:spTree>
    <p:extLst>
      <p:ext uri="{BB962C8B-B14F-4D97-AF65-F5344CB8AC3E}">
        <p14:creationId xmlns:p14="http://schemas.microsoft.com/office/powerpoint/2010/main" val="42338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E1356-BC56-0F49-A6E3-F541432FFE02}"/>
              </a:ext>
            </a:extLst>
          </p:cNvPr>
          <p:cNvSpPr>
            <a:spLocks noGrp="1"/>
          </p:cNvSpPr>
          <p:nvPr>
            <p:ph type="title"/>
          </p:nvPr>
        </p:nvSpPr>
        <p:spPr/>
        <p:txBody>
          <a:bodyPr/>
          <a:lstStyle/>
          <a:p>
            <a:r>
              <a:rPr lang="en-US" dirty="0"/>
              <a:t>Old Universe?</a:t>
            </a:r>
          </a:p>
        </p:txBody>
      </p:sp>
      <p:pic>
        <p:nvPicPr>
          <p:cNvPr id="2" name="Picture 2" descr="Discovered: Milky Way's long-lost galactic sibling | Astronomy | The  Guardian">
            <a:extLst>
              <a:ext uri="{FF2B5EF4-FFF2-40B4-BE49-F238E27FC236}">
                <a16:creationId xmlns:a16="http://schemas.microsoft.com/office/drawing/2014/main" id="{93D10F5F-ECF0-74E0-669B-1450B9E42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997240-9F9B-CF23-2F12-F236DE62BE08}"/>
              </a:ext>
            </a:extLst>
          </p:cNvPr>
          <p:cNvSpPr txBox="1"/>
          <p:nvPr/>
        </p:nvSpPr>
        <p:spPr>
          <a:xfrm>
            <a:off x="1421484" y="4095809"/>
            <a:ext cx="2452243" cy="584775"/>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We are here</a:t>
            </a:r>
          </a:p>
        </p:txBody>
      </p:sp>
      <p:cxnSp>
        <p:nvCxnSpPr>
          <p:cNvPr id="6" name="Straight Arrow Connector 5">
            <a:extLst>
              <a:ext uri="{FF2B5EF4-FFF2-40B4-BE49-F238E27FC236}">
                <a16:creationId xmlns:a16="http://schemas.microsoft.com/office/drawing/2014/main" id="{6FBDA129-538C-FC42-DEE3-32F379CC0E79}"/>
              </a:ext>
            </a:extLst>
          </p:cNvPr>
          <p:cNvCxnSpPr>
            <a:cxnSpLocks/>
          </p:cNvCxnSpPr>
          <p:nvPr/>
        </p:nvCxnSpPr>
        <p:spPr>
          <a:xfrm flipH="1" flipV="1">
            <a:off x="2647605" y="2759825"/>
            <a:ext cx="1" cy="1457844"/>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8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54121</TotalTime>
  <Words>2053</Words>
  <Application>Microsoft Macintosh PowerPoint</Application>
  <PresentationFormat>On-screen Show (16:9)</PresentationFormat>
  <Paragraphs>330</Paragraphs>
  <Slides>66</Slides>
  <Notes>55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Lato</vt:lpstr>
      <vt:lpstr>Lato Black</vt:lpstr>
      <vt:lpstr>Lato Regular</vt:lpstr>
      <vt:lpstr>With Title</vt:lpstr>
      <vt:lpstr>PowerPoint Presentation</vt:lpstr>
      <vt:lpstr>Hold firmly to Scripture; loosely to theories</vt:lpstr>
      <vt:lpstr>Calculating the age of the universe</vt:lpstr>
      <vt:lpstr>Calculating the age of the universe</vt:lpstr>
      <vt:lpstr>Is the universe old?</vt:lpstr>
      <vt:lpstr>PowerPoint Presentation</vt:lpstr>
      <vt:lpstr>Rewinding the clock!</vt:lpstr>
      <vt:lpstr>Rewinding the clock!</vt:lpstr>
      <vt:lpstr>Old Universe?</vt:lpstr>
      <vt:lpstr>Old Universe?</vt:lpstr>
      <vt:lpstr>Rewinding the clock!</vt:lpstr>
      <vt:lpstr>Rewinding the clock!</vt:lpstr>
      <vt:lpstr>Old Universe?</vt:lpstr>
      <vt:lpstr>Globular clusters</vt:lpstr>
      <vt:lpstr>Dating globular clusters</vt:lpstr>
      <vt:lpstr>Old Universe?</vt:lpstr>
      <vt:lpstr>Is the universe young?</vt:lpstr>
      <vt:lpstr>Young universe?</vt:lpstr>
      <vt:lpstr>Young universe?</vt:lpstr>
      <vt:lpstr>Young universe?</vt:lpstr>
      <vt:lpstr>Young universe?</vt:lpstr>
      <vt:lpstr>… probably, so far as I know, there is no professor of Hebrew or Old Testament at any world-class university who does not believe that the writer(s) of Genesis 1–11 intended to convey to their readers the ideas that: … the figures contained in the Genesis genealogies provided by simple addition a chronology from the beginning of the world up to later stages in the biblical story.</vt:lpstr>
      <vt:lpstr>Young universe?</vt:lpstr>
      <vt:lpstr>PowerPoint Presentation</vt:lpstr>
      <vt:lpstr>Why is the age of the universe important?</vt:lpstr>
      <vt:lpstr>PowerPoint Presentation</vt:lpstr>
      <vt:lpstr>PowerPoint Presentation</vt:lpstr>
      <vt:lpstr>Time is in fact the hero of the plot...What we regard as the impossible on the basis of human experience is meaningless here. Given so much time, the "impossible" becomes possible, the possible probable, and the probable virtually certain. One only has to wait: time itself performs the miracles</vt:lpstr>
      <vt:lpstr>PowerPoint Presentation</vt:lpstr>
      <vt:lpstr>Is the age of the universe important?</vt:lpstr>
      <vt:lpstr>PowerPoint Presentation</vt:lpstr>
      <vt:lpstr>Is the age of the universe important?</vt:lpstr>
      <vt:lpstr>PowerPoint Presentation</vt:lpstr>
      <vt:lpstr>PowerPoint Presentation</vt:lpstr>
      <vt:lpstr>It is a difficult scientific question</vt:lpstr>
      <vt:lpstr>It is a difficult scientific question</vt:lpstr>
      <vt:lpstr>It is a difficult scientific question</vt:lpstr>
      <vt:lpstr>It is a difficult scientific question</vt:lpstr>
      <vt:lpstr>Cosmology may look like science but it isn’t a science.  A basic tenet of science is that you can do repeatable experiments, and you can’t do that in cosmology.</vt:lpstr>
      <vt:lpstr>It is a difficult scientific question</vt:lpstr>
      <vt:lpstr>It is a difficult scientific question</vt:lpstr>
      <vt:lpstr>The universe is mature</vt:lpstr>
      <vt:lpstr>PowerPoint Presentation</vt:lpstr>
      <vt:lpstr>The universe is mature</vt:lpstr>
      <vt:lpstr>PowerPoint Presentation</vt:lpstr>
      <vt:lpstr>The universe is mature</vt:lpstr>
      <vt:lpstr>PowerPoint Presentation</vt:lpstr>
      <vt:lpstr>PowerPoint Presentation</vt:lpstr>
      <vt:lpstr>The universe is mature</vt:lpstr>
      <vt:lpstr>PowerPoint Presentation</vt:lpstr>
      <vt:lpstr>The universe is mature</vt:lpstr>
      <vt:lpstr>The universe is mature</vt:lpstr>
      <vt:lpstr>The universe is mature</vt:lpstr>
      <vt:lpstr>The universe is mature</vt:lpstr>
      <vt:lpstr>PowerPoint Presentation</vt:lpstr>
      <vt:lpstr>PowerPoint Presentation</vt:lpstr>
      <vt:lpstr>The universe is mature</vt:lpstr>
      <vt:lpstr>The universe is mature</vt:lpstr>
      <vt:lpstr>PowerPoint Presentation</vt:lpstr>
      <vt:lpstr>The universe is mature</vt:lpstr>
      <vt:lpstr>The universe is mature</vt:lpstr>
      <vt:lpstr>PowerPoint Presentation</vt:lpstr>
      <vt:lpstr>PowerPoint Presentation</vt:lpstr>
      <vt:lpstr>Conclusion</vt:lpstr>
      <vt:lpstr>Cosmology may look like science but it isn’t a science. A basic tenet of science is that you can do repeatable experiments, and you can’t do that in cosmology.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817</cp:revision>
  <dcterms:created xsi:type="dcterms:W3CDTF">2014-04-30T18:34:38Z</dcterms:created>
  <dcterms:modified xsi:type="dcterms:W3CDTF">2023-04-20T21:25:59Z</dcterms:modified>
</cp:coreProperties>
</file>