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3029"/>
    <a:srgbClr val="A5241D"/>
    <a:srgbClr val="871C17"/>
    <a:srgbClr val="302D28"/>
    <a:srgbClr val="904B25"/>
    <a:srgbClr val="C0652E"/>
    <a:srgbClr val="16313B"/>
    <a:srgbClr val="0C1E25"/>
    <a:srgbClr val="9A3E28"/>
    <a:srgbClr val="511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42"/>
    <p:restoredTop sz="94150"/>
  </p:normalViewPr>
  <p:slideViewPr>
    <p:cSldViewPr snapToGrid="0" snapToObjects="1">
      <p:cViewPr varScale="1">
        <p:scale>
          <a:sx n="160" d="100"/>
          <a:sy n="160" d="100"/>
        </p:scale>
        <p:origin x="408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956BFB-72F2-C149-B567-312CA65074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FAE24-DD58-C349-AFB0-44F2BB9DAA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ACDBE-C70C-5848-B54E-B7EF5E19C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775A4-25D9-AB46-B3E9-AE6665A365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1B7E47-8A17-D744-8FC4-318015769F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C70D9-64D7-9F45-8AAD-0E4E4CEBF8C6}" type="datetimeFigureOut">
              <a:rPr lang="en-US" smtClean="0"/>
              <a:t>4/14/21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14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B55F3-41C6-2748-8085-B7D9A673A34F}" type="datetimeFigureOut">
              <a:rPr lang="en-US" smtClean="0"/>
              <a:t>4/14/21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EFE89-3D0E-F543-9B9D-7ED7FA505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2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EFE89-3D0E-F543-9B9D-7ED7FA505D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4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2501454" y="2100307"/>
            <a:ext cx="392474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600" b="1" i="0" spc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MIKE MAZZALONGO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0699" y="1420092"/>
            <a:ext cx="2781301" cy="3363913"/>
          </a:xfrm>
        </p:spPr>
        <p:txBody>
          <a:bodyPr anchor="b">
            <a:normAutofit/>
          </a:bodyPr>
          <a:lstStyle>
            <a:lvl1pPr marL="0" indent="0" algn="ctr">
              <a:buNone/>
              <a:defRPr sz="19900">
                <a:latin typeface="Lato Black"/>
                <a:cs typeface="Lato Black"/>
              </a:defRPr>
            </a:lvl1pPr>
          </a:lstStyle>
          <a:p>
            <a:pPr lvl="0"/>
            <a:r>
              <a:rPr lang="en-US"/>
              <a:t>9</a:t>
            </a:r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6" y="4503641"/>
            <a:ext cx="1825066" cy="259424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3118344" y="2037860"/>
            <a:ext cx="2883533" cy="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02000" y="2934636"/>
            <a:ext cx="5176113" cy="1239893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4000" b="1" spc="0" baseline="0">
                <a:solidFill>
                  <a:schemeClr val="tx1">
                    <a:tint val="75000"/>
                  </a:schemeClr>
                </a:solidFill>
                <a:latin typeface="Lato Black"/>
                <a:cs typeface="Lato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Title of Lesson</a:t>
            </a:r>
            <a:br>
              <a:rPr lang="en-US" dirty="0"/>
            </a:br>
            <a:r>
              <a:rPr lang="en-US" dirty="0"/>
              <a:t>Second Line of Title</a:t>
            </a:r>
          </a:p>
        </p:txBody>
      </p:sp>
    </p:spTree>
    <p:extLst>
      <p:ext uri="{BB962C8B-B14F-4D97-AF65-F5344CB8AC3E}">
        <p14:creationId xmlns:p14="http://schemas.microsoft.com/office/powerpoint/2010/main" val="144475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Statment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614391"/>
            <a:ext cx="7913430" cy="3914718"/>
          </a:xfrm>
        </p:spPr>
        <p:txBody>
          <a:bodyPr anchor="ctr">
            <a:normAutofit/>
          </a:bodyPr>
          <a:lstStyle>
            <a:lvl1pPr algn="ctr">
              <a:defRPr sz="40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357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Blank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615" y="653143"/>
            <a:ext cx="7213099" cy="4048584"/>
          </a:xfrm>
        </p:spPr>
        <p:txBody>
          <a:bodyPr anchor="t">
            <a:normAutofit/>
          </a:bodyPr>
          <a:lstStyle>
            <a:lvl1pPr algn="l">
              <a:defRPr sz="3600" b="0" i="0" spc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619486E4-CFC7-F444-9FF2-27D3A7D6B6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011" y="653143"/>
            <a:ext cx="717772" cy="7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71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xt">
    <p:bg>
      <p:bgPr>
        <a:solidFill>
          <a:srgbClr val="302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2436081"/>
            <a:ext cx="7913430" cy="2265646"/>
          </a:xfrm>
        </p:spPr>
        <p:txBody>
          <a:bodyPr anchor="ctr">
            <a:normAutofit/>
          </a:bodyPr>
          <a:lstStyle>
            <a:lvl1pPr algn="ctr">
              <a:defRPr sz="40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D7C01EC8-5A88-F941-908A-09E7318DE7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55558" y="1351225"/>
            <a:ext cx="2032884" cy="108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86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Person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A3CD75-EC6F-0147-8199-E9C2AC78A59C}"/>
              </a:ext>
            </a:extLst>
          </p:cNvPr>
          <p:cNvCxnSpPr>
            <a:cxnSpLocks/>
          </p:cNvCxnSpPr>
          <p:nvPr userDrawn="1"/>
        </p:nvCxnSpPr>
        <p:spPr>
          <a:xfrm flipH="1">
            <a:off x="3135086" y="3797559"/>
            <a:ext cx="5075853" cy="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2A9CBA-2D7A-5546-BAD4-EE5FD17DC5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4744" y="636588"/>
            <a:ext cx="3132138" cy="40147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D7A7601-D96F-3F49-A5E5-9C73E4AB3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437" y="2571750"/>
            <a:ext cx="4383288" cy="945883"/>
          </a:xfrm>
        </p:spPr>
        <p:txBody>
          <a:bodyPr>
            <a:noAutofit/>
          </a:bodyPr>
          <a:lstStyle>
            <a:lvl1pPr>
              <a:defRPr sz="2400" b="0" spc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671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spc="-15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3642243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3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221" y="429598"/>
            <a:ext cx="7473085" cy="3680039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Lato Regular"/>
                <a:cs typeface="Lato Regular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For God so loved the world, that He gave His only begotten Son, that whoever believes in Him shall not perish, but have eternal life.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13221" y="4109637"/>
            <a:ext cx="4156042" cy="522988"/>
          </a:xfrm>
        </p:spPr>
        <p:txBody>
          <a:bodyPr>
            <a:normAutofit/>
          </a:bodyPr>
          <a:lstStyle>
            <a:lvl1pPr marL="0" indent="0" algn="l">
              <a:buNone/>
              <a:defRPr sz="2800" b="1" i="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- John 3:16</a:t>
            </a:r>
          </a:p>
        </p:txBody>
      </p:sp>
    </p:spTree>
    <p:extLst>
      <p:ext uri="{BB962C8B-B14F-4D97-AF65-F5344CB8AC3E}">
        <p14:creationId xmlns:p14="http://schemas.microsoft.com/office/powerpoint/2010/main" val="164928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ingle Stat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</p:spPr>
        <p:txBody>
          <a:bodyPr anchor="ctr">
            <a:normAutofit/>
          </a:bodyPr>
          <a:lstStyle>
            <a:lvl1pPr algn="ctr">
              <a:defRPr sz="40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176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615" y="653143"/>
            <a:ext cx="7213099" cy="4048584"/>
          </a:xfrm>
        </p:spPr>
        <p:txBody>
          <a:bodyPr anchor="t">
            <a:normAutofit/>
          </a:bodyPr>
          <a:lstStyle>
            <a:lvl1pPr algn="l">
              <a:defRPr sz="3600" b="0" i="0" spc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619486E4-CFC7-F444-9FF2-27D3A7D6B6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0011" y="653143"/>
            <a:ext cx="717772" cy="7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6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2436081"/>
            <a:ext cx="7913430" cy="2265646"/>
          </a:xfrm>
        </p:spPr>
        <p:txBody>
          <a:bodyPr anchor="ctr">
            <a:normAutofit/>
          </a:bodyPr>
          <a:lstStyle>
            <a:lvl1pPr algn="ctr">
              <a:defRPr sz="40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D7C01EC8-5A88-F941-908A-09E7318DE7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55558" y="1351225"/>
            <a:ext cx="2032884" cy="108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81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me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9600" y="3416300"/>
            <a:ext cx="5575300" cy="1549400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3600" b="1" spc="0" baseline="0">
                <a:solidFill>
                  <a:schemeClr val="tx1">
                    <a:tint val="75000"/>
                  </a:schemeClr>
                </a:solidFill>
                <a:latin typeface="Lato Black"/>
                <a:cs typeface="Lato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Perfection is the </a:t>
            </a:r>
            <a:br>
              <a:rPr lang="en-US"/>
            </a:br>
            <a:r>
              <a:rPr lang="en-US"/>
              <a:t>Absolute Standard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503109" y="2169945"/>
            <a:ext cx="3939514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600" b="1" i="0" spc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MIKE MAZZALONGO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1349" y="1954061"/>
            <a:ext cx="2638251" cy="3363913"/>
          </a:xfrm>
        </p:spPr>
        <p:txBody>
          <a:bodyPr anchor="b">
            <a:normAutofit/>
          </a:bodyPr>
          <a:lstStyle>
            <a:lvl1pPr marL="0" indent="0" algn="ctr">
              <a:buNone/>
              <a:defRPr sz="19900">
                <a:latin typeface="Lato Black"/>
                <a:cs typeface="Lato Black"/>
              </a:defRPr>
            </a:lvl1pPr>
          </a:lstStyle>
          <a:p>
            <a:pPr lvl="0"/>
            <a:r>
              <a:rPr lang="en-US" dirty="0"/>
              <a:t>9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31099" y="2038178"/>
            <a:ext cx="2883533" cy="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19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221" y="429598"/>
            <a:ext cx="7473085" cy="3680039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Lato Regular"/>
                <a:cs typeface="Lato Regular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For God so loved the world, that He gave His only begotten Son, that whoever believes in Him shall not perish, but have eternal life.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13221" y="4109637"/>
            <a:ext cx="4156042" cy="522988"/>
          </a:xfrm>
        </p:spPr>
        <p:txBody>
          <a:bodyPr>
            <a:normAutofit/>
          </a:bodyPr>
          <a:lstStyle>
            <a:lvl1pPr marL="0" indent="0" algn="l">
              <a:buNone/>
              <a:defRPr sz="2800" b="1" i="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- John 3:16</a:t>
            </a:r>
          </a:p>
        </p:txBody>
      </p:sp>
    </p:spTree>
    <p:extLst>
      <p:ext uri="{BB962C8B-B14F-4D97-AF65-F5344CB8AC3E}">
        <p14:creationId xmlns:p14="http://schemas.microsoft.com/office/powerpoint/2010/main" val="136497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Title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36422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585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230" y="1318483"/>
            <a:ext cx="791343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26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5" r:id="rId3"/>
    <p:sldLayoutId id="2147483667" r:id="rId4"/>
    <p:sldLayoutId id="2147483672" r:id="rId5"/>
    <p:sldLayoutId id="2147483669" r:id="rId6"/>
    <p:sldLayoutId id="2147483666" r:id="rId7"/>
    <p:sldLayoutId id="2147483661" r:id="rId8"/>
    <p:sldLayoutId id="2147483660" r:id="rId9"/>
    <p:sldLayoutId id="2147483663" r:id="rId10"/>
    <p:sldLayoutId id="2147483673" r:id="rId11"/>
    <p:sldLayoutId id="2147483670" r:id="rId12"/>
    <p:sldLayoutId id="2147483668" r:id="rId13"/>
    <p:sldLayoutId id="2147483671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 spc="-15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88952" y="1420092"/>
            <a:ext cx="2089632" cy="3363913"/>
          </a:xfrm>
        </p:spPr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8584" y="2747831"/>
            <a:ext cx="6138845" cy="123989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0" dirty="0"/>
              <a:t>Pro-Life or Pro Death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46937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DDE94-894B-B240-BDD0-66D225ED8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Abortion 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F5B8A-CC8C-AD4B-9E2C-36F97074AD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2000" dirty="0"/>
              <a:t>Suction</a:t>
            </a:r>
          </a:p>
          <a:p>
            <a:pPr marL="697230" indent="-69723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D+C</a:t>
            </a:r>
          </a:p>
          <a:p>
            <a:pPr marL="697230" indent="-697230">
              <a:spcAft>
                <a:spcPts val="600"/>
              </a:spcAft>
              <a:buFont typeface="+mj-lt"/>
              <a:buAutoNum type="arabicPeriod"/>
            </a:pPr>
            <a:r>
              <a:rPr lang="en-US" sz="4400" b="1" dirty="0"/>
              <a:t>Salt Poisoning</a:t>
            </a:r>
          </a:p>
          <a:p>
            <a:pPr marL="1097280" lvl="1" indent="-697230">
              <a:spcAft>
                <a:spcPts val="600"/>
              </a:spcAft>
            </a:pPr>
            <a:r>
              <a:rPr lang="en-US" dirty="0"/>
              <a:t>4-5 months</a:t>
            </a:r>
          </a:p>
          <a:p>
            <a:pPr marL="1097280" lvl="1" indent="-697230">
              <a:spcAft>
                <a:spcPts val="600"/>
              </a:spcAft>
            </a:pPr>
            <a:r>
              <a:rPr lang="en-US" dirty="0"/>
              <a:t>Saline solution injected into the mother killing the baby which is then removed</a:t>
            </a:r>
          </a:p>
        </p:txBody>
      </p:sp>
    </p:spTree>
    <p:extLst>
      <p:ext uri="{BB962C8B-B14F-4D97-AF65-F5344CB8AC3E}">
        <p14:creationId xmlns:p14="http://schemas.microsoft.com/office/powerpoint/2010/main" val="2798474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DDE94-894B-B240-BDD0-66D225ED8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Abortion 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F5B8A-CC8C-AD4B-9E2C-36F97074AD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1900" dirty="0"/>
              <a:t>Suction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1900" dirty="0"/>
              <a:t>D+C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1900" dirty="0"/>
              <a:t>Salt Poisoning</a:t>
            </a:r>
          </a:p>
          <a:p>
            <a:pPr marL="697230" indent="-697230">
              <a:spcAft>
                <a:spcPts val="600"/>
              </a:spcAft>
              <a:buFont typeface="+mj-lt"/>
              <a:buAutoNum type="arabicPeriod"/>
            </a:pPr>
            <a:r>
              <a:rPr lang="en-US" sz="4400" b="1" dirty="0"/>
              <a:t>D+E</a:t>
            </a:r>
          </a:p>
          <a:p>
            <a:pPr marL="1097280" lvl="1" indent="-697230">
              <a:spcAft>
                <a:spcPts val="600"/>
              </a:spcAft>
            </a:pPr>
            <a:r>
              <a:rPr lang="en-US" dirty="0"/>
              <a:t>20-32 weeks</a:t>
            </a:r>
          </a:p>
          <a:p>
            <a:pPr marL="1097280" lvl="1" indent="-697230">
              <a:spcAft>
                <a:spcPts val="600"/>
              </a:spcAft>
            </a:pPr>
            <a:r>
              <a:rPr lang="en-US" dirty="0"/>
              <a:t>Dilation and Extraction</a:t>
            </a:r>
          </a:p>
          <a:p>
            <a:pPr marL="1097280" lvl="1" indent="-697230">
              <a:spcAft>
                <a:spcPts val="600"/>
              </a:spcAft>
            </a:pPr>
            <a:r>
              <a:rPr lang="en-US" dirty="0"/>
              <a:t>Partial birth method</a:t>
            </a:r>
          </a:p>
        </p:txBody>
      </p:sp>
    </p:spTree>
    <p:extLst>
      <p:ext uri="{BB962C8B-B14F-4D97-AF65-F5344CB8AC3E}">
        <p14:creationId xmlns:p14="http://schemas.microsoft.com/office/powerpoint/2010/main" val="115205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DDE94-894B-B240-BDD0-66D225ED8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Abortion 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F5B8A-CC8C-AD4B-9E2C-36F97074AD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1700" dirty="0"/>
              <a:t>Suction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1700" dirty="0"/>
              <a:t>D+C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1700" dirty="0"/>
              <a:t>Salt Poisoning</a:t>
            </a:r>
          </a:p>
          <a:p>
            <a:pPr marL="697230" indent="-697230">
              <a:spcAft>
                <a:spcPts val="600"/>
              </a:spcAft>
              <a:buFont typeface="+mj-lt"/>
              <a:buAutoNum type="arabicPeriod"/>
            </a:pPr>
            <a:r>
              <a:rPr lang="en-US" sz="1700" dirty="0"/>
              <a:t>D+E</a:t>
            </a:r>
          </a:p>
          <a:p>
            <a:pPr marL="697230" indent="-697230">
              <a:spcAft>
                <a:spcPts val="600"/>
              </a:spcAft>
              <a:buFont typeface="+mj-lt"/>
              <a:buAutoNum type="arabicPeriod"/>
            </a:pPr>
            <a:r>
              <a:rPr lang="en-US" sz="4400" b="1" dirty="0"/>
              <a:t>R.U. 486</a:t>
            </a:r>
          </a:p>
          <a:p>
            <a:pPr marL="1097280" lvl="1" indent="-697230">
              <a:spcAft>
                <a:spcPts val="600"/>
              </a:spcAft>
            </a:pPr>
            <a:r>
              <a:rPr lang="en-US" dirty="0"/>
              <a:t>Abortion Pill</a:t>
            </a:r>
          </a:p>
          <a:p>
            <a:pPr marL="1097280" lvl="1" indent="-697230">
              <a:spcAft>
                <a:spcPts val="600"/>
              </a:spcAft>
            </a:pPr>
            <a:r>
              <a:rPr lang="en-US" dirty="0"/>
              <a:t>Causes miscarriage</a:t>
            </a:r>
          </a:p>
        </p:txBody>
      </p:sp>
    </p:spTree>
    <p:extLst>
      <p:ext uri="{BB962C8B-B14F-4D97-AF65-F5344CB8AC3E}">
        <p14:creationId xmlns:p14="http://schemas.microsoft.com/office/powerpoint/2010/main" val="1492422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5C666-578E-CC4F-9A32-D30A1CD9A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Pro-Choice Arguments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91BB1-8741-C14C-9C12-6ED8D34B6A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75576"/>
            <a:ext cx="7913687" cy="3518104"/>
          </a:xfrm>
        </p:spPr>
        <p:txBody>
          <a:bodyPr>
            <a:normAutofit/>
          </a:bodyPr>
          <a:lstStyle/>
          <a:p>
            <a:pPr marL="697230" indent="-697230">
              <a:spcAft>
                <a:spcPts val="1200"/>
              </a:spcAft>
              <a:buFont typeface="+mj-lt"/>
              <a:buAutoNum type="arabicPeriod"/>
            </a:pPr>
            <a:r>
              <a:rPr lang="en-US" sz="4800" b="1" dirty="0"/>
              <a:t>The fetus is not human</a:t>
            </a:r>
          </a:p>
        </p:txBody>
      </p:sp>
    </p:spTree>
    <p:extLst>
      <p:ext uri="{BB962C8B-B14F-4D97-AF65-F5344CB8AC3E}">
        <p14:creationId xmlns:p14="http://schemas.microsoft.com/office/powerpoint/2010/main" val="774449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25603-D506-6443-8760-0C0283567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Fetus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780CD-29A7-A442-9C3D-708F631AC1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Heart forms 						</a:t>
            </a:r>
            <a:r>
              <a:rPr lang="en-US" dirty="0"/>
              <a:t>– Day 18</a:t>
            </a:r>
          </a:p>
          <a:p>
            <a:r>
              <a:rPr lang="en-US" b="1" dirty="0"/>
              <a:t>Eyes form 							</a:t>
            </a:r>
            <a:r>
              <a:rPr lang="en-US" dirty="0"/>
              <a:t>– Day 19</a:t>
            </a:r>
          </a:p>
          <a:p>
            <a:r>
              <a:rPr lang="en-US" b="1" dirty="0"/>
              <a:t>Pulse detected 					</a:t>
            </a:r>
            <a:r>
              <a:rPr lang="en-US" dirty="0"/>
              <a:t>– Day 24</a:t>
            </a:r>
          </a:p>
          <a:p>
            <a:r>
              <a:rPr lang="en-US" b="1" dirty="0"/>
              <a:t>10,000x growth rate 			</a:t>
            </a:r>
            <a:r>
              <a:rPr lang="en-US" dirty="0"/>
              <a:t>– Day 30</a:t>
            </a:r>
          </a:p>
          <a:p>
            <a:r>
              <a:rPr lang="en-US" b="1" dirty="0"/>
              <a:t>Brain waves 						</a:t>
            </a:r>
            <a:r>
              <a:rPr lang="en-US" dirty="0"/>
              <a:t>– Day 43</a:t>
            </a:r>
          </a:p>
          <a:p>
            <a:r>
              <a:rPr lang="en-US" b="1" dirty="0"/>
              <a:t>Response to touch (pain) 	</a:t>
            </a:r>
            <a:r>
              <a:rPr lang="en-US" dirty="0"/>
              <a:t>– Day 70</a:t>
            </a:r>
          </a:p>
          <a:p>
            <a:r>
              <a:rPr lang="en-US" b="1" dirty="0"/>
              <a:t>Completely formed 			</a:t>
            </a:r>
            <a:r>
              <a:rPr lang="en-US" dirty="0"/>
              <a:t>– Day 100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658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774F09-D373-3B45-B94D-AA3A23C3E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73" y="0"/>
            <a:ext cx="51435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53D4F1-1082-4F49-9A07-918C08849786}"/>
              </a:ext>
            </a:extLst>
          </p:cNvPr>
          <p:cNvSpPr/>
          <p:nvPr/>
        </p:nvSpPr>
        <p:spPr>
          <a:xfrm>
            <a:off x="6560898" y="4510083"/>
            <a:ext cx="2105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© </a:t>
            </a:r>
            <a:r>
              <a:rPr lang="en-US" b="1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babycenter.com</a:t>
            </a:r>
            <a:endParaRPr lang="en-US" b="1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960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DACB4-C389-2F47-8D59-64A1C82BA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32" y="1585860"/>
            <a:ext cx="2954851" cy="820671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Conception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5A88B6-FCEF-904A-9DDC-DCB219C24405}"/>
              </a:ext>
            </a:extLst>
          </p:cNvPr>
          <p:cNvCxnSpPr>
            <a:cxnSpLocks/>
          </p:cNvCxnSpPr>
          <p:nvPr/>
        </p:nvCxnSpPr>
        <p:spPr>
          <a:xfrm>
            <a:off x="619760" y="2571750"/>
            <a:ext cx="3741533" cy="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riangle 8">
            <a:extLst>
              <a:ext uri="{FF2B5EF4-FFF2-40B4-BE49-F238E27FC236}">
                <a16:creationId xmlns:a16="http://schemas.microsoft.com/office/drawing/2014/main" id="{B3160EB2-FF13-FE47-AB60-3623ECBF3059}"/>
              </a:ext>
            </a:extLst>
          </p:cNvPr>
          <p:cNvSpPr/>
          <p:nvPr/>
        </p:nvSpPr>
        <p:spPr>
          <a:xfrm rot="19800000">
            <a:off x="4424666" y="2327585"/>
            <a:ext cx="429111" cy="368468"/>
          </a:xfrm>
          <a:prstGeom prst="triangle">
            <a:avLst/>
          </a:prstGeom>
          <a:solidFill>
            <a:schemeClr val="bg1"/>
          </a:solidFill>
          <a:ln w="53975" cap="rnd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85B42AD-6EC2-5045-B435-48D64D6FB9E1}"/>
              </a:ext>
            </a:extLst>
          </p:cNvPr>
          <p:cNvSpPr txBox="1">
            <a:spLocks/>
          </p:cNvSpPr>
          <p:nvPr/>
        </p:nvSpPr>
        <p:spPr>
          <a:xfrm>
            <a:off x="714732" y="2653221"/>
            <a:ext cx="2954851" cy="804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en-US" sz="3600" dirty="0"/>
              <a:t>Human Being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F17E82A-0F9C-5845-85FC-82C849EEC07F}"/>
              </a:ext>
            </a:extLst>
          </p:cNvPr>
          <p:cNvSpPr txBox="1">
            <a:spLocks/>
          </p:cNvSpPr>
          <p:nvPr/>
        </p:nvSpPr>
        <p:spPr>
          <a:xfrm>
            <a:off x="3972560" y="2788859"/>
            <a:ext cx="1501859" cy="533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2800" dirty="0"/>
              <a:t>100%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B01D218-8545-0B4F-B419-1DC2C1A772D3}"/>
              </a:ext>
            </a:extLst>
          </p:cNvPr>
          <p:cNvSpPr txBox="1">
            <a:spLocks/>
          </p:cNvSpPr>
          <p:nvPr/>
        </p:nvSpPr>
        <p:spPr>
          <a:xfrm>
            <a:off x="5730781" y="1668471"/>
            <a:ext cx="2954851" cy="820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r"/>
            <a:r>
              <a:rPr lang="en-US" sz="3600" dirty="0"/>
              <a:t>Delivery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FCD4128-B88D-3040-A8D2-D22FE52909CB}"/>
              </a:ext>
            </a:extLst>
          </p:cNvPr>
          <p:cNvSpPr txBox="1">
            <a:spLocks/>
          </p:cNvSpPr>
          <p:nvPr/>
        </p:nvSpPr>
        <p:spPr>
          <a:xfrm>
            <a:off x="5730782" y="2653221"/>
            <a:ext cx="2954851" cy="804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r"/>
            <a:r>
              <a:rPr lang="en-US" sz="3600" dirty="0"/>
              <a:t>Human Being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5C6BE0-04E8-3045-983A-A052A271886D}"/>
              </a:ext>
            </a:extLst>
          </p:cNvPr>
          <p:cNvCxnSpPr/>
          <p:nvPr/>
        </p:nvCxnSpPr>
        <p:spPr>
          <a:xfrm>
            <a:off x="8524240" y="2386211"/>
            <a:ext cx="0" cy="368441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AA766EA-EFEE-BB4A-AB07-262C4F18977F}"/>
              </a:ext>
            </a:extLst>
          </p:cNvPr>
          <p:cNvCxnSpPr/>
          <p:nvPr/>
        </p:nvCxnSpPr>
        <p:spPr>
          <a:xfrm>
            <a:off x="619760" y="2376002"/>
            <a:ext cx="0" cy="368441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97BC5-3481-D841-A564-B08830126FDE}"/>
              </a:ext>
            </a:extLst>
          </p:cNvPr>
          <p:cNvCxnSpPr>
            <a:cxnSpLocks/>
          </p:cNvCxnSpPr>
          <p:nvPr/>
        </p:nvCxnSpPr>
        <p:spPr>
          <a:xfrm>
            <a:off x="5069840" y="2571750"/>
            <a:ext cx="3454400" cy="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112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5C666-578E-CC4F-9A32-D30A1CD9A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Pro-Choice Arguments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91BB1-8741-C14C-9C12-6ED8D34B6A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75576"/>
            <a:ext cx="7913687" cy="3518104"/>
          </a:xfrm>
        </p:spPr>
        <p:txBody>
          <a:bodyPr>
            <a:normAutofit/>
          </a:bodyPr>
          <a:lstStyle/>
          <a:p>
            <a:pPr marL="697230" indent="-69723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The fetus is not human</a:t>
            </a:r>
          </a:p>
          <a:p>
            <a:pPr marL="697230" indent="-697230">
              <a:spcAft>
                <a:spcPts val="1200"/>
              </a:spcAft>
              <a:buFont typeface="+mj-lt"/>
              <a:buAutoNum type="arabicPeriod"/>
            </a:pPr>
            <a:r>
              <a:rPr lang="en-US" sz="4800" b="1" dirty="0"/>
              <a:t>Choice</a:t>
            </a:r>
          </a:p>
        </p:txBody>
      </p:sp>
    </p:spTree>
    <p:extLst>
      <p:ext uri="{BB962C8B-B14F-4D97-AF65-F5344CB8AC3E}">
        <p14:creationId xmlns:p14="http://schemas.microsoft.com/office/powerpoint/2010/main" val="3914253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6A690-E86A-1B4A-92F1-FD1D7C351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false part of this argument is thinking that the baby is part of the woman’s body. The baby has its own body completely different from its mother’s body.</a:t>
            </a:r>
          </a:p>
        </p:txBody>
      </p:sp>
    </p:spTree>
    <p:extLst>
      <p:ext uri="{BB962C8B-B14F-4D97-AF65-F5344CB8AC3E}">
        <p14:creationId xmlns:p14="http://schemas.microsoft.com/office/powerpoint/2010/main" val="1876360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5C666-578E-CC4F-9A32-D30A1CD9A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Pro-Choice Arguments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91BB1-8741-C14C-9C12-6ED8D34B6A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75576"/>
            <a:ext cx="7913687" cy="3518104"/>
          </a:xfrm>
        </p:spPr>
        <p:txBody>
          <a:bodyPr>
            <a:normAutofit/>
          </a:bodyPr>
          <a:lstStyle/>
          <a:p>
            <a:pPr marL="697230" indent="-69723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The fetus is not human</a:t>
            </a:r>
          </a:p>
          <a:p>
            <a:pPr marL="697230" indent="-69723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Choice</a:t>
            </a:r>
          </a:p>
          <a:p>
            <a:pPr marL="697230" indent="-697230">
              <a:spcAft>
                <a:spcPts val="1200"/>
              </a:spcAft>
              <a:buFont typeface="+mj-lt"/>
              <a:buAutoNum type="arabicPeriod"/>
            </a:pPr>
            <a:r>
              <a:rPr lang="en-US" sz="4800" b="1" dirty="0"/>
              <a:t>The well being of the mother versus the well being of the child</a:t>
            </a:r>
          </a:p>
        </p:txBody>
      </p:sp>
    </p:spTree>
    <p:extLst>
      <p:ext uri="{BB962C8B-B14F-4D97-AF65-F5344CB8AC3E}">
        <p14:creationId xmlns:p14="http://schemas.microsoft.com/office/powerpoint/2010/main" val="3269666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1FD1F7-984F-1543-B0F4-FC9A6B6E1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34" y="877897"/>
            <a:ext cx="5723234" cy="35340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838FED-94F3-7F4C-94C0-BEA5D171FF16}"/>
              </a:ext>
            </a:extLst>
          </p:cNvPr>
          <p:cNvSpPr txBox="1"/>
          <p:nvPr/>
        </p:nvSpPr>
        <p:spPr>
          <a:xfrm>
            <a:off x="6555850" y="3041217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Roe vs. Wade</a:t>
            </a:r>
          </a:p>
          <a:p>
            <a:r>
              <a:rPr lang="en-US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January 22, 1973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27DA22-BCE6-9A4A-ABCC-20EBDC243880}"/>
              </a:ext>
            </a:extLst>
          </p:cNvPr>
          <p:cNvCxnSpPr>
            <a:cxnSpLocks/>
          </p:cNvCxnSpPr>
          <p:nvPr/>
        </p:nvCxnSpPr>
        <p:spPr>
          <a:xfrm flipH="1">
            <a:off x="5247861" y="3888188"/>
            <a:ext cx="3220279" cy="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245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7DC97-DCA0-8646-9AFE-2FF43DBE3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465439"/>
            <a:ext cx="7766715" cy="4236288"/>
          </a:xfrm>
        </p:spPr>
        <p:txBody>
          <a:bodyPr>
            <a:normAutofit/>
          </a:bodyPr>
          <a:lstStyle/>
          <a:p>
            <a:pPr algn="l"/>
            <a:r>
              <a:rPr lang="en-US" sz="4800" b="0" dirty="0"/>
              <a:t>Most abortions in the United States are performed out of convenience </a:t>
            </a:r>
            <a:r>
              <a:rPr lang="en-US" sz="4800" u="sng" dirty="0"/>
              <a:t>not concern.</a:t>
            </a:r>
          </a:p>
        </p:txBody>
      </p:sp>
    </p:spTree>
    <p:extLst>
      <p:ext uri="{BB962C8B-B14F-4D97-AF65-F5344CB8AC3E}">
        <p14:creationId xmlns:p14="http://schemas.microsoft.com/office/powerpoint/2010/main" val="2101669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7DC97-DCA0-8646-9AFE-2FF43DBE3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465439"/>
            <a:ext cx="7538720" cy="4236288"/>
          </a:xfrm>
        </p:spPr>
        <p:txBody>
          <a:bodyPr>
            <a:normAutofit/>
          </a:bodyPr>
          <a:lstStyle/>
          <a:p>
            <a:pPr algn="l"/>
            <a:r>
              <a:rPr lang="en-US" sz="5400" b="0" dirty="0"/>
              <a:t>Every human life </a:t>
            </a:r>
            <a:br>
              <a:rPr lang="en-US" sz="5400" b="0" dirty="0"/>
            </a:br>
            <a:r>
              <a:rPr lang="en-US" sz="5400" b="0" dirty="0"/>
              <a:t>in the image of God </a:t>
            </a:r>
            <a:br>
              <a:rPr lang="en-US" sz="5400" b="0" dirty="0"/>
            </a:br>
            <a:r>
              <a:rPr lang="en-US" sz="5400" dirty="0"/>
              <a:t>is equally valuable.</a:t>
            </a:r>
          </a:p>
        </p:txBody>
      </p:sp>
    </p:spTree>
    <p:extLst>
      <p:ext uri="{BB962C8B-B14F-4D97-AF65-F5344CB8AC3E}">
        <p14:creationId xmlns:p14="http://schemas.microsoft.com/office/powerpoint/2010/main" val="4279531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5C67D-4BCD-CF4E-B7CF-6B5919BDA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159" y="2397760"/>
            <a:ext cx="6740555" cy="2303967"/>
          </a:xfrm>
        </p:spPr>
        <p:txBody>
          <a:bodyPr/>
          <a:lstStyle/>
          <a:p>
            <a:pPr algn="l"/>
            <a:r>
              <a:rPr lang="en-US" dirty="0"/>
              <a:t>1. Pro/Con Arguments</a:t>
            </a:r>
            <a:br>
              <a:rPr lang="en-US" dirty="0"/>
            </a:br>
            <a:r>
              <a:rPr lang="en-US" dirty="0"/>
              <a:t>2. What the Bible teaches</a:t>
            </a:r>
          </a:p>
        </p:txBody>
      </p:sp>
    </p:spTree>
    <p:extLst>
      <p:ext uri="{BB962C8B-B14F-4D97-AF65-F5344CB8AC3E}">
        <p14:creationId xmlns:p14="http://schemas.microsoft.com/office/powerpoint/2010/main" val="701991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1C74E-0E17-A640-A6A6-8CFDC42E3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Abortion: Legal Reasoning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4D0FA-2959-864F-998F-F64684BEF2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59673"/>
            <a:ext cx="7913687" cy="3534007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3600" dirty="0"/>
              <a:t>Laws preventing abortion violated the Constitution's 14</a:t>
            </a:r>
            <a:r>
              <a:rPr lang="en-US" sz="3600" baseline="30000" dirty="0"/>
              <a:t>th</a:t>
            </a:r>
            <a:r>
              <a:rPr lang="en-US" sz="3600" dirty="0"/>
              <a:t> Amendment</a:t>
            </a:r>
          </a:p>
          <a:p>
            <a:pPr>
              <a:spcAft>
                <a:spcPts val="1800"/>
              </a:spcAft>
            </a:pPr>
            <a:r>
              <a:rPr lang="en-US" sz="3600" dirty="0"/>
              <a:t>14</a:t>
            </a:r>
            <a:r>
              <a:rPr lang="en-US" sz="3600" baseline="30000" dirty="0"/>
              <a:t>th</a:t>
            </a:r>
            <a:r>
              <a:rPr lang="en-US" sz="3600" dirty="0"/>
              <a:t> Amendment – right to privacy</a:t>
            </a:r>
          </a:p>
        </p:txBody>
      </p:sp>
    </p:spTree>
    <p:extLst>
      <p:ext uri="{BB962C8B-B14F-4D97-AF65-F5344CB8AC3E}">
        <p14:creationId xmlns:p14="http://schemas.microsoft.com/office/powerpoint/2010/main" val="4019907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1C74E-0E17-A640-A6A6-8CFDC42E3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Abortion: Moral Reasoning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4D0FA-2959-864F-998F-F64684BEF2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534160"/>
            <a:ext cx="7913687" cy="335952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4400" dirty="0"/>
              <a:t>Only the woman had the </a:t>
            </a:r>
            <a:br>
              <a:rPr lang="en-US" sz="4400" dirty="0"/>
            </a:br>
            <a:r>
              <a:rPr lang="en-US" sz="4400" u="sng" dirty="0"/>
              <a:t>right to choose</a:t>
            </a:r>
            <a:r>
              <a:rPr lang="en-US" sz="4400" dirty="0"/>
              <a:t> if she would have the baby or not.</a:t>
            </a:r>
          </a:p>
        </p:txBody>
      </p:sp>
    </p:spTree>
    <p:extLst>
      <p:ext uri="{BB962C8B-B14F-4D97-AF65-F5344CB8AC3E}">
        <p14:creationId xmlns:p14="http://schemas.microsoft.com/office/powerpoint/2010/main" val="3080010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1C74E-0E17-A640-A6A6-8CFDC42E3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Abortion: Medical Reasoning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4D0FA-2959-864F-998F-F64684BEF2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59673"/>
            <a:ext cx="7913687" cy="3534007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4400" dirty="0"/>
              <a:t>Lowered unnecessary </a:t>
            </a:r>
            <a:br>
              <a:rPr lang="en-US" sz="4400" dirty="0"/>
            </a:br>
            <a:r>
              <a:rPr lang="en-US" sz="4400" dirty="0"/>
              <a:t>injury or death</a:t>
            </a:r>
          </a:p>
          <a:p>
            <a:pPr>
              <a:spcAft>
                <a:spcPts val="1800"/>
              </a:spcAft>
            </a:pPr>
            <a:r>
              <a:rPr lang="en-US" sz="4400" dirty="0"/>
              <a:t>Encouraged research </a:t>
            </a:r>
            <a:br>
              <a:rPr lang="en-US" sz="4400" dirty="0"/>
            </a:br>
            <a:r>
              <a:rPr lang="en-US" sz="4400" dirty="0"/>
              <a:t>on pregnancy</a:t>
            </a:r>
          </a:p>
        </p:txBody>
      </p:sp>
    </p:spTree>
    <p:extLst>
      <p:ext uri="{BB962C8B-B14F-4D97-AF65-F5344CB8AC3E}">
        <p14:creationId xmlns:p14="http://schemas.microsoft.com/office/powerpoint/2010/main" val="43534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11A141-51CD-F44A-A949-6C6B01E49C30}"/>
              </a:ext>
            </a:extLst>
          </p:cNvPr>
          <p:cNvSpPr txBox="1"/>
          <p:nvPr/>
        </p:nvSpPr>
        <p:spPr>
          <a:xfrm>
            <a:off x="944219" y="1234976"/>
            <a:ext cx="27829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Pro-</a:t>
            </a:r>
            <a:br>
              <a:rPr lang="en-US" sz="80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sz="80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Life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0EA64B-AB7A-7A48-80E9-217AD20A1279}"/>
              </a:ext>
            </a:extLst>
          </p:cNvPr>
          <p:cNvSpPr txBox="1"/>
          <p:nvPr/>
        </p:nvSpPr>
        <p:spPr>
          <a:xfrm>
            <a:off x="5376408" y="1358087"/>
            <a:ext cx="31394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Pro-</a:t>
            </a:r>
            <a:br>
              <a:rPr lang="en-US" sz="72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US" sz="72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Choice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A0D66F-6717-6F40-88BD-EDE03DCC4167}"/>
              </a:ext>
            </a:extLst>
          </p:cNvPr>
          <p:cNvSpPr txBox="1"/>
          <p:nvPr/>
        </p:nvSpPr>
        <p:spPr>
          <a:xfrm>
            <a:off x="3497249" y="2302794"/>
            <a:ext cx="1447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VS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53B23A-8FE6-DD4B-B043-9EBDCF735040}"/>
              </a:ext>
            </a:extLst>
          </p:cNvPr>
          <p:cNvCxnSpPr/>
          <p:nvPr/>
        </p:nvCxnSpPr>
        <p:spPr>
          <a:xfrm>
            <a:off x="3727175" y="2210462"/>
            <a:ext cx="987286" cy="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F90B45-E306-5946-94A5-8AC307B346E8}"/>
              </a:ext>
            </a:extLst>
          </p:cNvPr>
          <p:cNvCxnSpPr/>
          <p:nvPr/>
        </p:nvCxnSpPr>
        <p:spPr>
          <a:xfrm>
            <a:off x="3727175" y="2975034"/>
            <a:ext cx="987286" cy="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990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6BEBE-801A-414E-834F-D6AFA468A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Abortion = Latin “Abortus”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E50ACA-F2AF-324B-ACEA-66F564F1DC44}"/>
              </a:ext>
            </a:extLst>
          </p:cNvPr>
          <p:cNvSpPr/>
          <p:nvPr/>
        </p:nvSpPr>
        <p:spPr>
          <a:xfrm>
            <a:off x="6103059" y="3064269"/>
            <a:ext cx="1736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(To die)</a:t>
            </a:r>
          </a:p>
        </p:txBody>
      </p:sp>
    </p:spTree>
    <p:extLst>
      <p:ext uri="{BB962C8B-B14F-4D97-AF65-F5344CB8AC3E}">
        <p14:creationId xmlns:p14="http://schemas.microsoft.com/office/powerpoint/2010/main" val="923225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DDE94-894B-B240-BDD0-66D225ED8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Abortion 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F5B8A-CC8C-AD4B-9E2C-36F97074AD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697230" indent="-697230">
              <a:spcAft>
                <a:spcPts val="1200"/>
              </a:spcAft>
              <a:buFont typeface="+mj-lt"/>
              <a:buAutoNum type="arabicPeriod"/>
            </a:pPr>
            <a:r>
              <a:rPr lang="en-US" sz="5400" b="1" dirty="0"/>
              <a:t>Suction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sz="3600" dirty="0"/>
              <a:t>10 weeks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sz="3600" dirty="0"/>
              <a:t>Vacuum removes child</a:t>
            </a:r>
          </a:p>
        </p:txBody>
      </p:sp>
    </p:spTree>
    <p:extLst>
      <p:ext uri="{BB962C8B-B14F-4D97-AF65-F5344CB8AC3E}">
        <p14:creationId xmlns:p14="http://schemas.microsoft.com/office/powerpoint/2010/main" val="4051912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DDE94-894B-B240-BDD0-66D225ED8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Abortion 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F5B8A-CC8C-AD4B-9E2C-36F97074AD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697230" indent="-697230">
              <a:buFont typeface="+mj-lt"/>
              <a:buAutoNum type="arabicPeriod"/>
            </a:pPr>
            <a:r>
              <a:rPr lang="en-US" sz="2200" dirty="0"/>
              <a:t>Suction</a:t>
            </a:r>
          </a:p>
          <a:p>
            <a:pPr marL="697230" indent="-697230">
              <a:spcAft>
                <a:spcPts val="600"/>
              </a:spcAft>
              <a:buFont typeface="+mj-lt"/>
              <a:buAutoNum type="arabicPeriod"/>
            </a:pPr>
            <a:r>
              <a:rPr lang="en-US" sz="5400" b="1" dirty="0"/>
              <a:t>D+C</a:t>
            </a:r>
          </a:p>
          <a:p>
            <a:pPr marL="1097280" lvl="1" indent="-697230">
              <a:spcAft>
                <a:spcPts val="600"/>
              </a:spcAft>
            </a:pPr>
            <a:r>
              <a:rPr lang="en-US" sz="3200" dirty="0"/>
              <a:t>12 weeks</a:t>
            </a:r>
          </a:p>
          <a:p>
            <a:pPr marL="1097280" lvl="1" indent="-697230">
              <a:spcAft>
                <a:spcPts val="600"/>
              </a:spcAft>
            </a:pPr>
            <a:r>
              <a:rPr lang="en-US" sz="3200" dirty="0"/>
              <a:t>Dilation and Curettage</a:t>
            </a:r>
          </a:p>
          <a:p>
            <a:pPr marL="1097280" lvl="1" indent="-697230">
              <a:spcAft>
                <a:spcPts val="600"/>
              </a:spcAft>
            </a:pPr>
            <a:r>
              <a:rPr lang="en-US" sz="3200" dirty="0"/>
              <a:t>Doctor uses scalpel to cut and scrape baby out of mother’s body</a:t>
            </a:r>
          </a:p>
        </p:txBody>
      </p:sp>
    </p:spTree>
    <p:extLst>
      <p:ext uri="{BB962C8B-B14F-4D97-AF65-F5344CB8AC3E}">
        <p14:creationId xmlns:p14="http://schemas.microsoft.com/office/powerpoint/2010/main" val="1030251463"/>
      </p:ext>
    </p:extLst>
  </p:cSld>
  <p:clrMapOvr>
    <a:masterClrMapping/>
  </p:clrMapOvr>
</p:sld>
</file>

<file path=ppt/theme/theme1.xml><?xml version="1.0" encoding="utf-8"?>
<a:theme xmlns:a="http://schemas.openxmlformats.org/drawingml/2006/main" name="With Title">
  <a:themeElements>
    <a:clrScheme name="All White">
      <a:dk1>
        <a:srgbClr val="FFFFFF"/>
      </a:dk1>
      <a:lt1>
        <a:srgbClr val="FFFFFF"/>
      </a:lt1>
      <a:dk2>
        <a:srgbClr val="FFFFFF"/>
      </a:dk2>
      <a:lt2>
        <a:srgbClr val="F8F8F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2285</TotalTime>
  <Words>375</Words>
  <Application>Microsoft Macintosh PowerPoint</Application>
  <PresentationFormat>On-screen Show (16:9)</PresentationFormat>
  <Paragraphs>78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Lato</vt:lpstr>
      <vt:lpstr>Lato Black</vt:lpstr>
      <vt:lpstr>Lato Medium</vt:lpstr>
      <vt:lpstr>Lato Regular</vt:lpstr>
      <vt:lpstr>With Title</vt:lpstr>
      <vt:lpstr>PowerPoint Presentation</vt:lpstr>
      <vt:lpstr>PowerPoint Presentation</vt:lpstr>
      <vt:lpstr>Abortion: Legal Reasoning</vt:lpstr>
      <vt:lpstr>Abortion: Moral Reasoning</vt:lpstr>
      <vt:lpstr>Abortion: Medical Reasoning</vt:lpstr>
      <vt:lpstr>PowerPoint Presentation</vt:lpstr>
      <vt:lpstr>Abortion = Latin “Abortus”</vt:lpstr>
      <vt:lpstr>Abortion Methods</vt:lpstr>
      <vt:lpstr>Abortion Methods</vt:lpstr>
      <vt:lpstr>Abortion Methods</vt:lpstr>
      <vt:lpstr>Abortion Methods</vt:lpstr>
      <vt:lpstr>Abortion Methods</vt:lpstr>
      <vt:lpstr>Pro-Choice Arguments</vt:lpstr>
      <vt:lpstr>Development of Fetus</vt:lpstr>
      <vt:lpstr>PowerPoint Presentation</vt:lpstr>
      <vt:lpstr>Conception</vt:lpstr>
      <vt:lpstr>Pro-Choice Arguments</vt:lpstr>
      <vt:lpstr>The false part of this argument is thinking that the baby is part of the woman’s body. The baby has its own body completely different from its mother’s body.</vt:lpstr>
      <vt:lpstr>Pro-Choice Arguments</vt:lpstr>
      <vt:lpstr>Most abortions in the United States are performed out of convenience not concern.</vt:lpstr>
      <vt:lpstr>Every human life  in the image of God  is equally valuable.</vt:lpstr>
      <vt:lpstr>1. Pro/Con Arguments 2. What the Bible teaches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HalBook</dc:creator>
  <cp:lastModifiedBy>Hal Gatewood</cp:lastModifiedBy>
  <cp:revision>252</cp:revision>
  <dcterms:created xsi:type="dcterms:W3CDTF">2014-04-30T18:34:38Z</dcterms:created>
  <dcterms:modified xsi:type="dcterms:W3CDTF">2021-04-15T01:09:26Z</dcterms:modified>
</cp:coreProperties>
</file>