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52"/>
  </p:handoutMasterIdLst>
  <p:sldIdLst>
    <p:sldId id="256" r:id="rId2"/>
    <p:sldId id="30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67" r:id="rId14"/>
    <p:sldId id="310" r:id="rId15"/>
    <p:sldId id="269" r:id="rId16"/>
    <p:sldId id="270" r:id="rId17"/>
    <p:sldId id="311" r:id="rId18"/>
    <p:sldId id="273" r:id="rId19"/>
    <p:sldId id="312" r:id="rId20"/>
    <p:sldId id="275" r:id="rId21"/>
    <p:sldId id="276" r:id="rId22"/>
    <p:sldId id="277" r:id="rId23"/>
    <p:sldId id="313" r:id="rId24"/>
    <p:sldId id="280" r:id="rId25"/>
    <p:sldId id="314" r:id="rId26"/>
    <p:sldId id="282" r:id="rId27"/>
    <p:sldId id="315" r:id="rId28"/>
    <p:sldId id="284" r:id="rId29"/>
    <p:sldId id="285" r:id="rId30"/>
    <p:sldId id="286" r:id="rId31"/>
    <p:sldId id="287" r:id="rId32"/>
    <p:sldId id="288" r:id="rId33"/>
    <p:sldId id="316" r:id="rId34"/>
    <p:sldId id="292" r:id="rId35"/>
    <p:sldId id="290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17" r:id="rId50"/>
    <p:sldId id="307" r:id="rId5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490F"/>
    <a:srgbClr val="904B25"/>
    <a:srgbClr val="E6CC3F"/>
    <a:srgbClr val="4B3448"/>
    <a:srgbClr val="C0652E"/>
    <a:srgbClr val="871C17"/>
    <a:srgbClr val="A5241D"/>
    <a:srgbClr val="16313B"/>
    <a:srgbClr val="0C1E25"/>
    <a:srgbClr val="9A3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2"/>
    <p:restoredTop sz="94150"/>
  </p:normalViewPr>
  <p:slideViewPr>
    <p:cSldViewPr snapToGrid="0" snapToObjects="1">
      <p:cViewPr varScale="1">
        <p:scale>
          <a:sx n="160" d="100"/>
          <a:sy n="160" d="100"/>
        </p:scale>
        <p:origin x="91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4/25/23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97737" y="2073932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18344" y="1938470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1326730"/>
          </a:xfrm>
        </p:spPr>
        <p:txBody>
          <a:bodyPr anchor="b"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724297"/>
            <a:ext cx="7913687" cy="316938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35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533760"/>
          </a:xfrm>
        </p:spPr>
        <p:txBody>
          <a:bodyPr>
            <a:normAutofit/>
          </a:bodyPr>
          <a:lstStyle>
            <a:lvl1pPr>
              <a:defRPr sz="2400"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924675"/>
            <a:ext cx="7913687" cy="3969006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25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o Fea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EB29-58B0-3C48-AEE1-EF78B3A443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33463" y="2059260"/>
            <a:ext cx="7262812" cy="2490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 i="0">
                <a:solidFill>
                  <a:schemeClr val="bg2">
                    <a:lumMod val="1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US" dirty="0"/>
              <a:t>Different looking page to bring attention to something or to wake up the audience.</a:t>
            </a:r>
          </a:p>
        </p:txBody>
      </p:sp>
    </p:spTree>
    <p:extLst>
      <p:ext uri="{BB962C8B-B14F-4D97-AF65-F5344CB8AC3E}">
        <p14:creationId xmlns:p14="http://schemas.microsoft.com/office/powerpoint/2010/main" val="154418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70" r:id="rId3"/>
    <p:sldLayoutId id="2147483671" r:id="rId4"/>
    <p:sldLayoutId id="2147483655" r:id="rId5"/>
    <p:sldLayoutId id="2147483667" r:id="rId6"/>
    <p:sldLayoutId id="2147483668" r:id="rId7"/>
    <p:sldLayoutId id="2147483669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41864" y="993914"/>
            <a:ext cx="2479799" cy="367082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1663" y="2909693"/>
            <a:ext cx="5633385" cy="1239893"/>
          </a:xfrm>
        </p:spPr>
        <p:txBody>
          <a:bodyPr/>
          <a:lstStyle/>
          <a:p>
            <a:r>
              <a:rPr lang="en-US" sz="480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Practicing Holiness</a:t>
            </a:r>
            <a:endParaRPr lang="en-US" sz="48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282E-B09B-DA78-02A2-28A436ACE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Responsibilities – </a:t>
            </a:r>
            <a:r>
              <a:rPr lang="en-US" sz="3100" dirty="0"/>
              <a:t>Leviticus 23:1-25:55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F7273-DD27-44B6-99CB-2F6B7E7406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973" y="1370706"/>
            <a:ext cx="7913687" cy="3642243"/>
          </a:xfrm>
        </p:spPr>
        <p:txBody>
          <a:bodyPr/>
          <a:lstStyle/>
          <a:p>
            <a:r>
              <a:rPr lang="en-US" dirty="0"/>
              <a:t>7 convocations given with each having: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 gathering for worship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Offering of sacrifice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Day of rest</a:t>
            </a:r>
          </a:p>
        </p:txBody>
      </p:sp>
    </p:spTree>
    <p:extLst>
      <p:ext uri="{BB962C8B-B14F-4D97-AF65-F5344CB8AC3E}">
        <p14:creationId xmlns:p14="http://schemas.microsoft.com/office/powerpoint/2010/main" val="4053848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CDED-AECE-36BA-BE75-23AD48CE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Appointed Days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2C042-3D93-E347-5466-4DE3450568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/>
              <a:t>The Sabbath day – 23:3</a:t>
            </a:r>
          </a:p>
        </p:txBody>
      </p:sp>
    </p:spTree>
    <p:extLst>
      <p:ext uri="{BB962C8B-B14F-4D97-AF65-F5344CB8AC3E}">
        <p14:creationId xmlns:p14="http://schemas.microsoft.com/office/powerpoint/2010/main" val="60807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9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C5A684-55BB-02B5-7DB3-BD67E51B4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772416"/>
              </p:ext>
            </p:extLst>
          </p:nvPr>
        </p:nvGraphicFramePr>
        <p:xfrm>
          <a:off x="131975" y="91476"/>
          <a:ext cx="8908331" cy="4960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584">
                  <a:extLst>
                    <a:ext uri="{9D8B030D-6E8A-4147-A177-3AD203B41FA5}">
                      <a16:colId xmlns:a16="http://schemas.microsoft.com/office/drawing/2014/main" val="2053394389"/>
                    </a:ext>
                  </a:extLst>
                </a:gridCol>
                <a:gridCol w="669303">
                  <a:extLst>
                    <a:ext uri="{9D8B030D-6E8A-4147-A177-3AD203B41FA5}">
                      <a16:colId xmlns:a16="http://schemas.microsoft.com/office/drawing/2014/main" val="3179186410"/>
                    </a:ext>
                  </a:extLst>
                </a:gridCol>
                <a:gridCol w="1404594">
                  <a:extLst>
                    <a:ext uri="{9D8B030D-6E8A-4147-A177-3AD203B41FA5}">
                      <a16:colId xmlns:a16="http://schemas.microsoft.com/office/drawing/2014/main" val="3896944231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235743939"/>
                    </a:ext>
                  </a:extLst>
                </a:gridCol>
                <a:gridCol w="2318994">
                  <a:extLst>
                    <a:ext uri="{9D8B030D-6E8A-4147-A177-3AD203B41FA5}">
                      <a16:colId xmlns:a16="http://schemas.microsoft.com/office/drawing/2014/main" val="2869483708"/>
                    </a:ext>
                  </a:extLst>
                </a:gridCol>
                <a:gridCol w="2479250">
                  <a:extLst>
                    <a:ext uri="{9D8B030D-6E8A-4147-A177-3AD203B41FA5}">
                      <a16:colId xmlns:a16="http://schemas.microsoft.com/office/drawing/2014/main" val="2271405516"/>
                    </a:ext>
                  </a:extLst>
                </a:gridCol>
              </a:tblGrid>
              <a:tr h="25863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Number of Months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Hebrew Name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Modern </a:t>
                      </a:r>
                      <a:b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</a:b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Equivalent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Feasts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Agriculture</a:t>
                      </a:r>
                      <a:endParaRPr lang="en-US" sz="1050" b="1" i="0" dirty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887688"/>
                  </a:ext>
                </a:extLst>
              </a:tr>
              <a:tr h="4347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Sacred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sequence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Civil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sequence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Abib (Nisan)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March – April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Passover, Unleavened Bread, 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First Fruits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Spring (later) rains; barley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flax harvest begins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025194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Ziv (Iyyar)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April – May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Barley harvest;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dry season begins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3637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Sivan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May – June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Weeks (Pentecost)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Wheat harvest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4053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Tammuz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June – July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Tending vines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604478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July – August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Ripening of grapes, figs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olives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315185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Elul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August – Sept.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Processing grapes, figs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olives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230184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Ethanim (Tishri)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Sept. – Oct.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Trumpets, Day of Atonement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Tabernacles (Booths)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Autumn (early) rains begin;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plowing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796009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Bul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(Marcheshvan)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October – Nov.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Sowing of wheat and barley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115558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Kislev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Nov. – Dec.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Hanukkah (Dedication)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Winter rains begin;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snow in some areas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452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Tebeth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Dec. – Jan.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804595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Shebat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Jan. – Feb.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451230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Adar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Feb – Mar.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Purim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Almond trees bloom;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citrus fruit harvest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87902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Second Adar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(Adar Sheni)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Month added every three years so that the lunar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calendar corresponds to the solar years.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47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35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CDED-AECE-36BA-BE75-23AD48CE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Appointed Days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2C042-3D93-E347-5466-4DE3450568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7" y="1251437"/>
            <a:ext cx="8124093" cy="3642243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The Sabbath day 								– 23:3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700" b="1" dirty="0"/>
              <a:t>Passover / Feast of Unleavened Bread – 23:4-8</a:t>
            </a:r>
          </a:p>
        </p:txBody>
      </p:sp>
    </p:spTree>
    <p:extLst>
      <p:ext uri="{BB962C8B-B14F-4D97-AF65-F5344CB8AC3E}">
        <p14:creationId xmlns:p14="http://schemas.microsoft.com/office/powerpoint/2010/main" val="4148973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9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C5A684-55BB-02B5-7DB3-BD67E51B4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77001"/>
              </p:ext>
            </p:extLst>
          </p:nvPr>
        </p:nvGraphicFramePr>
        <p:xfrm>
          <a:off x="131975" y="91476"/>
          <a:ext cx="8908331" cy="4960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584">
                  <a:extLst>
                    <a:ext uri="{9D8B030D-6E8A-4147-A177-3AD203B41FA5}">
                      <a16:colId xmlns:a16="http://schemas.microsoft.com/office/drawing/2014/main" val="2053394389"/>
                    </a:ext>
                  </a:extLst>
                </a:gridCol>
                <a:gridCol w="669303">
                  <a:extLst>
                    <a:ext uri="{9D8B030D-6E8A-4147-A177-3AD203B41FA5}">
                      <a16:colId xmlns:a16="http://schemas.microsoft.com/office/drawing/2014/main" val="3179186410"/>
                    </a:ext>
                  </a:extLst>
                </a:gridCol>
                <a:gridCol w="1404594">
                  <a:extLst>
                    <a:ext uri="{9D8B030D-6E8A-4147-A177-3AD203B41FA5}">
                      <a16:colId xmlns:a16="http://schemas.microsoft.com/office/drawing/2014/main" val="3896944231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235743939"/>
                    </a:ext>
                  </a:extLst>
                </a:gridCol>
                <a:gridCol w="2318994">
                  <a:extLst>
                    <a:ext uri="{9D8B030D-6E8A-4147-A177-3AD203B41FA5}">
                      <a16:colId xmlns:a16="http://schemas.microsoft.com/office/drawing/2014/main" val="2869483708"/>
                    </a:ext>
                  </a:extLst>
                </a:gridCol>
                <a:gridCol w="2479250">
                  <a:extLst>
                    <a:ext uri="{9D8B030D-6E8A-4147-A177-3AD203B41FA5}">
                      <a16:colId xmlns:a16="http://schemas.microsoft.com/office/drawing/2014/main" val="2271405516"/>
                    </a:ext>
                  </a:extLst>
                </a:gridCol>
              </a:tblGrid>
              <a:tr h="25863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Number of Months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Hebrew Name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Modern </a:t>
                      </a:r>
                      <a:b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</a:b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Equivalent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Feasts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Agriculture</a:t>
                      </a:r>
                      <a:endParaRPr lang="en-US" sz="1050" b="1" i="0" dirty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887688"/>
                  </a:ext>
                </a:extLst>
              </a:tr>
              <a:tr h="4347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Sacred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sequence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41091" marR="41091" marT="41091" marB="41091" anchor="ctr">
                    <a:solidFill>
                      <a:schemeClr val="bg2">
                        <a:lumMod val="10000"/>
                        <a:alpha val="500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Civil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sequence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41091" marR="41091" marT="41091" marB="41091" anchor="ctr">
                    <a:solidFill>
                      <a:schemeClr val="bg2">
                        <a:lumMod val="10000"/>
                        <a:alpha val="500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Abib (Nisan)</a:t>
                      </a:r>
                    </a:p>
                  </a:txBody>
                  <a:tcPr marL="41091" marR="41091" marT="41091" marB="41091" anchor="ctr">
                    <a:solidFill>
                      <a:schemeClr val="bg2">
                        <a:lumMod val="10000"/>
                        <a:alpha val="500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March – April</a:t>
                      </a:r>
                    </a:p>
                  </a:txBody>
                  <a:tcPr marL="41091" marR="41091" marT="41091" marB="41091" anchor="ctr">
                    <a:solidFill>
                      <a:schemeClr val="bg2">
                        <a:lumMod val="10000"/>
                        <a:alpha val="500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Passover, Unleavened Bread, 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First Fruits</a:t>
                      </a:r>
                    </a:p>
                  </a:txBody>
                  <a:tcPr marL="41091" marR="41091" marT="41091" marB="41091" anchor="ctr">
                    <a:solidFill>
                      <a:schemeClr val="bg2">
                        <a:lumMod val="10000"/>
                        <a:alpha val="5007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Spring (later) rains; barley 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flax harvest begins</a:t>
                      </a:r>
                    </a:p>
                  </a:txBody>
                  <a:tcPr marL="41091" marR="41091" marT="41091" marB="41091" anchor="ctr">
                    <a:solidFill>
                      <a:schemeClr val="bg2">
                        <a:lumMod val="10000"/>
                        <a:alpha val="50076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025194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Ziv (Iyyar)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April – May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Barley harvest;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dry season begins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3637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Sivan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May – June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Weeks (Pentecost)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Wheat harvest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4053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Tammuz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June – July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Tending vines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604478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July – August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Ripening of grapes, figs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olives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315185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Elul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August – Sept.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Processing grapes, figs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olives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230184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Ethanim (Tishri)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Sept. – Oct.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Trumpets, Day of Atonement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Tabernacles (Booths)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Autumn (early) rains begin;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plowing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796009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Bul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(Marcheshvan)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October – Nov.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Sowing of wheat and barley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115558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Kislev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Nov. – Dec.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Hanukkah (Dedication)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Winter rains begin;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snow in some areas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452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Tebeth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Dec. – Jan.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804595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Shebat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Jan. – Feb.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451230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Adar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Feb – Mar.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Purim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Almond trees bloom;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citrus fruit harvest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87902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Second Adar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(Adar Sheni)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Month added every three years so that the lunar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calendar corresponds to the solar years.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47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88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5B592-139A-93E0-AFBA-C065954BE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Unleavened Bread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B21C6C-E4D5-E234-0433-5B8CF6D772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No leavened bread – 7 days</a:t>
            </a:r>
          </a:p>
          <a:p>
            <a:pPr>
              <a:spcAft>
                <a:spcPts val="600"/>
              </a:spcAft>
            </a:pPr>
            <a:r>
              <a:rPr lang="en-US" dirty="0"/>
              <a:t>Rest on the 1</a:t>
            </a:r>
            <a:r>
              <a:rPr lang="en-US" baseline="30000" dirty="0"/>
              <a:t>st</a:t>
            </a:r>
            <a:r>
              <a:rPr lang="en-US" dirty="0"/>
              <a:t> and 7</a:t>
            </a:r>
            <a:r>
              <a:rPr lang="en-US" baseline="30000" dirty="0"/>
              <a:t>th</a:t>
            </a:r>
            <a:r>
              <a:rPr lang="en-US" dirty="0"/>
              <a:t> day</a:t>
            </a:r>
          </a:p>
          <a:p>
            <a:pPr>
              <a:spcAft>
                <a:spcPts val="600"/>
              </a:spcAft>
            </a:pPr>
            <a:r>
              <a:rPr lang="en-US" dirty="0"/>
              <a:t>Worship assembly on 1</a:t>
            </a:r>
            <a:r>
              <a:rPr lang="en-US" baseline="30000" dirty="0"/>
              <a:t>st</a:t>
            </a:r>
            <a:r>
              <a:rPr lang="en-US" dirty="0"/>
              <a:t> and 7</a:t>
            </a:r>
            <a:r>
              <a:rPr lang="en-US" baseline="30000" dirty="0"/>
              <a:t>th</a:t>
            </a:r>
            <a:r>
              <a:rPr lang="en-US" dirty="0"/>
              <a:t> day</a:t>
            </a:r>
          </a:p>
          <a:p>
            <a:pPr>
              <a:spcAft>
                <a:spcPts val="600"/>
              </a:spcAft>
            </a:pPr>
            <a:r>
              <a:rPr lang="en-US" dirty="0"/>
              <a:t>Offer sacrifice on each of the 7 days </a:t>
            </a:r>
          </a:p>
        </p:txBody>
      </p:sp>
    </p:spTree>
    <p:extLst>
      <p:ext uri="{BB962C8B-B14F-4D97-AF65-F5344CB8AC3E}">
        <p14:creationId xmlns:p14="http://schemas.microsoft.com/office/powerpoint/2010/main" val="961656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CDED-AECE-36BA-BE75-23AD48CE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Appointed Days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2C042-3D93-E347-5466-4DE3450568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The Sabbath day							– 23:3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Passover / Feast of Unleavened Bread	– 23:4-8</a:t>
            </a:r>
          </a:p>
          <a:p>
            <a:pPr marL="605790" indent="-60579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/>
              <a:t>First Fruits – 23:9-14</a:t>
            </a:r>
          </a:p>
        </p:txBody>
      </p:sp>
    </p:spTree>
    <p:extLst>
      <p:ext uri="{BB962C8B-B14F-4D97-AF65-F5344CB8AC3E}">
        <p14:creationId xmlns:p14="http://schemas.microsoft.com/office/powerpoint/2010/main" val="980629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9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C5A684-55BB-02B5-7DB3-BD67E51B4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53531"/>
              </p:ext>
            </p:extLst>
          </p:nvPr>
        </p:nvGraphicFramePr>
        <p:xfrm>
          <a:off x="131975" y="91476"/>
          <a:ext cx="8908331" cy="4960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584">
                  <a:extLst>
                    <a:ext uri="{9D8B030D-6E8A-4147-A177-3AD203B41FA5}">
                      <a16:colId xmlns:a16="http://schemas.microsoft.com/office/drawing/2014/main" val="2053394389"/>
                    </a:ext>
                  </a:extLst>
                </a:gridCol>
                <a:gridCol w="669303">
                  <a:extLst>
                    <a:ext uri="{9D8B030D-6E8A-4147-A177-3AD203B41FA5}">
                      <a16:colId xmlns:a16="http://schemas.microsoft.com/office/drawing/2014/main" val="3179186410"/>
                    </a:ext>
                  </a:extLst>
                </a:gridCol>
                <a:gridCol w="1404594">
                  <a:extLst>
                    <a:ext uri="{9D8B030D-6E8A-4147-A177-3AD203B41FA5}">
                      <a16:colId xmlns:a16="http://schemas.microsoft.com/office/drawing/2014/main" val="3896944231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235743939"/>
                    </a:ext>
                  </a:extLst>
                </a:gridCol>
                <a:gridCol w="2318994">
                  <a:extLst>
                    <a:ext uri="{9D8B030D-6E8A-4147-A177-3AD203B41FA5}">
                      <a16:colId xmlns:a16="http://schemas.microsoft.com/office/drawing/2014/main" val="2869483708"/>
                    </a:ext>
                  </a:extLst>
                </a:gridCol>
                <a:gridCol w="2479250">
                  <a:extLst>
                    <a:ext uri="{9D8B030D-6E8A-4147-A177-3AD203B41FA5}">
                      <a16:colId xmlns:a16="http://schemas.microsoft.com/office/drawing/2014/main" val="2271405516"/>
                    </a:ext>
                  </a:extLst>
                </a:gridCol>
              </a:tblGrid>
              <a:tr h="25863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Number of Months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Hebrew Name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Modern </a:t>
                      </a:r>
                      <a:b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</a:b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Equivalent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Feasts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Agriculture</a:t>
                      </a:r>
                      <a:endParaRPr lang="en-US" sz="1050" b="1" i="0" dirty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887688"/>
                  </a:ext>
                </a:extLst>
              </a:tr>
              <a:tr h="4347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Sacred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sequence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Civil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sequence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Abib (Nisan)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March – April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Passover, Unleavened Bread, 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First Fruits</a:t>
                      </a:r>
                    </a:p>
                  </a:txBody>
                  <a:tcPr marL="41091" marR="41091" marT="41091" marB="41091" anchor="ctr">
                    <a:solidFill>
                      <a:schemeClr val="bg2">
                        <a:lumMod val="10000"/>
                        <a:alpha val="4996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Spring (later) rains; barley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flax harvest begins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025194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Ziv (Iyyar)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April – May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Barley harvest;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dry season begins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3637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Sivan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May – June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Weeks (Pentecost)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Wheat harvest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4053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Tammuz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June – July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Tending vines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604478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July – August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Ripening of grapes, figs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olives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315185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Elul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August – Sept.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Processing grapes, figs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olives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230184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Ethanim (Tishri)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Sept. – Oct.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Trumpets, Day of Atonement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Tabernacles (Booths)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Autumn (early) rains begin;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plowing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796009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Bul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(Marcheshvan)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October – Nov.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Sowing of wheat and barley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115558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Kislev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Nov. – Dec.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Hanukkah (Dedication)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Winter rains begin;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snow in some areas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452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Tebeth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Dec. – Jan.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804595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Shebat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Jan. – Feb.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451230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Adar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Feb – Mar.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Purim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Almond trees bloom;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citrus fruit harvest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87902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Second Adar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(Adar Sheni)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Month added every three years so that the lunar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calendar corresponds to the solar years.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47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808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CDED-AECE-36BA-BE75-23AD48CE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Appointed Days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2C042-3D93-E347-5466-4DE3450568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The Sabbath day							– 23:3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Passover / Feast of Unleavened Bread	– 23:4-8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First Fruits									– 23:9-14</a:t>
            </a:r>
          </a:p>
          <a:p>
            <a:pPr marL="605790" indent="-60579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/>
              <a:t>Feast of Weeks – 23:15-22</a:t>
            </a:r>
          </a:p>
        </p:txBody>
      </p:sp>
    </p:spTree>
    <p:extLst>
      <p:ext uri="{BB962C8B-B14F-4D97-AF65-F5344CB8AC3E}">
        <p14:creationId xmlns:p14="http://schemas.microsoft.com/office/powerpoint/2010/main" val="1204780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9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C5A684-55BB-02B5-7DB3-BD67E51B4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144296"/>
              </p:ext>
            </p:extLst>
          </p:nvPr>
        </p:nvGraphicFramePr>
        <p:xfrm>
          <a:off x="131975" y="91476"/>
          <a:ext cx="8908331" cy="4960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584">
                  <a:extLst>
                    <a:ext uri="{9D8B030D-6E8A-4147-A177-3AD203B41FA5}">
                      <a16:colId xmlns:a16="http://schemas.microsoft.com/office/drawing/2014/main" val="2053394389"/>
                    </a:ext>
                  </a:extLst>
                </a:gridCol>
                <a:gridCol w="669303">
                  <a:extLst>
                    <a:ext uri="{9D8B030D-6E8A-4147-A177-3AD203B41FA5}">
                      <a16:colId xmlns:a16="http://schemas.microsoft.com/office/drawing/2014/main" val="3179186410"/>
                    </a:ext>
                  </a:extLst>
                </a:gridCol>
                <a:gridCol w="1404594">
                  <a:extLst>
                    <a:ext uri="{9D8B030D-6E8A-4147-A177-3AD203B41FA5}">
                      <a16:colId xmlns:a16="http://schemas.microsoft.com/office/drawing/2014/main" val="3896944231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235743939"/>
                    </a:ext>
                  </a:extLst>
                </a:gridCol>
                <a:gridCol w="2318994">
                  <a:extLst>
                    <a:ext uri="{9D8B030D-6E8A-4147-A177-3AD203B41FA5}">
                      <a16:colId xmlns:a16="http://schemas.microsoft.com/office/drawing/2014/main" val="2869483708"/>
                    </a:ext>
                  </a:extLst>
                </a:gridCol>
                <a:gridCol w="2479250">
                  <a:extLst>
                    <a:ext uri="{9D8B030D-6E8A-4147-A177-3AD203B41FA5}">
                      <a16:colId xmlns:a16="http://schemas.microsoft.com/office/drawing/2014/main" val="2271405516"/>
                    </a:ext>
                  </a:extLst>
                </a:gridCol>
              </a:tblGrid>
              <a:tr h="25863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Number of Months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Hebrew Name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Modern </a:t>
                      </a:r>
                      <a:b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</a:b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Equivalent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Feasts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Agriculture</a:t>
                      </a:r>
                      <a:endParaRPr lang="en-US" sz="1050" b="1" i="0" dirty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887688"/>
                  </a:ext>
                </a:extLst>
              </a:tr>
              <a:tr h="4347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Sacred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sequence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Civil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sequence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Abib (Nisan)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March – April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Passover, Unleavened Bread, 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First Fruits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Spring (later) rains; barley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flax harvest begins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025194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Ziv (Iyyar)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April – May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Barley harvest;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dry season begins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3637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Sivan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May – June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Weeks (Pentecost)</a:t>
                      </a:r>
                    </a:p>
                  </a:txBody>
                  <a:tcPr marL="41091" marR="41091" marT="41091" marB="41091" anchor="ctr">
                    <a:solidFill>
                      <a:schemeClr val="bg2">
                        <a:lumMod val="1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Wheat harvest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4053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Tammuz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June – July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Tending vines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604478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July – August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Ripening of grapes, figs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olives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315185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Elul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August – Sept.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Processing grapes, figs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olives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230184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Ethanim (Tishri)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Sept. – Oct.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Trumpets, Day of Atonement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Tabernacles (Booths)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Autumn (early) rains begin;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plowing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796009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Bul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(Marcheshvan)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October – Nov.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Sowing of wheat and barley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115558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Kislev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Nov. – Dec.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Hanukkah (Dedication)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Winter rains begin;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snow in some areas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452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Tebeth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Dec. – Jan.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804595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Shebat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Jan. – Feb.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451230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Adar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Feb – Mar.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Purim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Almond trees bloom;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citrus fruit harvest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87902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Second Adar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(Adar Sheni)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Month added every three years so that the lunar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calendar corresponds to the solar years.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47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349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3659-0D21-BDBC-4575-A0623F2E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#3 – Training </a:t>
            </a:r>
            <a:r>
              <a:rPr lang="en-US"/>
              <a:t>for Holiness</a:t>
            </a:r>
            <a:endParaRPr lang="en-US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67AF9-B46D-8607-033A-451AF1BC56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924675"/>
            <a:ext cx="8024402" cy="4012846"/>
          </a:xfrm>
        </p:spPr>
        <p:txBody>
          <a:bodyPr>
            <a:normAutofit/>
          </a:bodyPr>
          <a:lstStyle/>
          <a:p>
            <a:pPr marL="388620" indent="-388620">
              <a:buFont typeface="+mj-lt"/>
              <a:buAutoNum type="romanUcPeriod"/>
            </a:pPr>
            <a:r>
              <a:rPr lang="en-US" sz="2400" b="1" dirty="0"/>
              <a:t>Attaining Holiness (Lev. 1-16)</a:t>
            </a:r>
          </a:p>
          <a:p>
            <a:pPr marL="697230" lvl="1" indent="-297180">
              <a:buFont typeface="+mj-lt"/>
              <a:buAutoNum type="alphaUcPeriod"/>
            </a:pPr>
            <a:r>
              <a:rPr lang="en-US" sz="1800" dirty="0"/>
              <a:t>Through offerings </a:t>
            </a:r>
          </a:p>
          <a:p>
            <a:pPr marL="697230" lvl="1" indent="-297180">
              <a:buFont typeface="+mj-lt"/>
              <a:buAutoNum type="alphaUcPeriod"/>
            </a:pPr>
            <a:r>
              <a:rPr lang="en-US" sz="1800" dirty="0"/>
              <a:t>Through a consecrated priesthood </a:t>
            </a:r>
          </a:p>
          <a:p>
            <a:pPr marL="697230" lvl="1" indent="-297180">
              <a:buFont typeface="+mj-lt"/>
              <a:buAutoNum type="alphaUcPeriod"/>
            </a:pPr>
            <a:r>
              <a:rPr lang="en-US" sz="1800" dirty="0"/>
              <a:t>By distinguishing between the clean and the unclean</a:t>
            </a:r>
          </a:p>
          <a:p>
            <a:pPr marL="697230" lvl="1" indent="-297180">
              <a:buFont typeface="+mj-lt"/>
              <a:buAutoNum type="alphaUcPeriod"/>
            </a:pPr>
            <a:r>
              <a:rPr lang="en-US" sz="1800" dirty="0"/>
              <a:t>By observing the Day of Atonement</a:t>
            </a:r>
          </a:p>
          <a:p>
            <a:pPr marL="388620" indent="-388620">
              <a:buFont typeface="+mj-lt"/>
              <a:buAutoNum type="romanUcPeriod"/>
            </a:pPr>
            <a:r>
              <a:rPr lang="en-US" sz="2400" b="1" dirty="0"/>
              <a:t>Practicing Holiness (Lev. 17-27)</a:t>
            </a:r>
          </a:p>
          <a:p>
            <a:pPr marL="697230" lvl="1" indent="-297180">
              <a:buFont typeface="+mj-lt"/>
              <a:buAutoNum type="alphaUcPeriod"/>
            </a:pPr>
            <a:r>
              <a:rPr lang="en-US" sz="1800" dirty="0"/>
              <a:t>Individual responsibility to keep God’s moral and ritual Laws</a:t>
            </a:r>
          </a:p>
          <a:p>
            <a:pPr marL="697230" lvl="1" indent="-297180">
              <a:buFont typeface="+mj-lt"/>
              <a:buAutoNum type="alphaUcPeriod"/>
            </a:pPr>
            <a:r>
              <a:rPr lang="en-US" sz="1800" dirty="0"/>
              <a:t>Priestly responsibilities</a:t>
            </a:r>
          </a:p>
          <a:p>
            <a:pPr marL="697230" lvl="1" indent="-297180">
              <a:buFont typeface="+mj-lt"/>
              <a:buAutoNum type="alphaUcPeriod"/>
            </a:pPr>
            <a:r>
              <a:rPr lang="en-US" sz="1800" dirty="0"/>
              <a:t>The Nation’s responsibility to promote holiness</a:t>
            </a:r>
          </a:p>
          <a:p>
            <a:pPr marL="697230" lvl="1" indent="-297180">
              <a:buFont typeface="+mj-lt"/>
              <a:buAutoNum type="alphaUcPeriod"/>
            </a:pPr>
            <a:r>
              <a:rPr lang="en-US" sz="1800" dirty="0"/>
              <a:t>Reasons for practicing holiness: blessings and curses</a:t>
            </a:r>
          </a:p>
          <a:p>
            <a:pPr marL="697230" lvl="1" indent="-297180">
              <a:buFont typeface="+mj-lt"/>
              <a:buAutoNum type="alphaUcPeriod"/>
            </a:pPr>
            <a:r>
              <a:rPr lang="en-US" sz="1800" dirty="0"/>
              <a:t>Evidence of holiness: vows and valuations</a:t>
            </a:r>
          </a:p>
        </p:txBody>
      </p:sp>
    </p:spTree>
    <p:extLst>
      <p:ext uri="{BB962C8B-B14F-4D97-AF65-F5344CB8AC3E}">
        <p14:creationId xmlns:p14="http://schemas.microsoft.com/office/powerpoint/2010/main" val="2249003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7456D-C6CB-3663-C3E2-34725EF95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Names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AD172-F429-A86B-7971-CFE1FC5BAA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Feast of Weeks		- Exodus 34:22</a:t>
            </a:r>
          </a:p>
          <a:p>
            <a:pPr>
              <a:spcAft>
                <a:spcPts val="1200"/>
              </a:spcAft>
            </a:pPr>
            <a:r>
              <a:rPr lang="en-US" dirty="0"/>
              <a:t>Feast of Harvest	- Exodus 23:16</a:t>
            </a:r>
          </a:p>
          <a:p>
            <a:pPr>
              <a:spcAft>
                <a:spcPts val="1200"/>
              </a:spcAft>
            </a:pPr>
            <a:r>
              <a:rPr lang="en-US" dirty="0"/>
              <a:t>Day of First Fruits	- Numbers 28:26</a:t>
            </a:r>
          </a:p>
          <a:p>
            <a:pPr>
              <a:spcAft>
                <a:spcPts val="1200"/>
              </a:spcAft>
            </a:pPr>
            <a:r>
              <a:rPr lang="en-US" dirty="0"/>
              <a:t>Day of Pentecost	- Acts 2:1 (Greek = 50)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80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B8C2D1-E140-0B02-0F11-DEBD900B3A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‘When you reap the harvest of your land, moreover, you shall not reap to the very corners of your field nor gather the gleaning of your harvest; you are to leave them for the needy and the alien. I am the Lord your God.’”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A0F14-13B1-B551-0009-5EC3EA80AA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Leviticus 23:22</a:t>
            </a:r>
          </a:p>
        </p:txBody>
      </p:sp>
    </p:spTree>
    <p:extLst>
      <p:ext uri="{BB962C8B-B14F-4D97-AF65-F5344CB8AC3E}">
        <p14:creationId xmlns:p14="http://schemas.microsoft.com/office/powerpoint/2010/main" val="2342019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CDED-AECE-36BA-BE75-23AD48CE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Appointed Days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2C042-3D93-E347-5466-4DE3450568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The Sabbath day							– 23:3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Passover / Feast of Unleavened Bread	– 23:4-8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First Fruits									– 23:9-14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Feast of Weeks								– 23:15-22</a:t>
            </a:r>
          </a:p>
          <a:p>
            <a:pPr marL="605790" indent="-60579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/>
              <a:t>Feast of Trumpets	- 23:23-25</a:t>
            </a:r>
          </a:p>
        </p:txBody>
      </p:sp>
    </p:spTree>
    <p:extLst>
      <p:ext uri="{BB962C8B-B14F-4D97-AF65-F5344CB8AC3E}">
        <p14:creationId xmlns:p14="http://schemas.microsoft.com/office/powerpoint/2010/main" val="316125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9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C5A684-55BB-02B5-7DB3-BD67E51B4F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758500"/>
              </p:ext>
            </p:extLst>
          </p:nvPr>
        </p:nvGraphicFramePr>
        <p:xfrm>
          <a:off x="131975" y="91476"/>
          <a:ext cx="8908331" cy="4960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584">
                  <a:extLst>
                    <a:ext uri="{9D8B030D-6E8A-4147-A177-3AD203B41FA5}">
                      <a16:colId xmlns:a16="http://schemas.microsoft.com/office/drawing/2014/main" val="2053394389"/>
                    </a:ext>
                  </a:extLst>
                </a:gridCol>
                <a:gridCol w="669303">
                  <a:extLst>
                    <a:ext uri="{9D8B030D-6E8A-4147-A177-3AD203B41FA5}">
                      <a16:colId xmlns:a16="http://schemas.microsoft.com/office/drawing/2014/main" val="3179186410"/>
                    </a:ext>
                  </a:extLst>
                </a:gridCol>
                <a:gridCol w="1404594">
                  <a:extLst>
                    <a:ext uri="{9D8B030D-6E8A-4147-A177-3AD203B41FA5}">
                      <a16:colId xmlns:a16="http://schemas.microsoft.com/office/drawing/2014/main" val="3896944231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235743939"/>
                    </a:ext>
                  </a:extLst>
                </a:gridCol>
                <a:gridCol w="2318994">
                  <a:extLst>
                    <a:ext uri="{9D8B030D-6E8A-4147-A177-3AD203B41FA5}">
                      <a16:colId xmlns:a16="http://schemas.microsoft.com/office/drawing/2014/main" val="2869483708"/>
                    </a:ext>
                  </a:extLst>
                </a:gridCol>
                <a:gridCol w="2479250">
                  <a:extLst>
                    <a:ext uri="{9D8B030D-6E8A-4147-A177-3AD203B41FA5}">
                      <a16:colId xmlns:a16="http://schemas.microsoft.com/office/drawing/2014/main" val="2271405516"/>
                    </a:ext>
                  </a:extLst>
                </a:gridCol>
              </a:tblGrid>
              <a:tr h="25863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Number of Months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Hebrew Name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Modern </a:t>
                      </a:r>
                      <a:b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</a:b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Equivalent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Feasts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Agriculture</a:t>
                      </a:r>
                      <a:endParaRPr lang="en-US" sz="1050" b="1" i="0" dirty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887688"/>
                  </a:ext>
                </a:extLst>
              </a:tr>
              <a:tr h="4347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Sacred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sequence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Civil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sequence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Abib (Nisan)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March – April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Passover, Unleavened Bread, 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First Fruits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Spring (later) rains; barley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flax harvest begins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025194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Ziv (Iyyar)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April – May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Barley harvest;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dry season begins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3637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Sivan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May – June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Weeks (Pentecost)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Wheat harvest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4053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Tammuz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June – July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Tending vines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604478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July – August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Ripening of grapes, figs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olives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315185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Elul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August – Sept.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Processing grapes, figs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olives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230184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Ethanim (Tishri)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Sept. – Oct.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Trumpets, Day of Atonement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Tabernacles (Booths)</a:t>
                      </a:r>
                    </a:p>
                  </a:txBody>
                  <a:tcPr marL="41091" marR="41091" marT="41091" marB="41091" anchor="ctr">
                    <a:solidFill>
                      <a:schemeClr val="bg2">
                        <a:lumMod val="1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Autumn (early) rains begin;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plowing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796009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Bul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(Marcheshvan)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October – Nov.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Sowing of wheat and barley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115558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Kislev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Nov. – Dec.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Hanukkah (Dedication)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Winter rains begin;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snow in some areas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452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Tebeth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Dec. – Jan.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804595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Shebat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Jan. – Feb.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451230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Adar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Feb – Mar.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Purim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Almond trees bloom;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citrus fruit harvest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87902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Second Adar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(Adar Sheni)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Month added every three years so that the lunar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calendar corresponds to the solar years.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47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982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CDED-AECE-36BA-BE75-23AD48CE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Appointed Days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2C042-3D93-E347-5466-4DE3450568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The Sabbath day							– 23:3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Passover / Feast of Unleavened Bread	– 23:4-8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First Fruits									– 23:9-14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Feast of Weeks								– 23:15-22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Feast of Trumpets							– 23:23-25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/>
              <a:t>Day of Atonement	- 23:26-32</a:t>
            </a:r>
          </a:p>
        </p:txBody>
      </p:sp>
    </p:spTree>
    <p:extLst>
      <p:ext uri="{BB962C8B-B14F-4D97-AF65-F5344CB8AC3E}">
        <p14:creationId xmlns:p14="http://schemas.microsoft.com/office/powerpoint/2010/main" val="3856653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9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C5A684-55BB-02B5-7DB3-BD67E51B4F52}"/>
              </a:ext>
            </a:extLst>
          </p:cNvPr>
          <p:cNvGraphicFramePr>
            <a:graphicFrameLocks noGrp="1"/>
          </p:cNvGraphicFramePr>
          <p:nvPr/>
        </p:nvGraphicFramePr>
        <p:xfrm>
          <a:off x="131975" y="91476"/>
          <a:ext cx="8908331" cy="4960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584">
                  <a:extLst>
                    <a:ext uri="{9D8B030D-6E8A-4147-A177-3AD203B41FA5}">
                      <a16:colId xmlns:a16="http://schemas.microsoft.com/office/drawing/2014/main" val="2053394389"/>
                    </a:ext>
                  </a:extLst>
                </a:gridCol>
                <a:gridCol w="669303">
                  <a:extLst>
                    <a:ext uri="{9D8B030D-6E8A-4147-A177-3AD203B41FA5}">
                      <a16:colId xmlns:a16="http://schemas.microsoft.com/office/drawing/2014/main" val="3179186410"/>
                    </a:ext>
                  </a:extLst>
                </a:gridCol>
                <a:gridCol w="1404594">
                  <a:extLst>
                    <a:ext uri="{9D8B030D-6E8A-4147-A177-3AD203B41FA5}">
                      <a16:colId xmlns:a16="http://schemas.microsoft.com/office/drawing/2014/main" val="3896944231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235743939"/>
                    </a:ext>
                  </a:extLst>
                </a:gridCol>
                <a:gridCol w="2318994">
                  <a:extLst>
                    <a:ext uri="{9D8B030D-6E8A-4147-A177-3AD203B41FA5}">
                      <a16:colId xmlns:a16="http://schemas.microsoft.com/office/drawing/2014/main" val="2869483708"/>
                    </a:ext>
                  </a:extLst>
                </a:gridCol>
                <a:gridCol w="2479250">
                  <a:extLst>
                    <a:ext uri="{9D8B030D-6E8A-4147-A177-3AD203B41FA5}">
                      <a16:colId xmlns:a16="http://schemas.microsoft.com/office/drawing/2014/main" val="2271405516"/>
                    </a:ext>
                  </a:extLst>
                </a:gridCol>
              </a:tblGrid>
              <a:tr h="25863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Number of Months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Hebrew Name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Modern </a:t>
                      </a:r>
                      <a:b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</a:b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Equivalent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Feasts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Agriculture</a:t>
                      </a:r>
                      <a:endParaRPr lang="en-US" sz="1050" b="1" i="0" dirty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887688"/>
                  </a:ext>
                </a:extLst>
              </a:tr>
              <a:tr h="4347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Sacred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sequence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Civil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sequence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Abib (Nisan)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March – April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Passover, Unleavened Bread, 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First Fruits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Spring (later) rains; barley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flax harvest begins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025194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Ziv (Iyyar)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April – May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Barley harvest;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dry season begins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3637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Sivan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May – June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Weeks (Pentecost)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Wheat harvest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4053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Tammuz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June – July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Tending vines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604478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July – August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Ripening of grapes, figs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olives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315185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Elul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August – Sept.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Processing grapes, figs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olives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230184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Ethanim (Tishri)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Sept. – Oct.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Trumpets, Day of Atonement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Tabernacles (Booths)</a:t>
                      </a:r>
                    </a:p>
                  </a:txBody>
                  <a:tcPr marL="41091" marR="41091" marT="41091" marB="41091" anchor="ctr">
                    <a:solidFill>
                      <a:schemeClr val="bg2">
                        <a:lumMod val="1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Autumn (early) rains begin;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plowing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796009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Bul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(Marcheshvan)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October – Nov.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Sowing of wheat and barley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115558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Kislev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Nov. – Dec.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Hanukkah (Dedication)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Winter rains begin;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snow in some areas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452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Tebeth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Dec. – Jan.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804595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Shebat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Jan. – Feb.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451230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Adar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Feb – Mar.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Purim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Almond trees bloom;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citrus fruit harvest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87902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Second Adar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(Adar Sheni)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Month added every three years so that the lunar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calendar corresponds to the solar years.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47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498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CDED-AECE-36BA-BE75-23AD48CED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Appointed Days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2C042-3D93-E347-5466-4DE3450568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The Sabbath day								– 23:3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Passover / Feast of Unleavened Bread		– 23:4-8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First Fruits									– 23:9-14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Feast of Weeks								– 23:15-22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Feast of Trumpets							– 23:23-25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Day of Atonement							– 23:26-32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600" b="1" dirty="0"/>
              <a:t>Feast of Booths (Tabernacles)				– 23:33-44</a:t>
            </a:r>
          </a:p>
        </p:txBody>
      </p:sp>
    </p:spTree>
    <p:extLst>
      <p:ext uri="{BB962C8B-B14F-4D97-AF65-F5344CB8AC3E}">
        <p14:creationId xmlns:p14="http://schemas.microsoft.com/office/powerpoint/2010/main" val="288416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49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C5A684-55BB-02B5-7DB3-BD67E51B4F52}"/>
              </a:ext>
            </a:extLst>
          </p:cNvPr>
          <p:cNvGraphicFramePr>
            <a:graphicFrameLocks noGrp="1"/>
          </p:cNvGraphicFramePr>
          <p:nvPr/>
        </p:nvGraphicFramePr>
        <p:xfrm>
          <a:off x="131975" y="91476"/>
          <a:ext cx="8908331" cy="4960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7584">
                  <a:extLst>
                    <a:ext uri="{9D8B030D-6E8A-4147-A177-3AD203B41FA5}">
                      <a16:colId xmlns:a16="http://schemas.microsoft.com/office/drawing/2014/main" val="2053394389"/>
                    </a:ext>
                  </a:extLst>
                </a:gridCol>
                <a:gridCol w="669303">
                  <a:extLst>
                    <a:ext uri="{9D8B030D-6E8A-4147-A177-3AD203B41FA5}">
                      <a16:colId xmlns:a16="http://schemas.microsoft.com/office/drawing/2014/main" val="3179186410"/>
                    </a:ext>
                  </a:extLst>
                </a:gridCol>
                <a:gridCol w="1404594">
                  <a:extLst>
                    <a:ext uri="{9D8B030D-6E8A-4147-A177-3AD203B41FA5}">
                      <a16:colId xmlns:a16="http://schemas.microsoft.com/office/drawing/2014/main" val="3896944231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235743939"/>
                    </a:ext>
                  </a:extLst>
                </a:gridCol>
                <a:gridCol w="2318994">
                  <a:extLst>
                    <a:ext uri="{9D8B030D-6E8A-4147-A177-3AD203B41FA5}">
                      <a16:colId xmlns:a16="http://schemas.microsoft.com/office/drawing/2014/main" val="2869483708"/>
                    </a:ext>
                  </a:extLst>
                </a:gridCol>
                <a:gridCol w="2479250">
                  <a:extLst>
                    <a:ext uri="{9D8B030D-6E8A-4147-A177-3AD203B41FA5}">
                      <a16:colId xmlns:a16="http://schemas.microsoft.com/office/drawing/2014/main" val="2271405516"/>
                    </a:ext>
                  </a:extLst>
                </a:gridCol>
              </a:tblGrid>
              <a:tr h="258636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Number of Months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Hebrew Name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Modern </a:t>
                      </a:r>
                      <a:b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</a:b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Equivalent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Feasts</a:t>
                      </a:r>
                      <a:endParaRPr lang="en-US" sz="1050" b="1" i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dirty="0">
                          <a:effectLst/>
                          <a:latin typeface="Lato Black" panose="020F0502020204030203" pitchFamily="34" charset="0"/>
                          <a:ea typeface="Lato Black" panose="020F0502020204030203" pitchFamily="34" charset="0"/>
                          <a:cs typeface="Lato Black" panose="020F0502020204030203" pitchFamily="34" charset="0"/>
                        </a:rPr>
                        <a:t>Agriculture</a:t>
                      </a:r>
                      <a:endParaRPr lang="en-US" sz="1050" b="1" i="0" dirty="0">
                        <a:effectLst/>
                        <a:latin typeface="Lato Black" panose="020F0502020204030203" pitchFamily="34" charset="0"/>
                        <a:ea typeface="Lato Black" panose="020F0502020204030203" pitchFamily="34" charset="0"/>
                        <a:cs typeface="Lato Black" panose="020F0502020204030203" pitchFamily="34" charset="0"/>
                      </a:endParaRP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5887688"/>
                  </a:ext>
                </a:extLst>
              </a:tr>
              <a:tr h="43472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Sacred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sequence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Civil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sequence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Abib (Nisan)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March – April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Passover, Unleavened Bread, 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First Fruits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Spring (later) rains; barley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flax harvest begins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025194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Ziv (Iyyar)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April – May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Barley harvest;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dry season begins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53637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Sivan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May – June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Weeks (Pentecost)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Wheat harvest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44053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Tammuz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June – July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Tending vines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2604478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Ab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July – August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Ripening of grapes, figs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olives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0315185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Elul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August – Sept.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Processing grapes, figs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and olives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230184"/>
                  </a:ext>
                </a:extLst>
              </a:tr>
              <a:tr h="35174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Ethanim (Tishri)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Sept. – Oct.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Trumpets, Day of Atonement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Tabernacles (Booths)</a:t>
                      </a:r>
                    </a:p>
                  </a:txBody>
                  <a:tcPr marL="41091" marR="41091" marT="41091" marB="41091" anchor="ctr">
                    <a:solidFill>
                      <a:schemeClr val="bg2">
                        <a:lumMod val="1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Autumn (early) rains begin;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plowing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1796009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Bul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(Marcheshvan)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October – Nov.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Sowing of wheat and barley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115558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Kislev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Nov. – Dec.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Hanukkah (Dedication)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Winter rains begin;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snow in some areas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784522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10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Tebeth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Dec. – Jan.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804595"/>
                  </a:ext>
                </a:extLst>
              </a:tr>
              <a:tr h="165462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11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Shebat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Jan. – Feb.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451230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12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Adar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Feb – Mar.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Purim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Almond trees bloom; 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citrus fruit harvest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687902"/>
                  </a:ext>
                </a:extLst>
              </a:tr>
              <a:tr h="25857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 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Second Adar</a:t>
                      </a:r>
                      <a:b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(Adar Sheni)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Month added every three years so that the lunar</a:t>
                      </a:r>
                      <a:b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</a:br>
                      <a:r>
                        <a:rPr lang="en-US" sz="1000" b="0" i="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calendar corresponds to the solar years.</a:t>
                      </a:r>
                    </a:p>
                  </a:txBody>
                  <a:tcPr marL="41091" marR="41091" marT="41091" marB="41091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471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616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4F57E3-D210-2B92-E2EE-F5DC04B37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69" b="827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90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9C6D-7304-628F-8624-51A047D0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Lessons on Worship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D00E3-C992-7A75-6D21-BD8FDEC9E6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About community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About remembering and learning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About praise and thanksgiving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About giving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About forgiveness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About commitment to God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About rejoicing</a:t>
            </a:r>
          </a:p>
        </p:txBody>
      </p:sp>
    </p:spTree>
    <p:extLst>
      <p:ext uri="{BB962C8B-B14F-4D97-AF65-F5344CB8AC3E}">
        <p14:creationId xmlns:p14="http://schemas.microsoft.com/office/powerpoint/2010/main" val="1886363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E45E-2C00-E308-211B-B0EBF784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Priestly Responsibilities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B33E8-5696-089F-B0C4-878C1C7BD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sz="4000" b="1" dirty="0"/>
              <a:t>Mourning the dead – 21:1-6</a:t>
            </a:r>
          </a:p>
        </p:txBody>
      </p:sp>
    </p:spTree>
    <p:extLst>
      <p:ext uri="{BB962C8B-B14F-4D97-AF65-F5344CB8AC3E}">
        <p14:creationId xmlns:p14="http://schemas.microsoft.com/office/powerpoint/2010/main" val="2793293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56FA6-6F00-B055-F54A-64B7155E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488" y="102612"/>
            <a:ext cx="7913430" cy="1326730"/>
          </a:xfrm>
        </p:spPr>
        <p:txBody>
          <a:bodyPr>
            <a:normAutofit/>
          </a:bodyPr>
          <a:lstStyle/>
          <a:p>
            <a:r>
              <a:rPr lang="en-US" dirty="0"/>
              <a:t>Responsibilities: Priests – </a:t>
            </a:r>
            <a:r>
              <a:rPr lang="en-US" sz="3100" dirty="0"/>
              <a:t>Leviticus 24:1-23</a:t>
            </a:r>
            <a:br>
              <a:rPr lang="en-US" sz="3100" dirty="0"/>
            </a:br>
            <a:r>
              <a:rPr lang="en-US" sz="3100" dirty="0"/>
              <a:t>Miscellaneous Things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03343-04CF-6474-5814-1E7A841959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724297"/>
            <a:ext cx="8116142" cy="3169383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Care of lampstand							– 24:1-4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Maintenance of the Bread of Presence	– 24:5-9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Instructions concerning blasphemy / </a:t>
            </a:r>
            <a:br>
              <a:rPr lang="en-US" sz="2400" dirty="0"/>
            </a:br>
            <a:r>
              <a:rPr lang="en-US" sz="2400" dirty="0"/>
              <a:t>Sabbath observance </a:t>
            </a:r>
            <a:r>
              <a:rPr lang="en-US" sz="2600" dirty="0"/>
              <a:t>						– </a:t>
            </a:r>
            <a:r>
              <a:rPr lang="en-US" sz="2400" dirty="0"/>
              <a:t>24:10-16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Instructions concerning other </a:t>
            </a:r>
            <a:br>
              <a:rPr lang="en-US" sz="2400" dirty="0"/>
            </a:br>
            <a:r>
              <a:rPr lang="en-US" sz="2400" dirty="0"/>
              <a:t>punishments 								– 24:17-24</a:t>
            </a:r>
          </a:p>
        </p:txBody>
      </p:sp>
    </p:spTree>
    <p:extLst>
      <p:ext uri="{BB962C8B-B14F-4D97-AF65-F5344CB8AC3E}">
        <p14:creationId xmlns:p14="http://schemas.microsoft.com/office/powerpoint/2010/main" val="1131678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8DBF-AA7A-2B7E-7D77-8EA4CE1A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Responsibilities – continued </a:t>
            </a:r>
            <a:br>
              <a:rPr lang="en-US" dirty="0"/>
            </a:br>
            <a:r>
              <a:rPr lang="en-US" dirty="0"/>
              <a:t>Leviticus 25:1-55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A5A4D-8E38-FB58-0DCB-072F52E07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b="1" dirty="0"/>
              <a:t>Sabbatical year - 25:1-7</a:t>
            </a:r>
          </a:p>
        </p:txBody>
      </p:sp>
    </p:spTree>
    <p:extLst>
      <p:ext uri="{BB962C8B-B14F-4D97-AF65-F5344CB8AC3E}">
        <p14:creationId xmlns:p14="http://schemas.microsoft.com/office/powerpoint/2010/main" val="19981894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8DBF-AA7A-2B7E-7D77-8EA4CE1A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National Responsibilities – continued </a:t>
            </a:r>
            <a:br>
              <a:rPr lang="en-US" dirty="0"/>
            </a:br>
            <a:r>
              <a:rPr lang="en-US" dirty="0"/>
              <a:t>Leviticus 25:1-55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A5A4D-8E38-FB58-0DCB-072F52E07A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Sabbatical year - 25:1-7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/>
              <a:t>Year of Jubilee - 25:8-55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2 Objectives</a:t>
            </a:r>
          </a:p>
          <a:p>
            <a:pPr lvl="2" indent="-342900">
              <a:buFont typeface="+mj-lt"/>
              <a:buAutoNum type="alphaLcParenR"/>
            </a:pPr>
            <a:r>
              <a:rPr lang="en-US" dirty="0"/>
              <a:t>Return land to original owner</a:t>
            </a:r>
          </a:p>
          <a:p>
            <a:pPr lvl="2" indent="-342900">
              <a:buFont typeface="+mj-lt"/>
              <a:buAutoNum type="alphaLcParenR"/>
            </a:pPr>
            <a:r>
              <a:rPr lang="en-US" dirty="0"/>
              <a:t>Release Israeli slaves</a:t>
            </a:r>
          </a:p>
        </p:txBody>
      </p:sp>
    </p:spTree>
    <p:extLst>
      <p:ext uri="{BB962C8B-B14F-4D97-AF65-F5344CB8AC3E}">
        <p14:creationId xmlns:p14="http://schemas.microsoft.com/office/powerpoint/2010/main" val="2451489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E093F50-0389-4740-B0E5-D064236116B8}"/>
              </a:ext>
            </a:extLst>
          </p:cNvPr>
          <p:cNvSpPr txBox="1"/>
          <p:nvPr/>
        </p:nvSpPr>
        <p:spPr>
          <a:xfrm>
            <a:off x="288524" y="4671419"/>
            <a:ext cx="12295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2">
                    <a:lumMod val="10000"/>
                  </a:schemeClr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John P. Pratt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AEEC9-3BB8-E662-8D2D-25862328C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73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EC8A-11A6-8923-6C23-5D6B01EB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29" y="205979"/>
            <a:ext cx="8199541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Reasons for Practicing Holiness – </a:t>
            </a:r>
            <a:r>
              <a:rPr lang="en-US" sz="3100" dirty="0"/>
              <a:t>Leviticus 26:1-46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C1F3C-B5CC-D4EB-C191-91A0B3CE4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b="1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Blessings and Curses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05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EC8A-11A6-8923-6C23-5D6B01EB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30" y="205979"/>
            <a:ext cx="8217296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Reasons for Practicing Holiness – </a:t>
            </a:r>
            <a:r>
              <a:rPr lang="en-US" sz="3100" dirty="0"/>
              <a:t>Leviticus 26:1-46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C1F3C-B5CC-D4EB-C191-91A0B3CE4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697230" indent="-697230">
              <a:buFont typeface="+mj-lt"/>
              <a:buAutoNum type="alphaUcPeriod"/>
            </a:pPr>
            <a:r>
              <a:rPr lang="en-US" sz="4800" b="1" dirty="0"/>
              <a:t>Blessings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Abundant crops			- 26:3-5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Peace						- 26:6-8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Growing population		- 26:9-10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God’s presence			- 26:11-13</a:t>
            </a:r>
          </a:p>
        </p:txBody>
      </p:sp>
    </p:spTree>
    <p:extLst>
      <p:ext uri="{BB962C8B-B14F-4D97-AF65-F5344CB8AC3E}">
        <p14:creationId xmlns:p14="http://schemas.microsoft.com/office/powerpoint/2010/main" val="28708699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EC8A-11A6-8923-6C23-5D6B01EB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Practicing Holiness – </a:t>
            </a:r>
            <a:r>
              <a:rPr lang="en-US" sz="2700" dirty="0"/>
              <a:t>Leviticus 26:1-46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C1F3C-B5CC-D4EB-C191-91A0B3CE4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000" dirty="0"/>
              <a:t>Blessings</a:t>
            </a:r>
          </a:p>
          <a:p>
            <a:pPr marL="697230" indent="-697230">
              <a:spcAft>
                <a:spcPts val="600"/>
              </a:spcAft>
              <a:buFont typeface="+mj-lt"/>
              <a:buAutoNum type="alphaUcPeriod"/>
            </a:pPr>
            <a:r>
              <a:rPr lang="en-US" sz="4400" b="1" dirty="0"/>
              <a:t>Curses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Disease						- 26:14-17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Drought						- 26:18-20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Plagues						- 26:21-22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War, pestilence, hunger		- 26:23-26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Destruction, deportation		- 26:27-33</a:t>
            </a:r>
          </a:p>
          <a:p>
            <a:pPr marL="91440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Captivity					- 26:34-39</a:t>
            </a:r>
          </a:p>
        </p:txBody>
      </p:sp>
    </p:spTree>
    <p:extLst>
      <p:ext uri="{BB962C8B-B14F-4D97-AF65-F5344CB8AC3E}">
        <p14:creationId xmlns:p14="http://schemas.microsoft.com/office/powerpoint/2010/main" val="19713224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EC8A-11A6-8923-6C23-5D6B01EB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Practicing Holiness – </a:t>
            </a:r>
            <a:r>
              <a:rPr lang="en-US" sz="2700" dirty="0"/>
              <a:t>Leviticus 26:1-46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C1F3C-B5CC-D4EB-C191-91A0B3CE4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Blessings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Curses</a:t>
            </a:r>
          </a:p>
          <a:p>
            <a:pPr marL="697230" indent="-697230">
              <a:spcAft>
                <a:spcPts val="600"/>
              </a:spcAft>
              <a:buFont typeface="+mj-lt"/>
              <a:buAutoNum type="alphaUcPeriod"/>
            </a:pPr>
            <a:r>
              <a:rPr lang="en-US" sz="4400" b="1" dirty="0"/>
              <a:t>Repentance	- 26:40-43</a:t>
            </a: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Confess</a:t>
            </a: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Humble</a:t>
            </a:r>
          </a:p>
          <a:p>
            <a:pPr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Accept</a:t>
            </a:r>
          </a:p>
        </p:txBody>
      </p:sp>
    </p:spTree>
    <p:extLst>
      <p:ext uri="{BB962C8B-B14F-4D97-AF65-F5344CB8AC3E}">
        <p14:creationId xmlns:p14="http://schemas.microsoft.com/office/powerpoint/2010/main" val="418635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EC8A-11A6-8923-6C23-5D6B01EB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Practicing Holiness – </a:t>
            </a:r>
            <a:r>
              <a:rPr lang="en-US" sz="2700" dirty="0"/>
              <a:t>Leviticus 26:1-46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C1F3C-B5CC-D4EB-C191-91A0B3CE4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Blessings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Curses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Repentance</a:t>
            </a:r>
          </a:p>
          <a:p>
            <a:pPr marL="697230" indent="-697230">
              <a:spcAft>
                <a:spcPts val="600"/>
              </a:spcAft>
              <a:buFont typeface="+mj-lt"/>
              <a:buAutoNum type="alphaUcPeriod"/>
            </a:pPr>
            <a:r>
              <a:rPr lang="en-US" sz="4800" b="1" dirty="0"/>
              <a:t>God’s Promise</a:t>
            </a:r>
          </a:p>
          <a:p>
            <a:pPr marL="514350" indent="-514350">
              <a:buFont typeface="+mj-lt"/>
              <a:buAutoNum type="alphaU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06488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6A490A-059E-C55B-DEEB-69BDD975D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aseline="30000" dirty="0"/>
              <a:t>44</a:t>
            </a:r>
            <a:r>
              <a:rPr lang="en-US" dirty="0"/>
              <a:t> Yet in spite of this, when they are in the land of their enemies, I will not reject them, nor will I so abhor them as to destroy them, breaking My covenant with them; for I am the Lord their God. </a:t>
            </a:r>
            <a:r>
              <a:rPr lang="en-US" baseline="30000" dirty="0"/>
              <a:t>45</a:t>
            </a:r>
            <a:r>
              <a:rPr lang="en-US" dirty="0"/>
              <a:t> But I will remember for them the covenant with their ancestors, whom I brought out of the land of Egypt in the sight of the nations, that I might be their God. I am the Lord.’”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585DC-3F99-D27E-C8BF-D8A79177DD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Leviticus 26:44-45</a:t>
            </a:r>
          </a:p>
        </p:txBody>
      </p:sp>
    </p:spTree>
    <p:extLst>
      <p:ext uri="{BB962C8B-B14F-4D97-AF65-F5344CB8AC3E}">
        <p14:creationId xmlns:p14="http://schemas.microsoft.com/office/powerpoint/2010/main" val="153414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E45E-2C00-E308-211B-B0EBF784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Priestly Responsibilities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B33E8-5696-089F-B0C4-878C1C7BD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Mourning the dead				– 21:1-6</a:t>
            </a:r>
          </a:p>
          <a:p>
            <a:pPr marL="605790" indent="-605790">
              <a:spcAft>
                <a:spcPts val="600"/>
              </a:spcAft>
              <a:buFont typeface="+mj-lt"/>
              <a:buAutoNum type="alphaUcPeriod"/>
            </a:pPr>
            <a:r>
              <a:rPr lang="en-US" sz="4400" b="1" dirty="0"/>
              <a:t>Marriage			</a:t>
            </a:r>
            <a:r>
              <a:rPr lang="en-US" sz="4400" b="1"/>
              <a:t>	- </a:t>
            </a:r>
            <a:r>
              <a:rPr lang="en-US" sz="4400" b="1" dirty="0"/>
              <a:t>21:7-9</a:t>
            </a:r>
          </a:p>
          <a:p>
            <a:pPr marL="514350" indent="-514350">
              <a:buFont typeface="+mj-lt"/>
              <a:buAutoNum type="alphaU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3723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EC8A-11A6-8923-6C23-5D6B01EB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Reasons for Practicing Holiness – </a:t>
            </a:r>
            <a:r>
              <a:rPr lang="en-US" sz="2700" dirty="0"/>
              <a:t>Leviticus 26:1-46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C1F3C-B5CC-D4EB-C191-91A0B3CE4C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Blessings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Curses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Repentance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God’s Promise</a:t>
            </a:r>
          </a:p>
          <a:p>
            <a:pPr marL="697230" indent="-697230">
              <a:spcAft>
                <a:spcPts val="600"/>
              </a:spcAft>
              <a:buFont typeface="+mj-lt"/>
              <a:buAutoNum type="alphaUcPeriod"/>
            </a:pPr>
            <a:r>
              <a:rPr lang="en-US" sz="4400" b="1" dirty="0"/>
              <a:t>Summary - 26:46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405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C8A65-4017-612F-32D2-A79E9DA9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/>
              <a:t>Evidence of Holiness : Vows and Valuations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Leviticus 27:1-34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4EBA3B0-9B0C-7851-6EC9-4619283C1272}"/>
              </a:ext>
            </a:extLst>
          </p:cNvPr>
          <p:cNvCxnSpPr/>
          <p:nvPr/>
        </p:nvCxnSpPr>
        <p:spPr>
          <a:xfrm>
            <a:off x="2286000" y="2635360"/>
            <a:ext cx="4572000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0141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65C06-9729-A654-0CBC-B95D4505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5E9C9-8A67-F76E-EB5B-13A213A3A8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400" b="1" dirty="0"/>
              <a:t>Persons dedicated to God – 27:1-8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553EA8-8EC3-5F80-04B2-2E746D10AED0}"/>
              </a:ext>
            </a:extLst>
          </p:cNvPr>
          <p:cNvSpPr txBox="1"/>
          <p:nvPr/>
        </p:nvSpPr>
        <p:spPr>
          <a:xfrm>
            <a:off x="598230" y="2216978"/>
            <a:ext cx="36487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Male</a:t>
            </a: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20-60 years	- 50 shekels</a:t>
            </a: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5-20 years	- 20 shekels</a:t>
            </a: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mo.-5		-   5 shekels</a:t>
            </a: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60+			- 15 shekels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679BD-381E-C7F5-05E2-9F8DCA1928E2}"/>
              </a:ext>
            </a:extLst>
          </p:cNvPr>
          <p:cNvSpPr txBox="1"/>
          <p:nvPr/>
        </p:nvSpPr>
        <p:spPr>
          <a:xfrm>
            <a:off x="4862904" y="2216978"/>
            <a:ext cx="364875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Female</a:t>
            </a: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20-60 years	- 30 shekels</a:t>
            </a: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5-20 years	- 10 shekels</a:t>
            </a: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 mo.-5		-   3 shekels</a:t>
            </a: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60+			- 10 shekels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BEE375E-9CA7-7CF3-AE4F-FEC8F23700BC}"/>
              </a:ext>
            </a:extLst>
          </p:cNvPr>
          <p:cNvCxnSpPr>
            <a:cxnSpLocks/>
          </p:cNvCxnSpPr>
          <p:nvPr/>
        </p:nvCxnSpPr>
        <p:spPr>
          <a:xfrm>
            <a:off x="4479528" y="2134914"/>
            <a:ext cx="0" cy="2103120"/>
          </a:xfrm>
          <a:prstGeom prst="line">
            <a:avLst/>
          </a:prstGeom>
          <a:ln w="444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6748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65C06-9729-A654-0CBC-B95D4505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5E9C9-8A67-F76E-EB5B-13A213A3A8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Persons dedicated to God 	– 27:1-8</a:t>
            </a:r>
          </a:p>
          <a:p>
            <a:pPr marL="605790" indent="-60579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/>
              <a:t>Animals 				– 27:9-13</a:t>
            </a:r>
          </a:p>
        </p:txBody>
      </p:sp>
    </p:spTree>
    <p:extLst>
      <p:ext uri="{BB962C8B-B14F-4D97-AF65-F5344CB8AC3E}">
        <p14:creationId xmlns:p14="http://schemas.microsoft.com/office/powerpoint/2010/main" val="31919221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65C06-9729-A654-0CBC-B95D4505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5E9C9-8A67-F76E-EB5B-13A213A3A8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Persons dedicated to God	– 27:1-8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Animals 						– 27:9-13</a:t>
            </a:r>
          </a:p>
          <a:p>
            <a:pPr marL="605790" indent="-60579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/>
              <a:t>Property 				– 27:14-25</a:t>
            </a:r>
          </a:p>
        </p:txBody>
      </p:sp>
    </p:spTree>
    <p:extLst>
      <p:ext uri="{BB962C8B-B14F-4D97-AF65-F5344CB8AC3E}">
        <p14:creationId xmlns:p14="http://schemas.microsoft.com/office/powerpoint/2010/main" val="2140166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65C06-9729-A654-0CBC-B95D45056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5E9C9-8A67-F76E-EB5B-13A213A3A8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Persons dedicated to God	– 27:1-8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Animals 						– 27:9-13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Property						– 27:14-25</a:t>
            </a:r>
          </a:p>
          <a:p>
            <a:pPr marL="605790" indent="-605790"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/>
              <a:t>Unvowed gifts 	– 27:26-33</a:t>
            </a:r>
          </a:p>
        </p:txBody>
      </p:sp>
    </p:spTree>
    <p:extLst>
      <p:ext uri="{BB962C8B-B14F-4D97-AF65-F5344CB8AC3E}">
        <p14:creationId xmlns:p14="http://schemas.microsoft.com/office/powerpoint/2010/main" val="490280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534F38-4D55-3EF7-7C25-4361F37B76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These are the commandments which the Lord commanded Moses for the sons of Israel at Mount Sinai.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5F551-2F43-1556-5FBA-C22C9337E3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Leviticus 27:34</a:t>
            </a:r>
          </a:p>
        </p:txBody>
      </p:sp>
    </p:spTree>
    <p:extLst>
      <p:ext uri="{BB962C8B-B14F-4D97-AF65-F5344CB8AC3E}">
        <p14:creationId xmlns:p14="http://schemas.microsoft.com/office/powerpoint/2010/main" val="222368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D7320-1A41-51AD-66CC-0EEC3E965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Leviticus 27:34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8EC5B-B7A2-A54D-FFEA-029FC76D17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8021729" cy="364224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Moses wrote Leviticus at Sinai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They are God’s commandments </a:t>
            </a:r>
            <a:br>
              <a:rPr lang="en-US" sz="3600" dirty="0"/>
            </a:br>
            <a:r>
              <a:rPr lang="en-US" sz="3600" dirty="0"/>
              <a:t>to the </a:t>
            </a:r>
            <a:r>
              <a:rPr lang="en-US" sz="3600" u="sng" dirty="0"/>
              <a:t>Jews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Obedience or pain and death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/>
              <a:t>We (Christians) are under a </a:t>
            </a:r>
            <a:br>
              <a:rPr lang="en-US" sz="3600" dirty="0"/>
            </a:br>
            <a:r>
              <a:rPr lang="en-US" sz="3600" dirty="0"/>
              <a:t>New Covenant</a:t>
            </a:r>
          </a:p>
        </p:txBody>
      </p:sp>
    </p:spTree>
    <p:extLst>
      <p:ext uri="{BB962C8B-B14F-4D97-AF65-F5344CB8AC3E}">
        <p14:creationId xmlns:p14="http://schemas.microsoft.com/office/powerpoint/2010/main" val="31132221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AAFA16-CF7E-2F69-1160-5CC4BACAC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Bef>
                <a:spcPts val="200"/>
              </a:spcBef>
            </a:pPr>
            <a:r>
              <a:rPr lang="en-US" baseline="30000" dirty="0"/>
              <a:t>23</a:t>
            </a:r>
            <a:r>
              <a:rPr lang="en-US" dirty="0"/>
              <a:t> But before faith came, we were kept in custody under the law, being shut up to the faith which was later to be revealed. </a:t>
            </a:r>
          </a:p>
          <a:p>
            <a:pPr>
              <a:spcBef>
                <a:spcPts val="200"/>
              </a:spcBef>
            </a:pPr>
            <a:r>
              <a:rPr lang="en-US" baseline="30000" dirty="0"/>
              <a:t>24</a:t>
            </a:r>
            <a:r>
              <a:rPr lang="en-US" dirty="0"/>
              <a:t> Therefore the Law has become our tutor to lead us to Christ, so that we may be justified by faith. </a:t>
            </a:r>
            <a:r>
              <a:rPr lang="en-US" baseline="30000" dirty="0"/>
              <a:t>25</a:t>
            </a:r>
            <a:r>
              <a:rPr lang="en-US" dirty="0"/>
              <a:t> But now that faith has come, we are no longer under a tutor. </a:t>
            </a:r>
            <a:r>
              <a:rPr lang="en-US" baseline="30000" dirty="0"/>
              <a:t>26</a:t>
            </a:r>
            <a:r>
              <a:rPr lang="en-US" dirty="0"/>
              <a:t> For you are all sons of God through faith in Christ Jesus.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DD702-9EF6-EC3F-5AFA-74A07CB33E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Galatians 3:23-25</a:t>
            </a:r>
          </a:p>
        </p:txBody>
      </p:sp>
    </p:spTree>
    <p:extLst>
      <p:ext uri="{BB962C8B-B14F-4D97-AF65-F5344CB8AC3E}">
        <p14:creationId xmlns:p14="http://schemas.microsoft.com/office/powerpoint/2010/main" val="34050351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5C922F-1237-1299-40EC-791DAF17A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74" y="1066800"/>
            <a:ext cx="2137825" cy="3193494"/>
          </a:xfrm>
          <a:prstGeom prst="rect">
            <a:avLst/>
          </a:prstGeom>
          <a:effectLst>
            <a:outerShdw blurRad="287355" sx="104006" sy="104006" algn="tl" rotWithShape="0">
              <a:prstClr val="black">
                <a:alpha val="36688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29BC86-5223-C940-7DB2-47BA6A778559}"/>
              </a:ext>
            </a:extLst>
          </p:cNvPr>
          <p:cNvSpPr txBox="1"/>
          <p:nvPr/>
        </p:nvSpPr>
        <p:spPr>
          <a:xfrm>
            <a:off x="3234266" y="1919238"/>
            <a:ext cx="6273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This outline is from </a:t>
            </a:r>
            <a:r>
              <a:rPr lang="en-US" sz="1800" i="1" dirty="0">
                <a:solidFill>
                  <a:schemeClr val="bg2">
                    <a:lumMod val="1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Leviticus </a:t>
            </a:r>
            <a:r>
              <a:rPr lang="en-US" sz="1800" dirty="0">
                <a:solidFill>
                  <a:schemeClr val="bg2">
                    <a:lumMod val="1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by Coy D. Roper,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Truth for Today Commentary by Resource Publications,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2205 Benton, Searcy, AR 72143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Copyright © 2017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purchase, visit </a:t>
            </a:r>
            <a:r>
              <a:rPr lang="en-US" sz="1800" b="1" dirty="0" err="1">
                <a:solidFill>
                  <a:schemeClr val="bg2">
                    <a:lumMod val="1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resourcepublications.net</a:t>
            </a:r>
            <a:endParaRPr lang="en-US" sz="1800" b="1" dirty="0">
              <a:solidFill>
                <a:schemeClr val="bg2">
                  <a:lumMod val="1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2">
                    <a:lumMod val="1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501-305-1472</a:t>
            </a:r>
          </a:p>
        </p:txBody>
      </p:sp>
    </p:spTree>
    <p:extLst>
      <p:ext uri="{BB962C8B-B14F-4D97-AF65-F5344CB8AC3E}">
        <p14:creationId xmlns:p14="http://schemas.microsoft.com/office/powerpoint/2010/main" val="248396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E45E-2C00-E308-211B-B0EBF784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Priestly Responsibilities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B33E8-5696-089F-B0C4-878C1C7BD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Mourning the dead				- 21:1-6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Marriage				  			- 21:7-9</a:t>
            </a:r>
          </a:p>
          <a:p>
            <a:pPr marL="605790" indent="-605790">
              <a:spcAft>
                <a:spcPts val="600"/>
              </a:spcAft>
              <a:buFont typeface="+mj-lt"/>
              <a:buAutoNum type="alphaUcPeriod"/>
            </a:pPr>
            <a:r>
              <a:rPr lang="en-US" sz="3600" b="1" dirty="0"/>
              <a:t>Rules for High Priest – 21:10-15</a:t>
            </a:r>
          </a:p>
        </p:txBody>
      </p:sp>
    </p:spTree>
    <p:extLst>
      <p:ext uri="{BB962C8B-B14F-4D97-AF65-F5344CB8AC3E}">
        <p14:creationId xmlns:p14="http://schemas.microsoft.com/office/powerpoint/2010/main" val="4990247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AEA47-022F-8846-E36F-E5D845A86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85" y="252374"/>
            <a:ext cx="7913430" cy="4236288"/>
          </a:xfrm>
        </p:spPr>
        <p:txBody>
          <a:bodyPr/>
          <a:lstStyle/>
          <a:p>
            <a:r>
              <a:rPr lang="en-US" sz="4800" dirty="0"/>
              <a:t>Thank you!</a:t>
            </a:r>
            <a:br>
              <a:rPr lang="en-US" sz="4800" dirty="0"/>
            </a:br>
            <a:br>
              <a:rPr lang="en-US" sz="1800" dirty="0"/>
            </a:br>
            <a:r>
              <a:rPr lang="en-US" dirty="0"/>
              <a:t>Mike Mazzalongo</a:t>
            </a:r>
            <a:br>
              <a:rPr lang="en-US" dirty="0"/>
            </a:br>
            <a:r>
              <a:rPr lang="en-US" dirty="0"/>
              <a:t>BibleTalk.tv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7565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E45E-2C00-E308-211B-B0EBF784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Priestly Responsibilities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B33E8-5696-089F-B0C4-878C1C7BD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Mourning the dead					- 21:1-6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Marriage								- 21:7-9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400" dirty="0"/>
              <a:t>Rules for High Priest				- 21:10-15</a:t>
            </a:r>
          </a:p>
          <a:p>
            <a:pPr marL="605790" indent="-605790">
              <a:spcAft>
                <a:spcPts val="600"/>
              </a:spcAft>
              <a:buFont typeface="+mj-lt"/>
              <a:buAutoNum type="alphaUcPeriod"/>
            </a:pPr>
            <a:r>
              <a:rPr lang="en-US" b="1" dirty="0"/>
              <a:t>Defects that disqualified – 21:16-24</a:t>
            </a:r>
          </a:p>
        </p:txBody>
      </p:sp>
    </p:spTree>
    <p:extLst>
      <p:ext uri="{BB962C8B-B14F-4D97-AF65-F5344CB8AC3E}">
        <p14:creationId xmlns:p14="http://schemas.microsoft.com/office/powerpoint/2010/main" val="248736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E45E-2C00-E308-211B-B0EBF784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Priestly Responsibilities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B33E8-5696-089F-B0C4-878C1C7BD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86219" cy="3642243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200" dirty="0"/>
              <a:t>Mourning the dead					- 21:1-6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200" dirty="0"/>
              <a:t>Marriage								- 21:7-9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200" dirty="0"/>
              <a:t>Rules for High Priest					- 21:10-15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200" dirty="0"/>
              <a:t>Defects that disqualified				- 21:16-24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800" b="1" dirty="0"/>
              <a:t>Requirements to eat priest’s portion - 22:1-16</a:t>
            </a:r>
          </a:p>
        </p:txBody>
      </p:sp>
    </p:spTree>
    <p:extLst>
      <p:ext uri="{BB962C8B-B14F-4D97-AF65-F5344CB8AC3E}">
        <p14:creationId xmlns:p14="http://schemas.microsoft.com/office/powerpoint/2010/main" val="116134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E45E-2C00-E308-211B-B0EBF784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Priestly Responsibilities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B33E8-5696-089F-B0C4-878C1C7BD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200" dirty="0"/>
              <a:t>Mourning the dead						- 21:1-6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200" dirty="0"/>
              <a:t>Marriage									- 21:7-9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200" dirty="0"/>
              <a:t>Rules for High Priest						- 21:10-15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200" dirty="0"/>
              <a:t>Defects that disqualified					- 21:16-24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200" dirty="0"/>
              <a:t>Requirements to eat priest’s portion		- 22:1-16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700" b="1" dirty="0"/>
              <a:t>Requirements for sacrificial animals	 - 22:17-25</a:t>
            </a:r>
          </a:p>
        </p:txBody>
      </p:sp>
    </p:spTree>
    <p:extLst>
      <p:ext uri="{BB962C8B-B14F-4D97-AF65-F5344CB8AC3E}">
        <p14:creationId xmlns:p14="http://schemas.microsoft.com/office/powerpoint/2010/main" val="88652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7E45E-2C00-E308-211B-B0EBF784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Priestly Responsibilities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6B33E8-5696-089F-B0C4-878C1C7BD2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200" dirty="0"/>
              <a:t>Mourning the dead						- 21:1-6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200" dirty="0"/>
              <a:t>Marriage									- 21:7-9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200" dirty="0"/>
              <a:t>Rules for High Priest						- 21:10-15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200" dirty="0"/>
              <a:t>Defects that disqualified					- 21:16-24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200" dirty="0"/>
              <a:t>Requirements to eat priest’s portion		- 22:1-16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200" dirty="0"/>
              <a:t>Requirements for sacrificial animals		- 22:17-25</a:t>
            </a:r>
          </a:p>
          <a:p>
            <a:pPr marL="514350" indent="-514350">
              <a:spcAft>
                <a:spcPts val="600"/>
              </a:spcAft>
              <a:buFont typeface="+mj-lt"/>
              <a:buAutoNum type="alphaUcPeriod"/>
            </a:pPr>
            <a:r>
              <a:rPr lang="en-US" sz="2600" b="1" dirty="0"/>
              <a:t>Additional requirements: sacrifices - 22:26-33</a:t>
            </a:r>
          </a:p>
        </p:txBody>
      </p:sp>
    </p:spTree>
    <p:extLst>
      <p:ext uri="{BB962C8B-B14F-4D97-AF65-F5344CB8AC3E}">
        <p14:creationId xmlns:p14="http://schemas.microsoft.com/office/powerpoint/2010/main" val="3746514270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4358</TotalTime>
  <Words>3192</Words>
  <Application>Microsoft Macintosh PowerPoint</Application>
  <PresentationFormat>On-screen Show (16:9)</PresentationFormat>
  <Paragraphs>799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Cambria</vt:lpstr>
      <vt:lpstr>Lato</vt:lpstr>
      <vt:lpstr>Lato Black</vt:lpstr>
      <vt:lpstr>Lato Regular</vt:lpstr>
      <vt:lpstr>With Title</vt:lpstr>
      <vt:lpstr>PowerPoint Presentation</vt:lpstr>
      <vt:lpstr>Outline #3 – Training for Holiness</vt:lpstr>
      <vt:lpstr>Priestly Responsibilities</vt:lpstr>
      <vt:lpstr>Priestly Responsibilities</vt:lpstr>
      <vt:lpstr>Priestly Responsibilities</vt:lpstr>
      <vt:lpstr>Priestly Responsibilities</vt:lpstr>
      <vt:lpstr>Priestly Responsibilities</vt:lpstr>
      <vt:lpstr>Priestly Responsibilities</vt:lpstr>
      <vt:lpstr>Priestly Responsibilities</vt:lpstr>
      <vt:lpstr>National Responsibilities – Leviticus 23:1-25:55</vt:lpstr>
      <vt:lpstr>7 Appointed Days</vt:lpstr>
      <vt:lpstr>PowerPoint Presentation</vt:lpstr>
      <vt:lpstr>7 Appointed Days</vt:lpstr>
      <vt:lpstr>PowerPoint Presentation</vt:lpstr>
      <vt:lpstr>Unleavened Bread</vt:lpstr>
      <vt:lpstr>7 Appointed Days</vt:lpstr>
      <vt:lpstr>PowerPoint Presentation</vt:lpstr>
      <vt:lpstr>7 Appointed Days</vt:lpstr>
      <vt:lpstr>PowerPoint Presentation</vt:lpstr>
      <vt:lpstr>Various Names</vt:lpstr>
      <vt:lpstr>PowerPoint Presentation</vt:lpstr>
      <vt:lpstr>7 Appointed Days</vt:lpstr>
      <vt:lpstr>PowerPoint Presentation</vt:lpstr>
      <vt:lpstr>7 Appointed Days</vt:lpstr>
      <vt:lpstr>PowerPoint Presentation</vt:lpstr>
      <vt:lpstr>7 Appointed Days</vt:lpstr>
      <vt:lpstr>PowerPoint Presentation</vt:lpstr>
      <vt:lpstr>PowerPoint Presentation</vt:lpstr>
      <vt:lpstr>7 Lessons on Worship</vt:lpstr>
      <vt:lpstr>Responsibilities: Priests – Leviticus 24:1-23 Miscellaneous Things</vt:lpstr>
      <vt:lpstr>National Responsibilities – continued  Leviticus 25:1-55</vt:lpstr>
      <vt:lpstr>National Responsibilities – continued  Leviticus 25:1-55</vt:lpstr>
      <vt:lpstr>PowerPoint Presentation</vt:lpstr>
      <vt:lpstr>Reasons for Practicing Holiness – Leviticus 26:1-46</vt:lpstr>
      <vt:lpstr>Reasons for Practicing Holiness – Leviticus 26:1-46</vt:lpstr>
      <vt:lpstr>Reasons for Practicing Holiness – Leviticus 26:1-46</vt:lpstr>
      <vt:lpstr>Reasons for Practicing Holiness – Leviticus 26:1-46</vt:lpstr>
      <vt:lpstr>Reasons for Practicing Holiness – Leviticus 26:1-46</vt:lpstr>
      <vt:lpstr>PowerPoint Presentation</vt:lpstr>
      <vt:lpstr>Reasons for Practicing Holiness – Leviticus 26:1-46</vt:lpstr>
      <vt:lpstr>Evidence of Holiness : Vows and Valuations  Leviticus 27:1-34</vt:lpstr>
      <vt:lpstr>Valuations</vt:lpstr>
      <vt:lpstr>Valuations</vt:lpstr>
      <vt:lpstr>Valuations</vt:lpstr>
      <vt:lpstr>Valuations</vt:lpstr>
      <vt:lpstr>PowerPoint Presentation</vt:lpstr>
      <vt:lpstr>Leviticus 27:34</vt:lpstr>
      <vt:lpstr>PowerPoint Presentation</vt:lpstr>
      <vt:lpstr>PowerPoint Presentation</vt:lpstr>
      <vt:lpstr>Thank you!  Mike Mazzalongo BibleTalk.tv</vt:lpstr>
    </vt:vector>
  </TitlesOfParts>
  <Manager/>
  <Company>BibleTalk.tv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Exodus for Beginners - #1</dc:title>
  <dc:subject/>
  <dc:creator>Mike Mazzalongo</dc:creator>
  <cp:keywords/>
  <dc:description/>
  <cp:lastModifiedBy>Hal Gatewood</cp:lastModifiedBy>
  <cp:revision>357</cp:revision>
  <dcterms:created xsi:type="dcterms:W3CDTF">2014-04-30T18:34:38Z</dcterms:created>
  <dcterms:modified xsi:type="dcterms:W3CDTF">2023-04-25T17:00:39Z</dcterms:modified>
  <cp:category/>
</cp:coreProperties>
</file>