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334"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3"/>
    <p:restoredTop sz="94422"/>
  </p:normalViewPr>
  <p:slideViewPr>
    <p:cSldViewPr>
      <p:cViewPr varScale="1">
        <p:scale>
          <a:sx n="108" d="100"/>
          <a:sy n="108" d="100"/>
        </p:scale>
        <p:origin x="232" y="46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1130DD-D850-478D-A243-EDBEFB8FE3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69A0684-6B97-46A3-9A64-06559F9106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DCE9F3-A2E4-451A-92FC-93B7C91957E6}" type="datetimeFigureOut">
              <a:rPr lang="en-US" smtClean="0"/>
              <a:t>1/26/23</a:t>
            </a:fld>
            <a:endParaRPr lang="en-US"/>
          </a:p>
        </p:txBody>
      </p:sp>
      <p:sp>
        <p:nvSpPr>
          <p:cNvPr id="4" name="Footer Placeholder 3">
            <a:extLst>
              <a:ext uri="{FF2B5EF4-FFF2-40B4-BE49-F238E27FC236}">
                <a16:creationId xmlns:a16="http://schemas.microsoft.com/office/drawing/2014/main" id="{0AAB3A37-439C-49A9-AA9F-CC70B0802F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C99844-713A-49EC-8C23-4E002B1CBC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74A78E-B323-4AA5-8C25-CEC53FBA3E72}" type="slidenum">
              <a:rPr lang="en-US" smtClean="0"/>
              <a:t>‹#›</a:t>
            </a:fld>
            <a:endParaRPr lang="en-US"/>
          </a:p>
        </p:txBody>
      </p:sp>
    </p:spTree>
    <p:extLst>
      <p:ext uri="{BB962C8B-B14F-4D97-AF65-F5344CB8AC3E}">
        <p14:creationId xmlns:p14="http://schemas.microsoft.com/office/powerpoint/2010/main" val="3484748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3200994" y="2276550"/>
            <a:ext cx="3708401" cy="420564"/>
          </a:xfrm>
          <a:prstGeom prst="rect">
            <a:avLst/>
          </a:prstGeom>
          <a:noFill/>
        </p:spPr>
        <p:txBody>
          <a:bodyPr wrap="square" rtlCol="0" anchor="b">
            <a:spAutoFit/>
          </a:bodyPr>
          <a:lstStyle/>
          <a:p>
            <a:pPr algn="l"/>
            <a:r>
              <a:rPr lang="en-US" sz="2133" b="0" i="0" spc="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MARTY KESSLER</a:t>
            </a:r>
          </a:p>
        </p:txBody>
      </p:sp>
      <p:sp>
        <p:nvSpPr>
          <p:cNvPr id="5" name="Text Placeholder 4"/>
          <p:cNvSpPr>
            <a:spLocks noGrp="1"/>
          </p:cNvSpPr>
          <p:nvPr>
            <p:ph type="body" sz="quarter" idx="10" hasCustomPrompt="1"/>
          </p:nvPr>
        </p:nvSpPr>
        <p:spPr>
          <a:xfrm>
            <a:off x="694266" y="1893457"/>
            <a:ext cx="3708401" cy="4485217"/>
          </a:xfrm>
        </p:spPr>
        <p:txBody>
          <a:bodyPr anchor="b">
            <a:normAutofit/>
          </a:bodyPr>
          <a:lstStyle>
            <a:lvl1pPr marL="0" indent="0" algn="ctr">
              <a:buNone/>
              <a:defRPr sz="26533">
                <a:solidFill>
                  <a:schemeClr val="bg1"/>
                </a:solidFill>
                <a:latin typeface="Lato Black"/>
                <a:cs typeface="Lato Black"/>
              </a:defRPr>
            </a:lvl1pPr>
          </a:lstStyle>
          <a:p>
            <a:pPr lvl="0"/>
            <a:r>
              <a:rPr lang="en-US" dirty="0"/>
              <a:t>9</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982" y="6004855"/>
            <a:ext cx="2433421" cy="345899"/>
          </a:xfrm>
          <a:prstGeom prst="rect">
            <a:avLst/>
          </a:prstGeom>
        </p:spPr>
      </p:pic>
      <p:sp>
        <p:nvSpPr>
          <p:cNvPr id="3" name="Subtitle 2"/>
          <p:cNvSpPr>
            <a:spLocks noGrp="1"/>
          </p:cNvSpPr>
          <p:nvPr>
            <p:ph type="subTitle" idx="1" hasCustomPrompt="1"/>
          </p:nvPr>
        </p:nvSpPr>
        <p:spPr>
          <a:xfrm>
            <a:off x="4402667" y="3912849"/>
            <a:ext cx="6901484" cy="1653191"/>
          </a:xfrm>
        </p:spPr>
        <p:txBody>
          <a:bodyPr anchor="ctr">
            <a:noAutofit/>
          </a:bodyPr>
          <a:lstStyle>
            <a:lvl1pPr marL="0" indent="0" algn="ctr">
              <a:lnSpc>
                <a:spcPct val="80000"/>
              </a:lnSpc>
              <a:buNone/>
              <a:defRPr sz="5333" b="1" spc="0" baseline="0">
                <a:solidFill>
                  <a:schemeClr val="bg1"/>
                </a:solidFill>
                <a:latin typeface="Lato Black"/>
                <a:cs typeface="Lato Blac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416694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i="0" spc="-2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797985" y="1668583"/>
            <a:ext cx="10551583" cy="4856324"/>
          </a:xfrm>
        </p:spPr>
        <p:txBody>
          <a:bodyPr/>
          <a:lstStyle>
            <a:lvl1pPr>
              <a:defRPr b="0" i="0">
                <a:solidFill>
                  <a:schemeClr val="bg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1"/>
                </a:solidFill>
                <a:latin typeface="Lato" panose="020F0502020204030203" pitchFamily="34" charset="0"/>
                <a:ea typeface="Lato" panose="020F0502020204030203" pitchFamily="34" charset="0"/>
                <a:cs typeface="Lato" panose="020F0502020204030203" pitchFamily="34" charset="0"/>
              </a:defRPr>
            </a:lvl2pPr>
            <a:lvl3pPr>
              <a:defRPr b="0" i="0">
                <a:solidFill>
                  <a:schemeClr val="bg1"/>
                </a:solidFill>
                <a:latin typeface="Lato" panose="020F0502020204030203" pitchFamily="34" charset="0"/>
                <a:ea typeface="Lato" panose="020F0502020204030203" pitchFamily="34" charset="0"/>
                <a:cs typeface="Lato" panose="020F0502020204030203" pitchFamily="34" charset="0"/>
              </a:defRPr>
            </a:lvl3pPr>
            <a:lvl4pPr>
              <a:defRPr b="0" i="0">
                <a:solidFill>
                  <a:schemeClr val="bg1"/>
                </a:solidFill>
                <a:latin typeface="Lato" panose="020F0502020204030203" pitchFamily="34" charset="0"/>
                <a:ea typeface="Lato" panose="020F0502020204030203" pitchFamily="34" charset="0"/>
                <a:cs typeface="Lato" panose="020F0502020204030203" pitchFamily="34" charset="0"/>
              </a:defRPr>
            </a:lvl4pPr>
            <a:lvl5pPr>
              <a:defRPr b="0" i="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89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858962"/>
          </a:xfrm>
        </p:spPr>
        <p:txBody>
          <a:bodyPr anchor="b"/>
          <a:lstStyle>
            <a:lvl1pPr algn="l">
              <a:defRPr b="1" i="0" spc="-20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797985" y="2438399"/>
            <a:ext cx="10551583" cy="4086507"/>
          </a:xfrm>
        </p:spPr>
        <p:txBody>
          <a:bodyPr/>
          <a:lstStyle>
            <a:lvl1pPr>
              <a:defRPr b="0" i="0">
                <a:solidFill>
                  <a:schemeClr val="bg1"/>
                </a:solidFill>
                <a:latin typeface="Lato" panose="020F0502020204030203" pitchFamily="34" charset="0"/>
                <a:ea typeface="Lato" panose="020F0502020204030203" pitchFamily="34" charset="0"/>
                <a:cs typeface="Lato" panose="020F0502020204030203" pitchFamily="34" charset="0"/>
              </a:defRPr>
            </a:lvl1pPr>
            <a:lvl2pPr>
              <a:defRPr b="0" i="0">
                <a:solidFill>
                  <a:schemeClr val="bg1"/>
                </a:solidFill>
                <a:latin typeface="Lato" panose="020F0502020204030203" pitchFamily="34" charset="0"/>
                <a:ea typeface="Lato" panose="020F0502020204030203" pitchFamily="34" charset="0"/>
                <a:cs typeface="Lato" panose="020F0502020204030203" pitchFamily="34" charset="0"/>
              </a:defRPr>
            </a:lvl2pPr>
            <a:lvl3pPr>
              <a:defRPr b="0" i="0">
                <a:solidFill>
                  <a:schemeClr val="bg1"/>
                </a:solidFill>
                <a:latin typeface="Lato" panose="020F0502020204030203" pitchFamily="34" charset="0"/>
                <a:ea typeface="Lato" panose="020F0502020204030203" pitchFamily="34" charset="0"/>
                <a:cs typeface="Lato" panose="020F0502020204030203" pitchFamily="34" charset="0"/>
              </a:defRPr>
            </a:lvl3pPr>
            <a:lvl4pPr>
              <a:defRPr b="0" i="0">
                <a:solidFill>
                  <a:schemeClr val="bg1"/>
                </a:solidFill>
                <a:latin typeface="Lato" panose="020F0502020204030203" pitchFamily="34" charset="0"/>
                <a:ea typeface="Lato" panose="020F0502020204030203" pitchFamily="34" charset="0"/>
                <a:cs typeface="Lato" panose="020F0502020204030203" pitchFamily="34" charset="0"/>
              </a:defRPr>
            </a:lvl4pPr>
            <a:lvl5pPr>
              <a:defRPr b="0" i="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10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380" y="620585"/>
            <a:ext cx="10551240" cy="5648384"/>
          </a:xfrm>
        </p:spPr>
        <p:txBody>
          <a:bodyPr anchor="ctr">
            <a:normAutofit/>
          </a:bodyPr>
          <a:lstStyle>
            <a:lvl1pPr algn="ctr">
              <a:defRPr sz="5333" b="1"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48166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50962" y="572798"/>
            <a:ext cx="9964113" cy="4906719"/>
          </a:xfrm>
        </p:spPr>
        <p:txBody>
          <a:bodyPr anchor="ct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400" b="0" i="0">
                <a:solidFill>
                  <a:schemeClr val="bg1"/>
                </a:solidFill>
                <a:latin typeface="Lato" panose="020F0502020204030203" pitchFamily="34" charset="0"/>
                <a:ea typeface="Lato" panose="020F0502020204030203" pitchFamily="34" charset="0"/>
                <a:cs typeface="Lato" panose="020F050202020403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950962" y="5479516"/>
            <a:ext cx="5541389" cy="697317"/>
          </a:xfrm>
        </p:spPr>
        <p:txBody>
          <a:bodyPr>
            <a:normAutofit/>
          </a:bodyPr>
          <a:lstStyle>
            <a:lvl1pPr marL="0" indent="0" algn="l">
              <a:buNone/>
              <a:defRPr sz="3733" b="1" i="0" baseline="0">
                <a:solidFill>
                  <a:schemeClr val="bg1"/>
                </a:solidFill>
                <a:latin typeface="Lato" panose="020F0502020204030203" pitchFamily="34" charset="0"/>
                <a:ea typeface="Lato" panose="020F0502020204030203" pitchFamily="34" charset="0"/>
                <a:cs typeface="Lato" panose="020F050202020403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 John 3:16</a:t>
            </a:r>
          </a:p>
        </p:txBody>
      </p:sp>
    </p:spTree>
    <p:extLst>
      <p:ext uri="{BB962C8B-B14F-4D97-AF65-F5344CB8AC3E}">
        <p14:creationId xmlns:p14="http://schemas.microsoft.com/office/powerpoint/2010/main" val="385295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19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9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9" r:id="rId3"/>
    <p:sldLayoutId id="2147483666" r:id="rId4"/>
    <p:sldLayoutId id="2147483667" r:id="rId5"/>
    <p:sldLayoutId id="2147483664" r:id="rId6"/>
    <p:sldLayoutId id="2147483668" r:id="rId7"/>
  </p:sldLayoutIdLst>
  <p:txStyles>
    <p:titleStyle>
      <a:lvl1pPr algn="l" defTabSz="914400" rtl="0" eaLnBrk="1" latinLnBrk="0" hangingPunct="1">
        <a:spcBef>
          <a:spcPct val="0"/>
        </a:spcBef>
        <a:buNone/>
        <a:defRPr sz="4400" b="1" i="0" kern="120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5269" y="1893457"/>
            <a:ext cx="2786176" cy="4485217"/>
          </a:xfrm>
        </p:spPr>
        <p:txBody>
          <a:bodyPr/>
          <a:lstStyle/>
          <a:p>
            <a:r>
              <a:rPr lang="en-US" dirty="0"/>
              <a:t>5</a:t>
            </a:r>
          </a:p>
        </p:txBody>
      </p:sp>
      <p:sp>
        <p:nvSpPr>
          <p:cNvPr id="3" name="Subtitle 2"/>
          <p:cNvSpPr>
            <a:spLocks noGrp="1"/>
          </p:cNvSpPr>
          <p:nvPr>
            <p:ph type="subTitle" idx="1"/>
          </p:nvPr>
        </p:nvSpPr>
        <p:spPr>
          <a:xfrm>
            <a:off x="3895551" y="3581400"/>
            <a:ext cx="7511180" cy="1653191"/>
          </a:xfrm>
        </p:spPr>
        <p:txBody>
          <a:bodyPr/>
          <a:lstStyle/>
          <a:p>
            <a:r>
              <a:rPr lang="en-US" sz="5400" dirty="0"/>
              <a:t>Messianic Prophecies and Their Fulfillment</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C539D-795B-9EE7-4E31-99D8F7AE46B7}"/>
              </a:ext>
            </a:extLst>
          </p:cNvPr>
          <p:cNvSpPr>
            <a:spLocks noGrp="1"/>
          </p:cNvSpPr>
          <p:nvPr>
            <p:ph type="body" sz="quarter" idx="10"/>
          </p:nvPr>
        </p:nvSpPr>
        <p:spPr>
          <a:xfrm>
            <a:off x="950962" y="572798"/>
            <a:ext cx="10290076" cy="4906719"/>
          </a:xfrm>
        </p:spPr>
        <p:txBody>
          <a:bodyPr/>
          <a:lstStyle/>
          <a:p>
            <a:r>
              <a:rPr lang="en-US" dirty="0"/>
              <a:t>And though they found no ground for putting Him to death, they asked Pilate that He be executed.  When they had carried out </a:t>
            </a:r>
            <a:r>
              <a:rPr lang="en-US" b="1" u="sng" dirty="0">
                <a:latin typeface="Lato Black" panose="020F0502020204030203" pitchFamily="34" charset="0"/>
                <a:ea typeface="Lato Black" panose="020F0502020204030203" pitchFamily="34" charset="0"/>
                <a:cs typeface="Lato Black" panose="020F0502020204030203" pitchFamily="34" charset="0"/>
              </a:rPr>
              <a:t>all that was written concerning Him</a:t>
            </a:r>
            <a:r>
              <a:rPr lang="en-US" dirty="0"/>
              <a:t>, they took Him down from the cross and laid Him in a tomb…</a:t>
            </a:r>
          </a:p>
        </p:txBody>
      </p:sp>
      <p:sp>
        <p:nvSpPr>
          <p:cNvPr id="3" name="Text Placeholder 2">
            <a:extLst>
              <a:ext uri="{FF2B5EF4-FFF2-40B4-BE49-F238E27FC236}">
                <a16:creationId xmlns:a16="http://schemas.microsoft.com/office/drawing/2014/main" id="{D9E640C4-FAF5-D699-5E03-D8BA4589013F}"/>
              </a:ext>
            </a:extLst>
          </p:cNvPr>
          <p:cNvSpPr>
            <a:spLocks noGrp="1"/>
          </p:cNvSpPr>
          <p:nvPr>
            <p:ph type="body" sz="quarter" idx="11"/>
          </p:nvPr>
        </p:nvSpPr>
        <p:spPr/>
        <p:txBody>
          <a:bodyPr/>
          <a:lstStyle/>
          <a:p>
            <a:r>
              <a:rPr lang="en-US" dirty="0"/>
              <a:t>- </a:t>
            </a:r>
            <a:r>
              <a:rPr lang="en-US"/>
              <a:t>Acts 13:26-29</a:t>
            </a:r>
            <a:endParaRPr lang="en-US" dirty="0"/>
          </a:p>
        </p:txBody>
      </p:sp>
    </p:spTree>
    <p:extLst>
      <p:ext uri="{BB962C8B-B14F-4D97-AF65-F5344CB8AC3E}">
        <p14:creationId xmlns:p14="http://schemas.microsoft.com/office/powerpoint/2010/main" val="142016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E8E1-70D8-C616-6064-89D4D16BAC6B}"/>
              </a:ext>
            </a:extLst>
          </p:cNvPr>
          <p:cNvSpPr>
            <a:spLocks noGrp="1"/>
          </p:cNvSpPr>
          <p:nvPr>
            <p:ph type="title"/>
          </p:nvPr>
        </p:nvSpPr>
        <p:spPr/>
        <p:txBody>
          <a:bodyPr/>
          <a:lstStyle/>
          <a:p>
            <a:r>
              <a:rPr lang="en-US" dirty="0"/>
              <a:t>What about Apollos?</a:t>
            </a:r>
          </a:p>
        </p:txBody>
      </p:sp>
      <p:sp>
        <p:nvSpPr>
          <p:cNvPr id="3" name="Text Placeholder 2">
            <a:extLst>
              <a:ext uri="{FF2B5EF4-FFF2-40B4-BE49-F238E27FC236}">
                <a16:creationId xmlns:a16="http://schemas.microsoft.com/office/drawing/2014/main" id="{18F905A8-3CE4-C5F7-6EC7-727182E189EB}"/>
              </a:ext>
            </a:extLst>
          </p:cNvPr>
          <p:cNvSpPr>
            <a:spLocks noGrp="1"/>
          </p:cNvSpPr>
          <p:nvPr>
            <p:ph type="body" sz="quarter" idx="10"/>
          </p:nvPr>
        </p:nvSpPr>
        <p:spPr>
          <a:xfrm>
            <a:off x="1905000" y="2209800"/>
            <a:ext cx="9266429" cy="4856324"/>
          </a:xfrm>
        </p:spPr>
        <p:txBody>
          <a:bodyPr>
            <a:normAutofit/>
          </a:bodyPr>
          <a:lstStyle/>
          <a:p>
            <a:pPr marL="0" indent="0">
              <a:buNone/>
            </a:pPr>
            <a:r>
              <a:rPr lang="en-US" sz="4800" dirty="0"/>
              <a:t>Now a Jew named Apollos, an Alexandrian by birth, an eloquent man, came to Ephesus; and he was </a:t>
            </a:r>
            <a:r>
              <a:rPr lang="en-US" sz="4800" b="1" u="sng" dirty="0">
                <a:latin typeface="Lato Black" panose="020F0502020204030203" pitchFamily="34" charset="0"/>
                <a:ea typeface="Lato Black" panose="020F0502020204030203" pitchFamily="34" charset="0"/>
                <a:cs typeface="Lato Black" panose="020F0502020204030203" pitchFamily="34" charset="0"/>
              </a:rPr>
              <a:t>mighty in the Scriptures</a:t>
            </a:r>
            <a:r>
              <a:rPr lang="en-US" sz="4800" dirty="0"/>
              <a:t>.</a:t>
            </a:r>
          </a:p>
          <a:p>
            <a:pPr marL="0" indent="0">
              <a:buNone/>
            </a:pPr>
            <a:r>
              <a:rPr lang="en-US" sz="4400" b="1" dirty="0"/>
              <a:t>- Acts 18:24</a:t>
            </a:r>
          </a:p>
        </p:txBody>
      </p:sp>
      <p:cxnSp>
        <p:nvCxnSpPr>
          <p:cNvPr id="5" name="Straight Connector 4">
            <a:extLst>
              <a:ext uri="{FF2B5EF4-FFF2-40B4-BE49-F238E27FC236}">
                <a16:creationId xmlns:a16="http://schemas.microsoft.com/office/drawing/2014/main" id="{81A0547D-EE2A-250D-F0C8-99BC0C9237BF}"/>
              </a:ext>
            </a:extLst>
          </p:cNvPr>
          <p:cNvCxnSpPr/>
          <p:nvPr/>
        </p:nvCxnSpPr>
        <p:spPr>
          <a:xfrm>
            <a:off x="1295400" y="1905000"/>
            <a:ext cx="0" cy="4191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77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E8E1-70D8-C616-6064-89D4D16BAC6B}"/>
              </a:ext>
            </a:extLst>
          </p:cNvPr>
          <p:cNvSpPr>
            <a:spLocks noGrp="1"/>
          </p:cNvSpPr>
          <p:nvPr>
            <p:ph type="title"/>
          </p:nvPr>
        </p:nvSpPr>
        <p:spPr/>
        <p:txBody>
          <a:bodyPr/>
          <a:lstStyle/>
          <a:p>
            <a:r>
              <a:rPr lang="en-US" dirty="0"/>
              <a:t>What about Apollos?</a:t>
            </a:r>
          </a:p>
        </p:txBody>
      </p:sp>
      <p:sp>
        <p:nvSpPr>
          <p:cNvPr id="3" name="Text Placeholder 2">
            <a:extLst>
              <a:ext uri="{FF2B5EF4-FFF2-40B4-BE49-F238E27FC236}">
                <a16:creationId xmlns:a16="http://schemas.microsoft.com/office/drawing/2014/main" id="{18F905A8-3CE4-C5F7-6EC7-727182E189EB}"/>
              </a:ext>
            </a:extLst>
          </p:cNvPr>
          <p:cNvSpPr>
            <a:spLocks noGrp="1"/>
          </p:cNvSpPr>
          <p:nvPr>
            <p:ph type="body" sz="quarter" idx="10"/>
          </p:nvPr>
        </p:nvSpPr>
        <p:spPr>
          <a:xfrm>
            <a:off x="1905001" y="2209800"/>
            <a:ext cx="8382000" cy="4856324"/>
          </a:xfrm>
        </p:spPr>
        <p:txBody>
          <a:bodyPr>
            <a:normAutofit/>
          </a:bodyPr>
          <a:lstStyle/>
          <a:p>
            <a:pPr marL="0" indent="0">
              <a:buNone/>
            </a:pPr>
            <a:r>
              <a:rPr lang="en-US" sz="4800" dirty="0"/>
              <a:t>he powerfully refuted the Jews in public, demonstrating </a:t>
            </a:r>
            <a:r>
              <a:rPr lang="en-US" sz="4800" b="1" u="sng" dirty="0">
                <a:latin typeface="Lato Black" panose="020F0502020204030203" pitchFamily="34" charset="0"/>
                <a:ea typeface="Lato Black" panose="020F0502020204030203" pitchFamily="34" charset="0"/>
                <a:cs typeface="Lato Black" panose="020F0502020204030203" pitchFamily="34" charset="0"/>
              </a:rPr>
              <a:t>by the Scriptures</a:t>
            </a:r>
            <a:r>
              <a:rPr lang="en-US" sz="4800" dirty="0"/>
              <a:t> that Jesus was the Christ.</a:t>
            </a:r>
            <a:br>
              <a:rPr lang="en-US" sz="4800" dirty="0"/>
            </a:br>
            <a:r>
              <a:rPr lang="en-US" sz="4400" b="1" dirty="0"/>
              <a:t>- Acts 18:28</a:t>
            </a:r>
          </a:p>
        </p:txBody>
      </p:sp>
      <p:cxnSp>
        <p:nvCxnSpPr>
          <p:cNvPr id="5" name="Straight Connector 4">
            <a:extLst>
              <a:ext uri="{FF2B5EF4-FFF2-40B4-BE49-F238E27FC236}">
                <a16:creationId xmlns:a16="http://schemas.microsoft.com/office/drawing/2014/main" id="{81A0547D-EE2A-250D-F0C8-99BC0C9237BF}"/>
              </a:ext>
            </a:extLst>
          </p:cNvPr>
          <p:cNvCxnSpPr/>
          <p:nvPr/>
        </p:nvCxnSpPr>
        <p:spPr>
          <a:xfrm>
            <a:off x="1295400" y="1905000"/>
            <a:ext cx="0" cy="4191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69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A98F-3465-89C6-D2CC-5A76A3DCA4DE}"/>
              </a:ext>
            </a:extLst>
          </p:cNvPr>
          <p:cNvSpPr>
            <a:spLocks noGrp="1"/>
          </p:cNvSpPr>
          <p:nvPr>
            <p:ph type="title"/>
          </p:nvPr>
        </p:nvSpPr>
        <p:spPr>
          <a:xfrm>
            <a:off x="1371600" y="620585"/>
            <a:ext cx="10000020" cy="5648384"/>
          </a:xfrm>
        </p:spPr>
        <p:txBody>
          <a:bodyPr>
            <a:normAutofit/>
          </a:bodyPr>
          <a:lstStyle/>
          <a:p>
            <a:pPr algn="l"/>
            <a:r>
              <a:rPr lang="en-US" sz="6600" b="0" dirty="0"/>
              <a:t>Apollos demonstrated</a:t>
            </a:r>
            <a:br>
              <a:rPr lang="en-US" sz="6600" dirty="0"/>
            </a:br>
            <a:r>
              <a:rPr lang="en-US" sz="6600" dirty="0">
                <a:latin typeface="Lato Black" panose="020F0502020204030203" pitchFamily="34" charset="0"/>
                <a:ea typeface="Lato Black" panose="020F0502020204030203" pitchFamily="34" charset="0"/>
                <a:cs typeface="Lato Black" panose="020F0502020204030203" pitchFamily="34" charset="0"/>
              </a:rPr>
              <a:t>from the Scriptures</a:t>
            </a:r>
            <a:br>
              <a:rPr lang="en-US" sz="6600" dirty="0"/>
            </a:br>
            <a:r>
              <a:rPr lang="en-US" sz="6600" b="0" dirty="0"/>
              <a:t>that Jesus is the Christ.</a:t>
            </a:r>
          </a:p>
        </p:txBody>
      </p:sp>
    </p:spTree>
    <p:extLst>
      <p:ext uri="{BB962C8B-B14F-4D97-AF65-F5344CB8AC3E}">
        <p14:creationId xmlns:p14="http://schemas.microsoft.com/office/powerpoint/2010/main" val="350924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A98F-3465-89C6-D2CC-5A76A3DCA4DE}"/>
              </a:ext>
            </a:extLst>
          </p:cNvPr>
          <p:cNvSpPr>
            <a:spLocks noGrp="1"/>
          </p:cNvSpPr>
          <p:nvPr>
            <p:ph type="title"/>
          </p:nvPr>
        </p:nvSpPr>
        <p:spPr>
          <a:xfrm>
            <a:off x="1371600" y="620585"/>
            <a:ext cx="10000020" cy="5648384"/>
          </a:xfrm>
        </p:spPr>
        <p:txBody>
          <a:bodyPr>
            <a:normAutofit/>
          </a:bodyPr>
          <a:lstStyle/>
          <a:p>
            <a:pPr algn="l"/>
            <a:r>
              <a:rPr lang="en-US" sz="6600" b="0" dirty="0"/>
              <a:t>Can we do this today, </a:t>
            </a:r>
            <a:br>
              <a:rPr lang="en-US" sz="6600" b="0" dirty="0"/>
            </a:br>
            <a:r>
              <a:rPr lang="en-US" sz="6600" dirty="0">
                <a:latin typeface="Lato Black" panose="020F0502020204030203" pitchFamily="34" charset="0"/>
                <a:ea typeface="Lato Black" panose="020F0502020204030203" pitchFamily="34" charset="0"/>
                <a:cs typeface="Lato Black" panose="020F0502020204030203" pitchFamily="34" charset="0"/>
              </a:rPr>
              <a:t>using the same texts</a:t>
            </a:r>
            <a:r>
              <a:rPr lang="en-US" sz="6600" b="0" dirty="0"/>
              <a:t> that were available to Apollos?</a:t>
            </a:r>
          </a:p>
        </p:txBody>
      </p:sp>
    </p:spTree>
    <p:extLst>
      <p:ext uri="{BB962C8B-B14F-4D97-AF65-F5344CB8AC3E}">
        <p14:creationId xmlns:p14="http://schemas.microsoft.com/office/powerpoint/2010/main" val="81117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78079-CE2B-BDDD-25BF-585EA81DE78E}"/>
              </a:ext>
            </a:extLst>
          </p:cNvPr>
          <p:cNvSpPr>
            <a:spLocks noGrp="1"/>
          </p:cNvSpPr>
          <p:nvPr>
            <p:ph type="body" sz="quarter" idx="10"/>
          </p:nvPr>
        </p:nvSpPr>
        <p:spPr/>
        <p:txBody>
          <a:bodyPr/>
          <a:lstStyle/>
          <a:p>
            <a:r>
              <a:rPr lang="en-US" b="1" dirty="0"/>
              <a:t>To Satan, the Lord said… </a:t>
            </a:r>
            <a:br>
              <a:rPr lang="en-US" b="1" dirty="0"/>
            </a:br>
            <a:r>
              <a:rPr lang="en-US" dirty="0"/>
              <a:t>“… and I will put enmity between you and the woman, and between your seed and her seed; He shall bruise you on the head, and you shall bruise him on the heel.”</a:t>
            </a:r>
          </a:p>
        </p:txBody>
      </p:sp>
      <p:sp>
        <p:nvSpPr>
          <p:cNvPr id="3" name="Text Placeholder 2">
            <a:extLst>
              <a:ext uri="{FF2B5EF4-FFF2-40B4-BE49-F238E27FC236}">
                <a16:creationId xmlns:a16="http://schemas.microsoft.com/office/drawing/2014/main" id="{CDB12645-7083-5DD9-F044-23CE6038D874}"/>
              </a:ext>
            </a:extLst>
          </p:cNvPr>
          <p:cNvSpPr>
            <a:spLocks noGrp="1"/>
          </p:cNvSpPr>
          <p:nvPr>
            <p:ph type="body" sz="quarter" idx="11"/>
          </p:nvPr>
        </p:nvSpPr>
        <p:spPr/>
        <p:txBody>
          <a:bodyPr/>
          <a:lstStyle/>
          <a:p>
            <a:r>
              <a:rPr lang="en-US" dirty="0"/>
              <a:t>- Genesis 3:15</a:t>
            </a:r>
          </a:p>
        </p:txBody>
      </p:sp>
    </p:spTree>
    <p:extLst>
      <p:ext uri="{BB962C8B-B14F-4D97-AF65-F5344CB8AC3E}">
        <p14:creationId xmlns:p14="http://schemas.microsoft.com/office/powerpoint/2010/main" val="257089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4E0D-B7F6-419D-3CC0-E1E1FB7F97EC}"/>
              </a:ext>
            </a:extLst>
          </p:cNvPr>
          <p:cNvSpPr>
            <a:spLocks noGrp="1"/>
          </p:cNvSpPr>
          <p:nvPr>
            <p:ph type="title"/>
          </p:nvPr>
        </p:nvSpPr>
        <p:spPr/>
        <p:txBody>
          <a:bodyPr>
            <a:noAutofit/>
          </a:bodyPr>
          <a:lstStyle/>
          <a:p>
            <a:r>
              <a:rPr lang="en-US" sz="3600" dirty="0"/>
              <a:t>By 687 B.C. we are told </a:t>
            </a:r>
            <a:r>
              <a:rPr lang="en-US" sz="3600" u="sng" dirty="0"/>
              <a:t>where “her seed” would be born.</a:t>
            </a:r>
          </a:p>
        </p:txBody>
      </p:sp>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MICAH 5:2</a:t>
            </a:r>
          </a:p>
        </p:txBody>
      </p:sp>
    </p:spTree>
    <p:extLst>
      <p:ext uri="{BB962C8B-B14F-4D97-AF65-F5344CB8AC3E}">
        <p14:creationId xmlns:p14="http://schemas.microsoft.com/office/powerpoint/2010/main" val="8741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4E0D-B7F6-419D-3CC0-E1E1FB7F97EC}"/>
              </a:ext>
            </a:extLst>
          </p:cNvPr>
          <p:cNvSpPr>
            <a:spLocks noGrp="1"/>
          </p:cNvSpPr>
          <p:nvPr>
            <p:ph type="title"/>
          </p:nvPr>
        </p:nvSpPr>
        <p:spPr/>
        <p:txBody>
          <a:bodyPr>
            <a:noAutofit/>
          </a:bodyPr>
          <a:lstStyle/>
          <a:p>
            <a:r>
              <a:rPr lang="en-US" sz="3600" dirty="0"/>
              <a:t>By 687 B.C. we are told </a:t>
            </a:r>
            <a:r>
              <a:rPr lang="en-US" sz="3600" u="sng" dirty="0"/>
              <a:t>where “her seed” would be born.</a:t>
            </a:r>
          </a:p>
        </p:txBody>
      </p:sp>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MICAH 5:2</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664393" y="1828800"/>
            <a:ext cx="6898215" cy="485632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Joseph also went up from Galilee, from the city of Nazareth, to Judea, to the city of David which is called Bethlehem, because he was of the house and family of David, in order to register along with Mary, who was engaged to him, and was with child.  While they were there, the days were completed for her to give birth.  And she gave birth to her firstborn son…</a:t>
            </a:r>
            <a:br>
              <a:rPr lang="en-US" dirty="0"/>
            </a:br>
            <a:r>
              <a:rPr lang="en-US" b="1" dirty="0"/>
              <a:t>- Luke 2:4-7</a:t>
            </a:r>
          </a:p>
        </p:txBody>
      </p:sp>
    </p:spTree>
    <p:extLst>
      <p:ext uri="{BB962C8B-B14F-4D97-AF65-F5344CB8AC3E}">
        <p14:creationId xmlns:p14="http://schemas.microsoft.com/office/powerpoint/2010/main" val="416511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GENESIS 49:10</a:t>
            </a:r>
          </a:p>
        </p:txBody>
      </p:sp>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600" spc="-150" dirty="0"/>
              <a:t>We are told from </a:t>
            </a:r>
            <a:r>
              <a:rPr lang="en-US" sz="3600" u="sng" spc="-150" dirty="0"/>
              <a:t>which Israelite tribe He would come.</a:t>
            </a:r>
          </a:p>
        </p:txBody>
      </p:sp>
    </p:spTree>
    <p:extLst>
      <p:ext uri="{BB962C8B-B14F-4D97-AF65-F5344CB8AC3E}">
        <p14:creationId xmlns:p14="http://schemas.microsoft.com/office/powerpoint/2010/main" val="235151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GENESIS 49:10</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664393" y="2341724"/>
            <a:ext cx="6898215"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t>…the son of </a:t>
            </a:r>
            <a:r>
              <a:rPr lang="en-US" sz="4000" dirty="0" err="1"/>
              <a:t>Amminadab</a:t>
            </a:r>
            <a:r>
              <a:rPr lang="en-US" sz="4000" dirty="0"/>
              <a:t>, the son of Admin, the son of Ram, the son of </a:t>
            </a:r>
            <a:r>
              <a:rPr lang="en-US" sz="4000" dirty="0" err="1"/>
              <a:t>Hezron</a:t>
            </a:r>
            <a:r>
              <a:rPr lang="en-US" sz="4000" dirty="0"/>
              <a:t>, the son of Perez, the son of Judah.</a:t>
            </a:r>
          </a:p>
          <a:p>
            <a:pPr marL="0" indent="0">
              <a:buFont typeface="Arial" pitchFamily="34" charset="0"/>
              <a:buNone/>
            </a:pPr>
            <a:r>
              <a:rPr lang="en-US" b="1" dirty="0"/>
              <a:t>- Luke 3:33</a:t>
            </a:r>
          </a:p>
        </p:txBody>
      </p:sp>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600" spc="-150" dirty="0"/>
              <a:t>We are told from </a:t>
            </a:r>
            <a:r>
              <a:rPr lang="en-US" sz="3600" u="sng" spc="-150" dirty="0"/>
              <a:t>which Israelite tribe He would come.</a:t>
            </a:r>
          </a:p>
        </p:txBody>
      </p:sp>
    </p:spTree>
    <p:extLst>
      <p:ext uri="{BB962C8B-B14F-4D97-AF65-F5344CB8AC3E}">
        <p14:creationId xmlns:p14="http://schemas.microsoft.com/office/powerpoint/2010/main" val="316450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FA7D7-2260-61B3-5E80-B0701071FE26}"/>
              </a:ext>
            </a:extLst>
          </p:cNvPr>
          <p:cNvSpPr>
            <a:spLocks noGrp="1"/>
          </p:cNvSpPr>
          <p:nvPr>
            <p:ph type="body" sz="quarter" idx="10"/>
          </p:nvPr>
        </p:nvSpPr>
        <p:spPr/>
        <p:txBody>
          <a:bodyPr/>
          <a:lstStyle/>
          <a:p>
            <a:r>
              <a:rPr lang="en-US" dirty="0"/>
              <a:t>“Do not think that I came to abolish </a:t>
            </a:r>
            <a:br>
              <a:rPr lang="en-US" dirty="0"/>
            </a:br>
            <a:r>
              <a:rPr lang="en-US" b="1" u="sng" dirty="0">
                <a:latin typeface="Lato Black" panose="020F0502020204030203" pitchFamily="34" charset="0"/>
                <a:ea typeface="Lato Black" panose="020F0502020204030203" pitchFamily="34" charset="0"/>
                <a:cs typeface="Lato Black" panose="020F0502020204030203" pitchFamily="34" charset="0"/>
              </a:rPr>
              <a:t>the Law</a:t>
            </a:r>
            <a:r>
              <a:rPr lang="en-US" b="1" dirty="0">
                <a:latin typeface="Lato Black" panose="020F0502020204030203" pitchFamily="34" charset="0"/>
                <a:ea typeface="Lato Black" panose="020F0502020204030203" pitchFamily="34" charset="0"/>
                <a:cs typeface="Lato Black" panose="020F0502020204030203" pitchFamily="34" charset="0"/>
              </a:rPr>
              <a:t> </a:t>
            </a:r>
            <a:r>
              <a:rPr lang="en-US" dirty="0"/>
              <a:t>or </a:t>
            </a:r>
            <a:r>
              <a:rPr lang="en-US" b="1" u="sng" dirty="0">
                <a:latin typeface="Lato Black" panose="020F0502020204030203" pitchFamily="34" charset="0"/>
                <a:ea typeface="Lato Black" panose="020F0502020204030203" pitchFamily="34" charset="0"/>
                <a:cs typeface="Lato Black" panose="020F0502020204030203" pitchFamily="34" charset="0"/>
              </a:rPr>
              <a:t>the Prophets</a:t>
            </a:r>
            <a:r>
              <a:rPr lang="en-US" dirty="0"/>
              <a:t>; I did not come to abolish but to fulfill.”</a:t>
            </a:r>
          </a:p>
        </p:txBody>
      </p:sp>
      <p:sp>
        <p:nvSpPr>
          <p:cNvPr id="3" name="Text Placeholder 2">
            <a:extLst>
              <a:ext uri="{FF2B5EF4-FFF2-40B4-BE49-F238E27FC236}">
                <a16:creationId xmlns:a16="http://schemas.microsoft.com/office/drawing/2014/main" id="{1FC93142-8C38-5E41-C9DE-1486340691E4}"/>
              </a:ext>
            </a:extLst>
          </p:cNvPr>
          <p:cNvSpPr>
            <a:spLocks noGrp="1"/>
          </p:cNvSpPr>
          <p:nvPr>
            <p:ph type="body" sz="quarter" idx="11"/>
          </p:nvPr>
        </p:nvSpPr>
        <p:spPr/>
        <p:txBody>
          <a:bodyPr/>
          <a:lstStyle/>
          <a:p>
            <a:r>
              <a:rPr lang="en-US" dirty="0"/>
              <a:t>- Matthew 5:17</a:t>
            </a:r>
          </a:p>
        </p:txBody>
      </p:sp>
    </p:spTree>
    <p:extLst>
      <p:ext uri="{BB962C8B-B14F-4D97-AF65-F5344CB8AC3E}">
        <p14:creationId xmlns:p14="http://schemas.microsoft.com/office/powerpoint/2010/main" val="91422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600" spc="0" dirty="0"/>
              <a:t>By 680 B.C. we are told from </a:t>
            </a:r>
            <a:r>
              <a:rPr lang="en-US" sz="3600" u="sng" spc="0" dirty="0"/>
              <a:t>which specific family within that tribe He would come.</a:t>
            </a:r>
          </a:p>
        </p:txBody>
      </p:sp>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97985" y="2438399"/>
            <a:ext cx="4155015" cy="4086507"/>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11:1; 10</a:t>
            </a:r>
          </a:p>
        </p:txBody>
      </p:sp>
    </p:spTree>
    <p:extLst>
      <p:ext uri="{BB962C8B-B14F-4D97-AF65-F5344CB8AC3E}">
        <p14:creationId xmlns:p14="http://schemas.microsoft.com/office/powerpoint/2010/main" val="50069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600" spc="0" dirty="0"/>
              <a:t>By 680 B.C. we are told from </a:t>
            </a:r>
            <a:r>
              <a:rPr lang="en-US" sz="3600" u="sng" spc="0" dirty="0"/>
              <a:t>which specific family within that tribe He would come.</a:t>
            </a:r>
          </a:p>
        </p:txBody>
      </p:sp>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97985" y="2438399"/>
            <a:ext cx="4155015" cy="4086507"/>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11:1; 10</a:t>
            </a:r>
          </a:p>
        </p:txBody>
      </p:sp>
      <p:sp>
        <p:nvSpPr>
          <p:cNvPr id="2" name="Text Placeholder 2">
            <a:extLst>
              <a:ext uri="{FF2B5EF4-FFF2-40B4-BE49-F238E27FC236}">
                <a16:creationId xmlns:a16="http://schemas.microsoft.com/office/drawing/2014/main" id="{9D9C423B-7074-9BED-0927-5E3A1C9071CA}"/>
              </a:ext>
            </a:extLst>
          </p:cNvPr>
          <p:cNvSpPr txBox="1">
            <a:spLocks/>
          </p:cNvSpPr>
          <p:nvPr/>
        </p:nvSpPr>
        <p:spPr>
          <a:xfrm>
            <a:off x="5486400" y="2667000"/>
            <a:ext cx="6898215"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t>…the son of Nathan, </a:t>
            </a:r>
            <a:br>
              <a:rPr lang="en-US" sz="4000" dirty="0"/>
            </a:br>
            <a:r>
              <a:rPr lang="en-US" sz="4000" dirty="0"/>
              <a:t>the son of David, </a:t>
            </a:r>
            <a:br>
              <a:rPr lang="en-US" sz="4000" dirty="0"/>
            </a:br>
            <a:r>
              <a:rPr lang="en-US" sz="4000" dirty="0"/>
              <a:t>the son of Jesse, </a:t>
            </a:r>
            <a:br>
              <a:rPr lang="en-US" sz="4000" dirty="0"/>
            </a:br>
            <a:r>
              <a:rPr lang="en-US" sz="4000" dirty="0"/>
              <a:t>the son of Obed, </a:t>
            </a:r>
            <a:br>
              <a:rPr lang="en-US" sz="4000" dirty="0"/>
            </a:br>
            <a:r>
              <a:rPr lang="en-US" sz="4000" dirty="0"/>
              <a:t>the son of Boaz…</a:t>
            </a:r>
            <a:br>
              <a:rPr lang="en-US" sz="4000" dirty="0"/>
            </a:br>
            <a:r>
              <a:rPr lang="en-US" sz="4000" b="1" dirty="0"/>
              <a:t>- </a:t>
            </a:r>
            <a:r>
              <a:rPr lang="en-US" sz="3200" b="1" dirty="0"/>
              <a:t>Luke 3:31-32</a:t>
            </a:r>
            <a:endParaRPr lang="en-US" b="1" dirty="0"/>
          </a:p>
        </p:txBody>
      </p:sp>
    </p:spTree>
    <p:extLst>
      <p:ext uri="{BB962C8B-B14F-4D97-AF65-F5344CB8AC3E}">
        <p14:creationId xmlns:p14="http://schemas.microsoft.com/office/powerpoint/2010/main" val="305549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7:14</a:t>
            </a:r>
          </a:p>
        </p:txBody>
      </p:sp>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200" spc="-150" dirty="0"/>
              <a:t>We are also told by 680 B.C. </a:t>
            </a:r>
            <a:r>
              <a:rPr lang="en-US" sz="3200" u="sng" spc="-150" dirty="0"/>
              <a:t>that He would be born of a virgin.</a:t>
            </a:r>
          </a:p>
        </p:txBody>
      </p:sp>
    </p:spTree>
    <p:extLst>
      <p:ext uri="{BB962C8B-B14F-4D97-AF65-F5344CB8AC3E}">
        <p14:creationId xmlns:p14="http://schemas.microsoft.com/office/powerpoint/2010/main" val="170837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7:14</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684185" y="2133600"/>
            <a:ext cx="6898215" cy="434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t>…behold, an angel of the Lord appeared to him in a dream, saying, “Joseph, son of David, do not be afraid to take Mary as your wife; for the Child who has been conceived in her is of the Holy Spirit.</a:t>
            </a:r>
          </a:p>
          <a:p>
            <a:pPr marL="0" indent="0">
              <a:buFont typeface="Arial" pitchFamily="34" charset="0"/>
              <a:buNone/>
            </a:pPr>
            <a:r>
              <a:rPr lang="en-US" sz="4000" b="1" dirty="0"/>
              <a:t>- Matthew 1:20</a:t>
            </a:r>
          </a:p>
          <a:p>
            <a:pPr marL="0" indent="0">
              <a:buFont typeface="Arial" pitchFamily="34" charset="0"/>
              <a:buNone/>
            </a:pPr>
            <a:endParaRPr lang="en-US" sz="4000" dirty="0"/>
          </a:p>
          <a:p>
            <a:pPr marL="0" indent="0">
              <a:buFont typeface="Arial" pitchFamily="34" charset="0"/>
              <a:buNone/>
            </a:pPr>
            <a:endParaRPr lang="en-US" sz="4000" dirty="0"/>
          </a:p>
          <a:p>
            <a:pPr marL="0" indent="0">
              <a:buFont typeface="Arial" pitchFamily="34" charset="0"/>
              <a:buNone/>
            </a:pPr>
            <a:endParaRPr lang="en-US" sz="4000" dirty="0"/>
          </a:p>
          <a:p>
            <a:pPr marL="0" indent="0">
              <a:buFont typeface="Arial" pitchFamily="34" charset="0"/>
              <a:buNone/>
            </a:pPr>
            <a:endParaRPr lang="en-US" sz="4000" dirty="0"/>
          </a:p>
          <a:p>
            <a:pPr marL="0" indent="0">
              <a:buFont typeface="Arial" pitchFamily="34" charset="0"/>
              <a:buNone/>
            </a:pPr>
            <a:endParaRPr lang="en-US" sz="4000" dirty="0"/>
          </a:p>
        </p:txBody>
      </p:sp>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200" spc="-150" dirty="0"/>
              <a:t>We are also told by 680 B.C. </a:t>
            </a:r>
            <a:r>
              <a:rPr lang="en-US" sz="3200" u="sng" spc="-150" dirty="0"/>
              <a:t>that He would be born of a virgin.</a:t>
            </a:r>
          </a:p>
        </p:txBody>
      </p:sp>
    </p:spTree>
    <p:extLst>
      <p:ext uri="{BB962C8B-B14F-4D97-AF65-F5344CB8AC3E}">
        <p14:creationId xmlns:p14="http://schemas.microsoft.com/office/powerpoint/2010/main" val="3385454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B594-1050-629B-2412-27538C06BADC}"/>
              </a:ext>
            </a:extLst>
          </p:cNvPr>
          <p:cNvSpPr>
            <a:spLocks noGrp="1"/>
          </p:cNvSpPr>
          <p:nvPr>
            <p:ph type="title"/>
          </p:nvPr>
        </p:nvSpPr>
        <p:spPr/>
        <p:txBody>
          <a:bodyPr>
            <a:noAutofit/>
          </a:bodyPr>
          <a:lstStyle/>
          <a:p>
            <a:r>
              <a:rPr lang="en-US" sz="3200" dirty="0"/>
              <a:t>Differences in the Hebrew and Greek words translated “virgin.”</a:t>
            </a:r>
          </a:p>
        </p:txBody>
      </p:sp>
      <p:sp>
        <p:nvSpPr>
          <p:cNvPr id="3" name="Text Placeholder 2">
            <a:extLst>
              <a:ext uri="{FF2B5EF4-FFF2-40B4-BE49-F238E27FC236}">
                <a16:creationId xmlns:a16="http://schemas.microsoft.com/office/drawing/2014/main" id="{7DBBE0DD-13DA-43AE-5516-A68BFFA19CC3}"/>
              </a:ext>
            </a:extLst>
          </p:cNvPr>
          <p:cNvSpPr>
            <a:spLocks noGrp="1"/>
          </p:cNvSpPr>
          <p:nvPr>
            <p:ph type="body" sz="quarter" idx="10"/>
          </p:nvPr>
        </p:nvSpPr>
        <p:spPr/>
        <p:txBody>
          <a:bodyPr>
            <a:noAutofit/>
          </a:bodyPr>
          <a:lstStyle/>
          <a:p>
            <a:pPr>
              <a:spcAft>
                <a:spcPts val="1800"/>
              </a:spcAft>
            </a:pPr>
            <a:r>
              <a:rPr lang="en-US" dirty="0"/>
              <a:t>The Hebrew word </a:t>
            </a:r>
            <a:r>
              <a:rPr lang="en-US" b="1" i="1" dirty="0">
                <a:latin typeface="Lato Black" panose="020F0502020204030203" pitchFamily="34" charset="0"/>
                <a:ea typeface="Lato Black" panose="020F0502020204030203" pitchFamily="34" charset="0"/>
                <a:cs typeface="Lato Black" panose="020F0502020204030203" pitchFamily="34" charset="0"/>
              </a:rPr>
              <a:t>almah</a:t>
            </a:r>
            <a:r>
              <a:rPr lang="en-US" dirty="0"/>
              <a:t> is used in Isaiah 7:14 which could be interpreted “young maiden” rather than specifically “virgin” </a:t>
            </a:r>
            <a:r>
              <a:rPr lang="en-US" sz="2800" dirty="0"/>
              <a:t>(but remember that the Lord certainly had a specific meaning in mind).</a:t>
            </a:r>
          </a:p>
        </p:txBody>
      </p:sp>
    </p:spTree>
    <p:extLst>
      <p:ext uri="{BB962C8B-B14F-4D97-AF65-F5344CB8AC3E}">
        <p14:creationId xmlns:p14="http://schemas.microsoft.com/office/powerpoint/2010/main" val="417885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B594-1050-629B-2412-27538C06BADC}"/>
              </a:ext>
            </a:extLst>
          </p:cNvPr>
          <p:cNvSpPr>
            <a:spLocks noGrp="1"/>
          </p:cNvSpPr>
          <p:nvPr>
            <p:ph type="title"/>
          </p:nvPr>
        </p:nvSpPr>
        <p:spPr/>
        <p:txBody>
          <a:bodyPr>
            <a:noAutofit/>
          </a:bodyPr>
          <a:lstStyle/>
          <a:p>
            <a:r>
              <a:rPr lang="en-US" sz="3200" dirty="0"/>
              <a:t>Differences in the Hebrew and Greek words translated “virgin.”</a:t>
            </a:r>
          </a:p>
        </p:txBody>
      </p:sp>
      <p:sp>
        <p:nvSpPr>
          <p:cNvPr id="3" name="Text Placeholder 2">
            <a:extLst>
              <a:ext uri="{FF2B5EF4-FFF2-40B4-BE49-F238E27FC236}">
                <a16:creationId xmlns:a16="http://schemas.microsoft.com/office/drawing/2014/main" id="{7DBBE0DD-13DA-43AE-5516-A68BFFA19CC3}"/>
              </a:ext>
            </a:extLst>
          </p:cNvPr>
          <p:cNvSpPr>
            <a:spLocks noGrp="1"/>
          </p:cNvSpPr>
          <p:nvPr>
            <p:ph type="body" sz="quarter" idx="10"/>
          </p:nvPr>
        </p:nvSpPr>
        <p:spPr/>
        <p:txBody>
          <a:bodyPr>
            <a:noAutofit/>
          </a:bodyPr>
          <a:lstStyle/>
          <a:p>
            <a:pPr>
              <a:spcAft>
                <a:spcPts val="1800"/>
              </a:spcAft>
            </a:pPr>
            <a:r>
              <a:rPr lang="en-US" dirty="0"/>
              <a:t>The Hebrew word </a:t>
            </a:r>
            <a:r>
              <a:rPr lang="en-US" b="1" i="1" dirty="0">
                <a:latin typeface="Lato Black" panose="020F0502020204030203" pitchFamily="34" charset="0"/>
                <a:ea typeface="Lato Black" panose="020F0502020204030203" pitchFamily="34" charset="0"/>
                <a:cs typeface="Lato Black" panose="020F0502020204030203" pitchFamily="34" charset="0"/>
              </a:rPr>
              <a:t>almah</a:t>
            </a:r>
            <a:r>
              <a:rPr lang="en-US" dirty="0"/>
              <a:t> is used in Isaiah 7:14 which could be interpreted “young maiden” rather than specifically “virgin” </a:t>
            </a:r>
            <a:r>
              <a:rPr lang="en-US" sz="2800" dirty="0"/>
              <a:t>(but remember that the Lord certainly had a specific meaning in mind).</a:t>
            </a:r>
          </a:p>
          <a:p>
            <a:r>
              <a:rPr lang="en-US" dirty="0"/>
              <a:t>Matthew and Luke both, however, use the Greek word </a:t>
            </a:r>
            <a:r>
              <a:rPr lang="en-US" b="1" i="1" dirty="0">
                <a:latin typeface="Lato Black" panose="020F0502020204030203" pitchFamily="34" charset="0"/>
                <a:ea typeface="Lato Black" panose="020F0502020204030203" pitchFamily="34" charset="0"/>
                <a:cs typeface="Lato Black" panose="020F0502020204030203" pitchFamily="34" charset="0"/>
              </a:rPr>
              <a:t>Parthenos</a:t>
            </a:r>
            <a:r>
              <a:rPr lang="en-US" dirty="0"/>
              <a:t> which means “virgin.”  In addition to this they are careful to tell us that she was with child before being with a man – </a:t>
            </a:r>
            <a:r>
              <a:rPr lang="en-US" b="1" dirty="0">
                <a:latin typeface="Lato Black" panose="020F0502020204030203" pitchFamily="34" charset="0"/>
                <a:ea typeface="Lato Black" panose="020F0502020204030203" pitchFamily="34" charset="0"/>
                <a:cs typeface="Lato Black" panose="020F0502020204030203" pitchFamily="34" charset="0"/>
              </a:rPr>
              <a:t>Matthew 1:18; 25</a:t>
            </a:r>
            <a:r>
              <a:rPr lang="en-US" dirty="0"/>
              <a:t>, and </a:t>
            </a:r>
            <a:br>
              <a:rPr lang="en-US" dirty="0"/>
            </a:br>
            <a:r>
              <a:rPr lang="en-US" b="1" dirty="0">
                <a:latin typeface="Lato Black" panose="020F0502020204030203" pitchFamily="34" charset="0"/>
                <a:ea typeface="Lato Black" panose="020F0502020204030203" pitchFamily="34" charset="0"/>
                <a:cs typeface="Lato Black" panose="020F0502020204030203" pitchFamily="34" charset="0"/>
              </a:rPr>
              <a:t>Luke 1:34-35.</a:t>
            </a:r>
          </a:p>
        </p:txBody>
      </p:sp>
    </p:spTree>
    <p:extLst>
      <p:ext uri="{BB962C8B-B14F-4D97-AF65-F5344CB8AC3E}">
        <p14:creationId xmlns:p14="http://schemas.microsoft.com/office/powerpoint/2010/main" val="3093162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40:3</a:t>
            </a:r>
          </a:p>
        </p:txBody>
      </p:sp>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200" spc="-150" dirty="0"/>
              <a:t>It was foretold that He </a:t>
            </a:r>
            <a:r>
              <a:rPr lang="en-US" sz="3200" u="sng" spc="-150" dirty="0"/>
              <a:t>would be preceded by a messenger.</a:t>
            </a:r>
          </a:p>
        </p:txBody>
      </p:sp>
    </p:spTree>
    <p:extLst>
      <p:ext uri="{BB962C8B-B14F-4D97-AF65-F5344CB8AC3E}">
        <p14:creationId xmlns:p14="http://schemas.microsoft.com/office/powerpoint/2010/main" val="756275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40:3</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684185" y="2133600"/>
            <a:ext cx="6898215" cy="434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t>“Behold, I am going to send My messenger, and he will clear the way before Me.  And the Lord, whom you seek, will suddenly come to His temple; and the messenger of the covenant, in whom you delight, behold, He is coming,” says the Lord of Hosts. </a:t>
            </a:r>
            <a:br>
              <a:rPr lang="en-US" sz="4000" dirty="0"/>
            </a:br>
            <a:r>
              <a:rPr lang="en-US" sz="4000" b="1" dirty="0"/>
              <a:t>- Malachi 3:1</a:t>
            </a:r>
          </a:p>
          <a:p>
            <a:pPr marL="0" indent="0">
              <a:buFont typeface="Arial" pitchFamily="34" charset="0"/>
              <a:buNone/>
            </a:pPr>
            <a:endParaRPr lang="en-US" sz="4000" dirty="0"/>
          </a:p>
        </p:txBody>
      </p:sp>
      <p:sp>
        <p:nvSpPr>
          <p:cNvPr id="6" name="Title 5">
            <a:extLst>
              <a:ext uri="{FF2B5EF4-FFF2-40B4-BE49-F238E27FC236}">
                <a16:creationId xmlns:a16="http://schemas.microsoft.com/office/drawing/2014/main" id="{0E6B5931-8AF2-771E-0F5A-37757AF3DF00}"/>
              </a:ext>
            </a:extLst>
          </p:cNvPr>
          <p:cNvSpPr>
            <a:spLocks noGrp="1"/>
          </p:cNvSpPr>
          <p:nvPr>
            <p:ph type="title"/>
          </p:nvPr>
        </p:nvSpPr>
        <p:spPr/>
        <p:txBody>
          <a:bodyPr>
            <a:noAutofit/>
          </a:bodyPr>
          <a:lstStyle/>
          <a:p>
            <a:r>
              <a:rPr lang="en-US" sz="3200" spc="-150" dirty="0"/>
              <a:t>It was foretold that He </a:t>
            </a:r>
            <a:r>
              <a:rPr lang="en-US" sz="3200" u="sng" spc="-150" dirty="0"/>
              <a:t>would be preceded by a messenger.</a:t>
            </a:r>
          </a:p>
        </p:txBody>
      </p:sp>
    </p:spTree>
    <p:extLst>
      <p:ext uri="{BB962C8B-B14F-4D97-AF65-F5344CB8AC3E}">
        <p14:creationId xmlns:p14="http://schemas.microsoft.com/office/powerpoint/2010/main" val="132518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3B40F-F3B5-034C-BDCB-16FB20393697}"/>
              </a:ext>
            </a:extLst>
          </p:cNvPr>
          <p:cNvSpPr>
            <a:spLocks noGrp="1"/>
          </p:cNvSpPr>
          <p:nvPr>
            <p:ph type="body" sz="quarter" idx="10"/>
          </p:nvPr>
        </p:nvSpPr>
        <p:spPr/>
        <p:txBody>
          <a:bodyPr>
            <a:normAutofit/>
          </a:bodyPr>
          <a:lstStyle/>
          <a:p>
            <a:r>
              <a:rPr lang="en-US" sz="4000" dirty="0"/>
              <a:t>It is he who will go as a forerunner before Him in the spirit and power of Elijah, to turn the hearts of the fathers back to the children, and the disobedient to the attitude of the righteous, so as to make ready a people prepared for the Lord.”</a:t>
            </a:r>
          </a:p>
        </p:txBody>
      </p:sp>
      <p:sp>
        <p:nvSpPr>
          <p:cNvPr id="3" name="Text Placeholder 2">
            <a:extLst>
              <a:ext uri="{FF2B5EF4-FFF2-40B4-BE49-F238E27FC236}">
                <a16:creationId xmlns:a16="http://schemas.microsoft.com/office/drawing/2014/main" id="{40D7A8F4-84D0-9028-FF49-174FB00B971C}"/>
              </a:ext>
            </a:extLst>
          </p:cNvPr>
          <p:cNvSpPr>
            <a:spLocks noGrp="1"/>
          </p:cNvSpPr>
          <p:nvPr>
            <p:ph type="body" sz="quarter" idx="11"/>
          </p:nvPr>
        </p:nvSpPr>
        <p:spPr/>
        <p:txBody>
          <a:bodyPr/>
          <a:lstStyle/>
          <a:p>
            <a:r>
              <a:rPr lang="en-US" dirty="0"/>
              <a:t>- Luke 1:17</a:t>
            </a:r>
          </a:p>
        </p:txBody>
      </p:sp>
    </p:spTree>
    <p:extLst>
      <p:ext uri="{BB962C8B-B14F-4D97-AF65-F5344CB8AC3E}">
        <p14:creationId xmlns:p14="http://schemas.microsoft.com/office/powerpoint/2010/main" val="289616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53:3</a:t>
            </a:r>
          </a:p>
        </p:txBody>
      </p:sp>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lstStyle/>
          <a:p>
            <a:r>
              <a:rPr lang="en-US" sz="4400" spc="-150" dirty="0"/>
              <a:t>He would be rejected</a:t>
            </a:r>
            <a:endParaRPr lang="en-US" dirty="0"/>
          </a:p>
        </p:txBody>
      </p:sp>
    </p:spTree>
    <p:extLst>
      <p:ext uri="{BB962C8B-B14F-4D97-AF65-F5344CB8AC3E}">
        <p14:creationId xmlns:p14="http://schemas.microsoft.com/office/powerpoint/2010/main" val="18407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5F3DB-E59A-97E4-3392-22657BF7114D}"/>
              </a:ext>
            </a:extLst>
          </p:cNvPr>
          <p:cNvSpPr>
            <a:spLocks noGrp="1"/>
          </p:cNvSpPr>
          <p:nvPr>
            <p:ph type="body" sz="quarter" idx="10"/>
          </p:nvPr>
        </p:nvSpPr>
        <p:spPr/>
        <p:txBody>
          <a:bodyPr/>
          <a:lstStyle/>
          <a:p>
            <a:r>
              <a:rPr lang="en-US" dirty="0"/>
              <a:t>“You search </a:t>
            </a:r>
            <a:r>
              <a:rPr lang="en-US" b="1" u="sng" dirty="0">
                <a:latin typeface="Lato Black" panose="020F0502020204030203" pitchFamily="34" charset="0"/>
                <a:ea typeface="Lato Black" panose="020F0502020204030203" pitchFamily="34" charset="0"/>
                <a:cs typeface="Lato Black" panose="020F0502020204030203" pitchFamily="34" charset="0"/>
              </a:rPr>
              <a:t>the scriptures</a:t>
            </a:r>
            <a:r>
              <a:rPr lang="en-US" dirty="0"/>
              <a:t> because you think that in them you have eternal life; </a:t>
            </a:r>
            <a:r>
              <a:rPr lang="en-US" b="1" u="sng" dirty="0">
                <a:latin typeface="Lato Black" panose="020F0502020204030203" pitchFamily="34" charset="0"/>
                <a:ea typeface="Lato Black" panose="020F0502020204030203" pitchFamily="34" charset="0"/>
                <a:cs typeface="Lato Black" panose="020F0502020204030203" pitchFamily="34" charset="0"/>
              </a:rPr>
              <a:t>it is these that testify about Me.”</a:t>
            </a:r>
          </a:p>
        </p:txBody>
      </p:sp>
      <p:sp>
        <p:nvSpPr>
          <p:cNvPr id="3" name="Text Placeholder 2">
            <a:extLst>
              <a:ext uri="{FF2B5EF4-FFF2-40B4-BE49-F238E27FC236}">
                <a16:creationId xmlns:a16="http://schemas.microsoft.com/office/drawing/2014/main" id="{0B51F810-B5EB-274D-F0E8-2422B933DD8C}"/>
              </a:ext>
            </a:extLst>
          </p:cNvPr>
          <p:cNvSpPr>
            <a:spLocks noGrp="1"/>
          </p:cNvSpPr>
          <p:nvPr>
            <p:ph type="body" sz="quarter" idx="11"/>
          </p:nvPr>
        </p:nvSpPr>
        <p:spPr/>
        <p:txBody>
          <a:bodyPr/>
          <a:lstStyle/>
          <a:p>
            <a:r>
              <a:rPr lang="en-US" dirty="0"/>
              <a:t>John 5:39</a:t>
            </a:r>
          </a:p>
        </p:txBody>
      </p:sp>
    </p:spTree>
    <p:extLst>
      <p:ext uri="{BB962C8B-B14F-4D97-AF65-F5344CB8AC3E}">
        <p14:creationId xmlns:p14="http://schemas.microsoft.com/office/powerpoint/2010/main" val="19943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53:3</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684185" y="2133600"/>
            <a:ext cx="6898215" cy="4343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a:t>He came to His own, and those who were His own did not receive Him.</a:t>
            </a:r>
            <a:br>
              <a:rPr lang="en-US" sz="3600" dirty="0"/>
            </a:br>
            <a:r>
              <a:rPr lang="en-US" sz="3600" b="1" dirty="0"/>
              <a:t>- John 1:11</a:t>
            </a:r>
            <a:br>
              <a:rPr lang="en-US" sz="3600" b="1" dirty="0"/>
            </a:br>
            <a:endParaRPr lang="en-US" sz="1700" dirty="0"/>
          </a:p>
          <a:p>
            <a:pPr marL="0" indent="0">
              <a:buFont typeface="Arial" pitchFamily="34" charset="0"/>
              <a:buNone/>
            </a:pPr>
            <a:r>
              <a:rPr lang="en-US" sz="3600" dirty="0"/>
              <a:t>But they cried out all together, saying, “Away with this man, and release for us Barabbas!”</a:t>
            </a:r>
            <a:br>
              <a:rPr lang="en-US" sz="3600" dirty="0"/>
            </a:br>
            <a:r>
              <a:rPr lang="en-US" sz="3600" b="1" dirty="0"/>
              <a:t>- Luke 23:18</a:t>
            </a:r>
          </a:p>
        </p:txBody>
      </p:sp>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lstStyle/>
          <a:p>
            <a:r>
              <a:rPr lang="en-US" sz="4400" spc="-150" dirty="0"/>
              <a:t>He would be rejected</a:t>
            </a:r>
            <a:endParaRPr lang="en-US" dirty="0"/>
          </a:p>
        </p:txBody>
      </p:sp>
    </p:spTree>
    <p:extLst>
      <p:ext uri="{BB962C8B-B14F-4D97-AF65-F5344CB8AC3E}">
        <p14:creationId xmlns:p14="http://schemas.microsoft.com/office/powerpoint/2010/main" val="290384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noAutofit/>
          </a:bodyPr>
          <a:lstStyle/>
          <a:p>
            <a:r>
              <a:rPr lang="en-US" sz="3600" spc="-150" dirty="0"/>
              <a:t>His betrayal was foretold, right down to the price paid for Him and even what was done with the money</a:t>
            </a:r>
            <a:endParaRPr lang="en-US" sz="3600" dirty="0"/>
          </a:p>
        </p:txBody>
      </p:sp>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97985" y="2438399"/>
            <a:ext cx="3393015" cy="4086507"/>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PSALM 41:9</a:t>
            </a:r>
          </a:p>
        </p:txBody>
      </p:sp>
    </p:spTree>
    <p:extLst>
      <p:ext uri="{BB962C8B-B14F-4D97-AF65-F5344CB8AC3E}">
        <p14:creationId xmlns:p14="http://schemas.microsoft.com/office/powerpoint/2010/main" val="723833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noAutofit/>
          </a:bodyPr>
          <a:lstStyle/>
          <a:p>
            <a:r>
              <a:rPr lang="en-US" sz="3600" spc="-150" dirty="0"/>
              <a:t>His betrayal was foretold, right down to the price paid for Him and even what was done with the money</a:t>
            </a:r>
            <a:endParaRPr lang="en-US" sz="3600" dirty="0"/>
          </a:p>
        </p:txBody>
      </p:sp>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97985" y="2438399"/>
            <a:ext cx="3393015" cy="4086507"/>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PSALM 41:9</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684185" y="2590800"/>
            <a:ext cx="6898215" cy="3886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a:t>And immediately he went to Jesus and said, “Hail, Rabbi!” and kissed Him.  And Jesus said to him, “Friend, do what you have come for.”  Then they came and laid hands on Jesus and seized Him.</a:t>
            </a:r>
          </a:p>
          <a:p>
            <a:pPr marL="0" indent="0">
              <a:buFont typeface="Arial" pitchFamily="34" charset="0"/>
              <a:buNone/>
            </a:pPr>
            <a:r>
              <a:rPr lang="en-US" sz="3600" b="1" dirty="0"/>
              <a:t>- Matthew 26:49-50</a:t>
            </a:r>
          </a:p>
        </p:txBody>
      </p:sp>
    </p:spTree>
    <p:extLst>
      <p:ext uri="{BB962C8B-B14F-4D97-AF65-F5344CB8AC3E}">
        <p14:creationId xmlns:p14="http://schemas.microsoft.com/office/powerpoint/2010/main" val="3552334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5E87A-D30F-0C97-ADEA-4497B013A435}"/>
              </a:ext>
            </a:extLst>
          </p:cNvPr>
          <p:cNvSpPr>
            <a:spLocks noGrp="1"/>
          </p:cNvSpPr>
          <p:nvPr>
            <p:ph type="body" sz="quarter" idx="10"/>
          </p:nvPr>
        </p:nvSpPr>
        <p:spPr>
          <a:xfrm>
            <a:off x="950962" y="572798"/>
            <a:ext cx="10479038" cy="4906719"/>
          </a:xfrm>
        </p:spPr>
        <p:txBody>
          <a:bodyPr>
            <a:normAutofit lnSpcReduction="10000"/>
          </a:bodyPr>
          <a:lstStyle/>
          <a:p>
            <a:r>
              <a:rPr lang="en-US" sz="4000" baseline="30000" dirty="0"/>
              <a:t>12</a:t>
            </a:r>
            <a:r>
              <a:rPr lang="en-US" sz="4000" dirty="0"/>
              <a:t> I said to them, “If it is good in your sight, give me my wages; but if not, never mind!” </a:t>
            </a:r>
            <a:br>
              <a:rPr lang="en-US" sz="4000" dirty="0"/>
            </a:br>
            <a:r>
              <a:rPr lang="en-US" sz="4000" dirty="0"/>
              <a:t>So </a:t>
            </a:r>
            <a:r>
              <a:rPr lang="en-US" sz="4000" b="1" u="sng" dirty="0">
                <a:latin typeface="Lato Black" panose="020F0502020204030203" pitchFamily="34" charset="0"/>
                <a:ea typeface="Lato Black" panose="020F0502020204030203" pitchFamily="34" charset="0"/>
                <a:cs typeface="Lato Black" panose="020F0502020204030203" pitchFamily="34" charset="0"/>
              </a:rPr>
              <a:t>they weighed out thirty shekels of silver </a:t>
            </a:r>
            <a:r>
              <a:rPr lang="en-US" sz="4000" dirty="0"/>
              <a:t>as my wages. </a:t>
            </a:r>
            <a:r>
              <a:rPr lang="en-US" sz="4000" baseline="30000" dirty="0"/>
              <a:t>13</a:t>
            </a:r>
            <a:r>
              <a:rPr lang="en-US" sz="4000" dirty="0"/>
              <a:t> Then the Lord said to me, “Throw it to the potter, that magnificent price at which I was valued by them.” So I took the thirty shekels of silver and threw them to the potter </a:t>
            </a:r>
            <a:r>
              <a:rPr lang="en-US" sz="4000" b="1" u="sng" dirty="0">
                <a:latin typeface="Lato Black" panose="020F0502020204030203" pitchFamily="34" charset="0"/>
                <a:ea typeface="Lato Black" panose="020F0502020204030203" pitchFamily="34" charset="0"/>
                <a:cs typeface="Lato Black" panose="020F0502020204030203" pitchFamily="34" charset="0"/>
              </a:rPr>
              <a:t>in the house of the Lord.</a:t>
            </a:r>
          </a:p>
        </p:txBody>
      </p:sp>
      <p:sp>
        <p:nvSpPr>
          <p:cNvPr id="3" name="Text Placeholder 2">
            <a:extLst>
              <a:ext uri="{FF2B5EF4-FFF2-40B4-BE49-F238E27FC236}">
                <a16:creationId xmlns:a16="http://schemas.microsoft.com/office/drawing/2014/main" id="{8761EB9F-3391-258E-F61B-8C8DF85E3B67}"/>
              </a:ext>
            </a:extLst>
          </p:cNvPr>
          <p:cNvSpPr>
            <a:spLocks noGrp="1"/>
          </p:cNvSpPr>
          <p:nvPr>
            <p:ph type="body" sz="quarter" idx="11"/>
          </p:nvPr>
        </p:nvSpPr>
        <p:spPr/>
        <p:txBody>
          <a:bodyPr/>
          <a:lstStyle/>
          <a:p>
            <a:r>
              <a:rPr lang="en-US" dirty="0"/>
              <a:t>- Zechariah 11:12-13</a:t>
            </a:r>
          </a:p>
        </p:txBody>
      </p:sp>
    </p:spTree>
    <p:extLst>
      <p:ext uri="{BB962C8B-B14F-4D97-AF65-F5344CB8AC3E}">
        <p14:creationId xmlns:p14="http://schemas.microsoft.com/office/powerpoint/2010/main" val="66910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62E9-79B1-B6D6-6302-EA6BE2069880}"/>
              </a:ext>
            </a:extLst>
          </p:cNvPr>
          <p:cNvSpPr>
            <a:spLocks noGrp="1"/>
          </p:cNvSpPr>
          <p:nvPr>
            <p:ph type="title"/>
          </p:nvPr>
        </p:nvSpPr>
        <p:spPr/>
        <p:txBody>
          <a:bodyPr/>
          <a:lstStyle/>
          <a:p>
            <a:r>
              <a:rPr lang="en-US" dirty="0"/>
              <a:t>Just how much detail is represented here?</a:t>
            </a:r>
          </a:p>
        </p:txBody>
      </p:sp>
      <p:sp>
        <p:nvSpPr>
          <p:cNvPr id="3" name="Text Placeholder 2">
            <a:extLst>
              <a:ext uri="{FF2B5EF4-FFF2-40B4-BE49-F238E27FC236}">
                <a16:creationId xmlns:a16="http://schemas.microsoft.com/office/drawing/2014/main" id="{2A3A7B7A-AD8C-3787-7956-A1F9536EF413}"/>
              </a:ext>
            </a:extLst>
          </p:cNvPr>
          <p:cNvSpPr>
            <a:spLocks noGrp="1"/>
          </p:cNvSpPr>
          <p:nvPr>
            <p:ph type="body" sz="quarter" idx="10"/>
          </p:nvPr>
        </p:nvSpPr>
        <p:spPr/>
        <p:txBody>
          <a:bodyPr>
            <a:normAutofit/>
          </a:bodyPr>
          <a:lstStyle/>
          <a:p>
            <a:pPr>
              <a:spcAft>
                <a:spcPts val="1200"/>
              </a:spcAft>
            </a:pPr>
            <a:r>
              <a:rPr lang="en-US" sz="4000" dirty="0"/>
              <a:t>The money was weighed out</a:t>
            </a:r>
            <a:br>
              <a:rPr lang="en-US" sz="4000" dirty="0"/>
            </a:br>
            <a:r>
              <a:rPr lang="en-US" sz="4000" dirty="0"/>
              <a:t>The amount was 30 shekels of silver </a:t>
            </a:r>
            <a:br>
              <a:rPr lang="en-US" sz="4000" dirty="0"/>
            </a:br>
            <a:r>
              <a:rPr lang="en-US" b="1" dirty="0"/>
              <a:t>- Matthew 26:15 </a:t>
            </a:r>
            <a:endParaRPr lang="en-US" sz="4000" b="1" dirty="0"/>
          </a:p>
          <a:p>
            <a:pPr>
              <a:spcAft>
                <a:spcPts val="1200"/>
              </a:spcAft>
            </a:pPr>
            <a:r>
              <a:rPr lang="en-US" sz="4000" dirty="0"/>
              <a:t>The money was thrown </a:t>
            </a:r>
            <a:r>
              <a:rPr lang="en-US" b="1" dirty="0"/>
              <a:t>– Matthew 27:5 </a:t>
            </a:r>
          </a:p>
          <a:p>
            <a:pPr>
              <a:spcAft>
                <a:spcPts val="1200"/>
              </a:spcAft>
            </a:pPr>
            <a:r>
              <a:rPr lang="en-US" sz="4000" dirty="0"/>
              <a:t>The money was thrown into the temple </a:t>
            </a:r>
            <a:br>
              <a:rPr lang="en-US" sz="4000" dirty="0"/>
            </a:br>
            <a:r>
              <a:rPr lang="en-US" sz="4000" dirty="0"/>
              <a:t>The money was used to buy “Potter’s Field” </a:t>
            </a:r>
            <a:r>
              <a:rPr lang="en-US" b="1" dirty="0"/>
              <a:t>– Matthew 27:7</a:t>
            </a:r>
            <a:endParaRPr lang="en-US" sz="4000" b="1" dirty="0"/>
          </a:p>
        </p:txBody>
      </p:sp>
    </p:spTree>
    <p:extLst>
      <p:ext uri="{BB962C8B-B14F-4D97-AF65-F5344CB8AC3E}">
        <p14:creationId xmlns:p14="http://schemas.microsoft.com/office/powerpoint/2010/main" val="4000453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CE73-3B3C-34BC-7FBE-5B4783566409}"/>
              </a:ext>
            </a:extLst>
          </p:cNvPr>
          <p:cNvSpPr>
            <a:spLocks noGrp="1"/>
          </p:cNvSpPr>
          <p:nvPr>
            <p:ph type="title"/>
          </p:nvPr>
        </p:nvSpPr>
        <p:spPr/>
        <p:txBody>
          <a:bodyPr>
            <a:normAutofit/>
          </a:bodyPr>
          <a:lstStyle/>
          <a:p>
            <a:r>
              <a:rPr lang="en-US" sz="3600" dirty="0"/>
              <a:t>How much detail is provided concerning the crucifixion?  </a:t>
            </a:r>
            <a:br>
              <a:rPr lang="en-US" dirty="0"/>
            </a:br>
            <a:r>
              <a:rPr lang="en-US" sz="3100" b="0" dirty="0">
                <a:latin typeface="Lato" panose="020F0502020204030203" pitchFamily="34" charset="0"/>
                <a:ea typeface="Lato" panose="020F0502020204030203" pitchFamily="34" charset="0"/>
                <a:cs typeface="Lato" panose="020F0502020204030203" pitchFamily="34" charset="0"/>
              </a:rPr>
              <a:t>(The Psalms of David were written about 1,000 B.C.)</a:t>
            </a:r>
            <a:endParaRPr lang="en-US" b="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D86613B9-894B-971B-908A-B0C061ACBC3E}"/>
              </a:ext>
            </a:extLst>
          </p:cNvPr>
          <p:cNvSpPr>
            <a:spLocks noGrp="1"/>
          </p:cNvSpPr>
          <p:nvPr>
            <p:ph type="body" sz="quarter" idx="10"/>
          </p:nvPr>
        </p:nvSpPr>
        <p:spPr/>
        <p:txBody>
          <a:bodyPr>
            <a:normAutofit/>
          </a:bodyPr>
          <a:lstStyle/>
          <a:p>
            <a:pPr>
              <a:spcAft>
                <a:spcPts val="1200"/>
              </a:spcAft>
            </a:pPr>
            <a:r>
              <a:rPr lang="en-US" b="1" dirty="0"/>
              <a:t>Psalm 22:7-8 </a:t>
            </a:r>
            <a:r>
              <a:rPr lang="en-US" dirty="0"/>
              <a:t>– All who see me sneer at me; they separate with the lip, they wag the head, saying, “Commit yourself to the Lord; let Him deliver him; let Him rescue him, because He delights in him.” </a:t>
            </a:r>
          </a:p>
          <a:p>
            <a:pPr>
              <a:spcAft>
                <a:spcPts val="1200"/>
              </a:spcAft>
            </a:pPr>
            <a:r>
              <a:rPr lang="en-US" b="1" dirty="0"/>
              <a:t>22:16</a:t>
            </a:r>
            <a:r>
              <a:rPr lang="en-US" dirty="0"/>
              <a:t> – they pierced my hands and my feet </a:t>
            </a:r>
          </a:p>
          <a:p>
            <a:pPr>
              <a:spcAft>
                <a:spcPts val="1200"/>
              </a:spcAft>
            </a:pPr>
            <a:r>
              <a:rPr lang="en-US" b="1" dirty="0"/>
              <a:t>22:17</a:t>
            </a:r>
            <a:r>
              <a:rPr lang="en-US" dirty="0"/>
              <a:t> – they look, they stare at me </a:t>
            </a:r>
          </a:p>
          <a:p>
            <a:pPr>
              <a:spcAft>
                <a:spcPts val="1200"/>
              </a:spcAft>
            </a:pPr>
            <a:r>
              <a:rPr lang="en-US" b="1" dirty="0"/>
              <a:t>22:18</a:t>
            </a:r>
            <a:r>
              <a:rPr lang="en-US" dirty="0"/>
              <a:t> – they divide my garments among them, and for my clothing they cast lots.</a:t>
            </a:r>
          </a:p>
        </p:txBody>
      </p:sp>
    </p:spTree>
    <p:extLst>
      <p:ext uri="{BB962C8B-B14F-4D97-AF65-F5344CB8AC3E}">
        <p14:creationId xmlns:p14="http://schemas.microsoft.com/office/powerpoint/2010/main" val="1499879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CE73-3B3C-34BC-7FBE-5B4783566409}"/>
              </a:ext>
            </a:extLst>
          </p:cNvPr>
          <p:cNvSpPr>
            <a:spLocks noGrp="1"/>
          </p:cNvSpPr>
          <p:nvPr>
            <p:ph type="title"/>
          </p:nvPr>
        </p:nvSpPr>
        <p:spPr/>
        <p:txBody>
          <a:bodyPr>
            <a:normAutofit/>
          </a:bodyPr>
          <a:lstStyle/>
          <a:p>
            <a:r>
              <a:rPr lang="en-US" sz="3600" dirty="0"/>
              <a:t>How much detail is provided concerning the crucifixion?  </a:t>
            </a:r>
            <a:br>
              <a:rPr lang="en-US" dirty="0"/>
            </a:br>
            <a:r>
              <a:rPr lang="en-US" sz="3100" b="0" dirty="0">
                <a:latin typeface="Lato" panose="020F0502020204030203" pitchFamily="34" charset="0"/>
                <a:ea typeface="Lato" panose="020F0502020204030203" pitchFamily="34" charset="0"/>
                <a:cs typeface="Lato" panose="020F0502020204030203" pitchFamily="34" charset="0"/>
              </a:rPr>
              <a:t>(The Psalms of David were written about 1,000 B.C.)</a:t>
            </a:r>
            <a:endParaRPr lang="en-US" b="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D86613B9-894B-971B-908A-B0C061ACBC3E}"/>
              </a:ext>
            </a:extLst>
          </p:cNvPr>
          <p:cNvSpPr>
            <a:spLocks noGrp="1"/>
          </p:cNvSpPr>
          <p:nvPr>
            <p:ph type="body" sz="quarter" idx="10"/>
          </p:nvPr>
        </p:nvSpPr>
        <p:spPr/>
        <p:txBody>
          <a:bodyPr>
            <a:normAutofit/>
          </a:bodyPr>
          <a:lstStyle/>
          <a:p>
            <a:pPr>
              <a:spcAft>
                <a:spcPts val="1200"/>
              </a:spcAft>
            </a:pPr>
            <a:r>
              <a:rPr lang="en-US" b="1" dirty="0"/>
              <a:t>Psalm 34:20 </a:t>
            </a:r>
            <a:r>
              <a:rPr lang="en-US" dirty="0"/>
              <a:t>– He keeps all his bones; not one of them is broken. </a:t>
            </a:r>
          </a:p>
          <a:p>
            <a:pPr>
              <a:spcAft>
                <a:spcPts val="1200"/>
              </a:spcAft>
            </a:pPr>
            <a:r>
              <a:rPr lang="en-US" b="1" dirty="0"/>
              <a:t>Exodus 12:46 </a:t>
            </a:r>
            <a:r>
              <a:rPr lang="en-US" dirty="0"/>
              <a:t>– nor are you to break any bone of it    (the Passover lamb)</a:t>
            </a:r>
          </a:p>
          <a:p>
            <a:pPr>
              <a:spcAft>
                <a:spcPts val="1200"/>
              </a:spcAft>
            </a:pPr>
            <a:r>
              <a:rPr lang="en-US" b="1" dirty="0"/>
              <a:t>Isaiah 52:14-15 </a:t>
            </a:r>
            <a:r>
              <a:rPr lang="en-US" dirty="0"/>
              <a:t>– just as many were astonished at you, My people, so His appearance was marred more than any man and His form more than 	the sons of men.  Thus He will sprinkle many nations…</a:t>
            </a:r>
          </a:p>
        </p:txBody>
      </p:sp>
    </p:spTree>
    <p:extLst>
      <p:ext uri="{BB962C8B-B14F-4D97-AF65-F5344CB8AC3E}">
        <p14:creationId xmlns:p14="http://schemas.microsoft.com/office/powerpoint/2010/main" val="47449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3574-A799-CB89-7190-A01BF13A5EE7}"/>
              </a:ext>
            </a:extLst>
          </p:cNvPr>
          <p:cNvSpPr>
            <a:spLocks noGrp="1"/>
          </p:cNvSpPr>
          <p:nvPr>
            <p:ph type="title"/>
          </p:nvPr>
        </p:nvSpPr>
        <p:spPr>
          <a:xfrm>
            <a:off x="1143000" y="620585"/>
            <a:ext cx="10228620" cy="5648384"/>
          </a:xfrm>
        </p:spPr>
        <p:txBody>
          <a:bodyPr>
            <a:normAutofit/>
          </a:bodyPr>
          <a:lstStyle/>
          <a:p>
            <a:pPr algn="l"/>
            <a:r>
              <a:rPr lang="en-US" dirty="0"/>
              <a:t>There is no record of crucifixion being used as a means of execution until sometime in the 500’s B.C.</a:t>
            </a:r>
          </a:p>
        </p:txBody>
      </p:sp>
    </p:spTree>
    <p:extLst>
      <p:ext uri="{BB962C8B-B14F-4D97-AF65-F5344CB8AC3E}">
        <p14:creationId xmlns:p14="http://schemas.microsoft.com/office/powerpoint/2010/main" val="2547963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3574-A799-CB89-7190-A01BF13A5EE7}"/>
              </a:ext>
            </a:extLst>
          </p:cNvPr>
          <p:cNvSpPr>
            <a:spLocks noGrp="1"/>
          </p:cNvSpPr>
          <p:nvPr>
            <p:ph type="title"/>
          </p:nvPr>
        </p:nvSpPr>
        <p:spPr>
          <a:xfrm>
            <a:off x="1143000" y="620585"/>
            <a:ext cx="10228620" cy="5648384"/>
          </a:xfrm>
        </p:spPr>
        <p:txBody>
          <a:bodyPr>
            <a:normAutofit/>
          </a:bodyPr>
          <a:lstStyle/>
          <a:p>
            <a:pPr algn="l"/>
            <a:r>
              <a:rPr lang="en-US" dirty="0"/>
              <a:t>The Romans did not begin</a:t>
            </a:r>
            <a:br>
              <a:rPr lang="en-US" dirty="0"/>
            </a:br>
            <a:r>
              <a:rPr lang="en-US" dirty="0"/>
              <a:t>using crucifixion until around the time of Christ’s birth?</a:t>
            </a:r>
          </a:p>
        </p:txBody>
      </p:sp>
    </p:spTree>
    <p:extLst>
      <p:ext uri="{BB962C8B-B14F-4D97-AF65-F5344CB8AC3E}">
        <p14:creationId xmlns:p14="http://schemas.microsoft.com/office/powerpoint/2010/main" val="351561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AMOS 8:9</a:t>
            </a:r>
          </a:p>
          <a:p>
            <a:pPr marL="0" indent="0" algn="ctr">
              <a:buNone/>
            </a:pPr>
            <a:r>
              <a:rPr lang="en-US" sz="2400" dirty="0"/>
              <a:t>(755 B.C.)</a:t>
            </a:r>
          </a:p>
        </p:txBody>
      </p:sp>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lstStyle/>
          <a:p>
            <a:r>
              <a:rPr lang="en-US" sz="4400" spc="-150" dirty="0"/>
              <a:t>Even More Detail</a:t>
            </a:r>
            <a:endParaRPr lang="en-US" dirty="0"/>
          </a:p>
        </p:txBody>
      </p:sp>
    </p:spTree>
    <p:extLst>
      <p:ext uri="{BB962C8B-B14F-4D97-AF65-F5344CB8AC3E}">
        <p14:creationId xmlns:p14="http://schemas.microsoft.com/office/powerpoint/2010/main" val="237545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117F2-33C3-3993-3ECC-1E64BE577AA0}"/>
              </a:ext>
            </a:extLst>
          </p:cNvPr>
          <p:cNvSpPr>
            <a:spLocks noGrp="1"/>
          </p:cNvSpPr>
          <p:nvPr>
            <p:ph type="body" sz="quarter" idx="10"/>
          </p:nvPr>
        </p:nvSpPr>
        <p:spPr>
          <a:xfrm>
            <a:off x="950963" y="572798"/>
            <a:ext cx="9869438" cy="4906719"/>
          </a:xfrm>
        </p:spPr>
        <p:txBody>
          <a:bodyPr>
            <a:normAutofit/>
          </a:bodyPr>
          <a:lstStyle/>
          <a:p>
            <a:r>
              <a:rPr lang="en-US" dirty="0"/>
              <a:t>“O foolish men and slow of heart to believe in </a:t>
            </a:r>
            <a:r>
              <a:rPr lang="en-US" b="1" u="sng" dirty="0">
                <a:latin typeface="Lato Black" panose="020F0502020204030203" pitchFamily="34" charset="0"/>
                <a:ea typeface="Lato Black" panose="020F0502020204030203" pitchFamily="34" charset="0"/>
                <a:cs typeface="Lato Black" panose="020F0502020204030203" pitchFamily="34" charset="0"/>
              </a:rPr>
              <a:t>all that the prophets have spoken!</a:t>
            </a:r>
            <a:r>
              <a:rPr lang="en-US" b="1" dirty="0">
                <a:latin typeface="Lato Black" panose="020F0502020204030203" pitchFamily="34" charset="0"/>
                <a:ea typeface="Lato Black" panose="020F0502020204030203" pitchFamily="34" charset="0"/>
                <a:cs typeface="Lato Black" panose="020F0502020204030203" pitchFamily="34" charset="0"/>
              </a:rPr>
              <a:t>  </a:t>
            </a:r>
            <a:r>
              <a:rPr lang="en-US" dirty="0"/>
              <a:t>Was it not necessary for</a:t>
            </a:r>
          </a:p>
          <a:p>
            <a:r>
              <a:rPr lang="en-US" dirty="0"/>
              <a:t>the Christ to suffer these things</a:t>
            </a:r>
          </a:p>
          <a:p>
            <a:r>
              <a:rPr lang="en-US" dirty="0"/>
              <a:t>and to enter into His glory?”</a:t>
            </a:r>
          </a:p>
        </p:txBody>
      </p:sp>
      <p:sp>
        <p:nvSpPr>
          <p:cNvPr id="3" name="Text Placeholder 2">
            <a:extLst>
              <a:ext uri="{FF2B5EF4-FFF2-40B4-BE49-F238E27FC236}">
                <a16:creationId xmlns:a16="http://schemas.microsoft.com/office/drawing/2014/main" id="{056EABFD-1A8B-926C-F0A5-33D91E011ECF}"/>
              </a:ext>
            </a:extLst>
          </p:cNvPr>
          <p:cNvSpPr>
            <a:spLocks noGrp="1"/>
          </p:cNvSpPr>
          <p:nvPr>
            <p:ph type="body" sz="quarter" idx="11"/>
          </p:nvPr>
        </p:nvSpPr>
        <p:spPr/>
        <p:txBody>
          <a:bodyPr/>
          <a:lstStyle/>
          <a:p>
            <a:r>
              <a:rPr lang="en-US" dirty="0"/>
              <a:t>- Luke 24:25-27</a:t>
            </a:r>
          </a:p>
        </p:txBody>
      </p:sp>
    </p:spTree>
    <p:extLst>
      <p:ext uri="{BB962C8B-B14F-4D97-AF65-F5344CB8AC3E}">
        <p14:creationId xmlns:p14="http://schemas.microsoft.com/office/powerpoint/2010/main" val="196754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AMOS 8:9</a:t>
            </a:r>
          </a:p>
          <a:p>
            <a:pPr marL="0" indent="0" algn="ctr">
              <a:buNone/>
            </a:pPr>
            <a:r>
              <a:rPr lang="en-US" sz="2400" dirty="0"/>
              <a:t>(755 B.C.)</a:t>
            </a:r>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800600" y="1923803"/>
            <a:ext cx="6898215" cy="43434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a:t>Now from the sixth hour darkness fell upon all the land until the ninth hour.</a:t>
            </a:r>
            <a:br>
              <a:rPr lang="en-US" sz="4400" dirty="0"/>
            </a:br>
            <a:r>
              <a:rPr lang="en-US" sz="4400" b="1" dirty="0"/>
              <a:t>- Matthew 27:45 </a:t>
            </a:r>
          </a:p>
        </p:txBody>
      </p:sp>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lstStyle/>
          <a:p>
            <a:r>
              <a:rPr lang="en-US" sz="4400" spc="-150" dirty="0"/>
              <a:t>Even More Detail</a:t>
            </a:r>
            <a:endParaRPr lang="en-US" dirty="0"/>
          </a:p>
        </p:txBody>
      </p:sp>
    </p:spTree>
    <p:extLst>
      <p:ext uri="{BB962C8B-B14F-4D97-AF65-F5344CB8AC3E}">
        <p14:creationId xmlns:p14="http://schemas.microsoft.com/office/powerpoint/2010/main" val="3825676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793B-FCDF-A349-F58E-799922B6FA95}"/>
              </a:ext>
            </a:extLst>
          </p:cNvPr>
          <p:cNvSpPr>
            <a:spLocks noGrp="1"/>
          </p:cNvSpPr>
          <p:nvPr>
            <p:ph type="title"/>
          </p:nvPr>
        </p:nvSpPr>
        <p:spPr/>
        <p:txBody>
          <a:bodyPr>
            <a:noAutofit/>
          </a:bodyPr>
          <a:lstStyle/>
          <a:p>
            <a:r>
              <a:rPr lang="en-US" sz="3600" dirty="0" err="1"/>
              <a:t>Phlegon</a:t>
            </a:r>
            <a:r>
              <a:rPr lang="en-US" sz="3600" dirty="0"/>
              <a:t> was a Greek historian who wrote an extensive chronology around 137 A.D.</a:t>
            </a:r>
          </a:p>
        </p:txBody>
      </p:sp>
      <p:sp>
        <p:nvSpPr>
          <p:cNvPr id="3" name="Text Placeholder 2">
            <a:extLst>
              <a:ext uri="{FF2B5EF4-FFF2-40B4-BE49-F238E27FC236}">
                <a16:creationId xmlns:a16="http://schemas.microsoft.com/office/drawing/2014/main" id="{C3A0C987-01F6-4670-0B8F-6E7F0B7FA516}"/>
              </a:ext>
            </a:extLst>
          </p:cNvPr>
          <p:cNvSpPr>
            <a:spLocks noGrp="1"/>
          </p:cNvSpPr>
          <p:nvPr>
            <p:ph type="body" sz="quarter" idx="10"/>
          </p:nvPr>
        </p:nvSpPr>
        <p:spPr>
          <a:xfrm>
            <a:off x="2294906" y="1980894"/>
            <a:ext cx="9063568" cy="4856324"/>
          </a:xfrm>
        </p:spPr>
        <p:txBody>
          <a:bodyPr>
            <a:normAutofit/>
          </a:bodyPr>
          <a:lstStyle/>
          <a:p>
            <a:pPr marL="0" indent="0">
              <a:buNone/>
            </a:pPr>
            <a:r>
              <a:rPr lang="en-US" sz="3600" dirty="0"/>
              <a:t>In the fourth year of the 202nd Olympiad (i.e., AD 33) there was ‘the greatest eclipse of the sun’ and that ‘it became night in the sixth hour of the day [i.e., noon] so that stars even appeared in the heavens. There was a great earthquake in Bithynia, and many things were overturned in Nicaea.</a:t>
            </a:r>
          </a:p>
        </p:txBody>
      </p:sp>
      <p:pic>
        <p:nvPicPr>
          <p:cNvPr id="5" name="Picture 4">
            <a:extLst>
              <a:ext uri="{FF2B5EF4-FFF2-40B4-BE49-F238E27FC236}">
                <a16:creationId xmlns:a16="http://schemas.microsoft.com/office/drawing/2014/main" id="{DEDB903D-4777-D36D-4035-729083BFA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1828800"/>
            <a:ext cx="1346200" cy="1346200"/>
          </a:xfrm>
          <a:prstGeom prst="rect">
            <a:avLst/>
          </a:prstGeom>
        </p:spPr>
      </p:pic>
    </p:spTree>
    <p:extLst>
      <p:ext uri="{BB962C8B-B14F-4D97-AF65-F5344CB8AC3E}">
        <p14:creationId xmlns:p14="http://schemas.microsoft.com/office/powerpoint/2010/main" val="2986860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793B-FCDF-A349-F58E-799922B6FA95}"/>
              </a:ext>
            </a:extLst>
          </p:cNvPr>
          <p:cNvSpPr>
            <a:spLocks noGrp="1"/>
          </p:cNvSpPr>
          <p:nvPr>
            <p:ph type="title"/>
          </p:nvPr>
        </p:nvSpPr>
        <p:spPr/>
        <p:txBody>
          <a:bodyPr>
            <a:noAutofit/>
          </a:bodyPr>
          <a:lstStyle/>
          <a:p>
            <a:r>
              <a:rPr lang="en-US" sz="3600" dirty="0"/>
              <a:t>The pagan historian, Thallus, wrote a regional history around 52 A.D.</a:t>
            </a:r>
          </a:p>
        </p:txBody>
      </p:sp>
      <p:sp>
        <p:nvSpPr>
          <p:cNvPr id="3" name="Text Placeholder 2">
            <a:extLst>
              <a:ext uri="{FF2B5EF4-FFF2-40B4-BE49-F238E27FC236}">
                <a16:creationId xmlns:a16="http://schemas.microsoft.com/office/drawing/2014/main" id="{C3A0C987-01F6-4670-0B8F-6E7F0B7FA516}"/>
              </a:ext>
            </a:extLst>
          </p:cNvPr>
          <p:cNvSpPr>
            <a:spLocks noGrp="1"/>
          </p:cNvSpPr>
          <p:nvPr>
            <p:ph type="body" sz="quarter" idx="10"/>
          </p:nvPr>
        </p:nvSpPr>
        <p:spPr>
          <a:xfrm>
            <a:off x="2294906" y="1980894"/>
            <a:ext cx="9063568" cy="4856324"/>
          </a:xfrm>
        </p:spPr>
        <p:txBody>
          <a:bodyPr>
            <a:normAutofit/>
          </a:bodyPr>
          <a:lstStyle/>
          <a:p>
            <a:pPr marL="0" indent="0">
              <a:buNone/>
            </a:pPr>
            <a:r>
              <a:rPr lang="en-US" sz="4400" dirty="0"/>
              <a:t>“Thallus, in the third book of his histories, explains away the darkness as an eclipse of the sun  - unreasonably as it seems to me.”</a:t>
            </a:r>
          </a:p>
        </p:txBody>
      </p:sp>
      <p:pic>
        <p:nvPicPr>
          <p:cNvPr id="5" name="Picture 4">
            <a:extLst>
              <a:ext uri="{FF2B5EF4-FFF2-40B4-BE49-F238E27FC236}">
                <a16:creationId xmlns:a16="http://schemas.microsoft.com/office/drawing/2014/main" id="{DEDB903D-4777-D36D-4035-729083BFA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1828800"/>
            <a:ext cx="1346200" cy="1346200"/>
          </a:xfrm>
          <a:prstGeom prst="rect">
            <a:avLst/>
          </a:prstGeom>
        </p:spPr>
      </p:pic>
    </p:spTree>
    <p:extLst>
      <p:ext uri="{BB962C8B-B14F-4D97-AF65-F5344CB8AC3E}">
        <p14:creationId xmlns:p14="http://schemas.microsoft.com/office/powerpoint/2010/main" val="910527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62A01D-CD0F-5EF8-E587-40DC413CB444}"/>
              </a:ext>
            </a:extLst>
          </p:cNvPr>
          <p:cNvSpPr>
            <a:spLocks noGrp="1"/>
          </p:cNvSpPr>
          <p:nvPr>
            <p:ph type="body" sz="quarter" idx="10"/>
          </p:nvPr>
        </p:nvSpPr>
        <p:spPr>
          <a:xfrm>
            <a:off x="762000" y="1905000"/>
            <a:ext cx="3429000" cy="4343400"/>
          </a:xfrm>
          <a:solidFill>
            <a:schemeClr val="tx1">
              <a:lumMod val="95000"/>
              <a:lumOff val="5000"/>
              <a:alpha val="26418"/>
            </a:schemeClr>
          </a:solidFill>
        </p:spPr>
        <p:txBody>
          <a:bodyPr anchor="ctr"/>
          <a:lstStyle/>
          <a:p>
            <a:pPr marL="0" indent="0" algn="ctr">
              <a:buNone/>
            </a:pPr>
            <a:r>
              <a:rPr lang="en-US" b="1" dirty="0">
                <a:latin typeface="Lato Black" panose="020F0502020204030203" pitchFamily="34" charset="0"/>
                <a:ea typeface="Lato Black" panose="020F0502020204030203" pitchFamily="34" charset="0"/>
                <a:cs typeface="Lato Black" panose="020F0502020204030203" pitchFamily="34" charset="0"/>
              </a:rPr>
              <a:t>ISAIAH 53:9</a:t>
            </a:r>
            <a:endParaRPr lang="en-US" sz="2400" dirty="0"/>
          </a:p>
        </p:txBody>
      </p:sp>
      <p:sp>
        <p:nvSpPr>
          <p:cNvPr id="4" name="Text Placeholder 2">
            <a:extLst>
              <a:ext uri="{FF2B5EF4-FFF2-40B4-BE49-F238E27FC236}">
                <a16:creationId xmlns:a16="http://schemas.microsoft.com/office/drawing/2014/main" id="{7A5FC40A-CCD5-9E32-C628-6712A3325257}"/>
              </a:ext>
            </a:extLst>
          </p:cNvPr>
          <p:cNvSpPr txBox="1">
            <a:spLocks/>
          </p:cNvSpPr>
          <p:nvPr/>
        </p:nvSpPr>
        <p:spPr>
          <a:xfrm>
            <a:off x="4572000" y="1923803"/>
            <a:ext cx="7126815" cy="4343400"/>
          </a:xfrm>
          <a:prstGeom prst="rect">
            <a:avLst/>
          </a:prstGeom>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a:t>And when it was evening, there came a rich man from Arimathea, named Joseph…  Joseph took the body and wrapped it in a clean linen cloth, and laid it in his own new tomb, which he had hewn out in the rock…</a:t>
            </a:r>
            <a:br>
              <a:rPr lang="en-US" sz="4400" dirty="0"/>
            </a:br>
            <a:r>
              <a:rPr lang="en-US" sz="4400" b="1" dirty="0"/>
              <a:t>- Matthew 27:57; 59-60 </a:t>
            </a:r>
          </a:p>
        </p:txBody>
      </p:sp>
      <p:sp>
        <p:nvSpPr>
          <p:cNvPr id="5" name="Title 4">
            <a:extLst>
              <a:ext uri="{FF2B5EF4-FFF2-40B4-BE49-F238E27FC236}">
                <a16:creationId xmlns:a16="http://schemas.microsoft.com/office/drawing/2014/main" id="{F821B422-E6DE-EED4-18C6-F75B51DD1D1C}"/>
              </a:ext>
            </a:extLst>
          </p:cNvPr>
          <p:cNvSpPr>
            <a:spLocks noGrp="1"/>
          </p:cNvSpPr>
          <p:nvPr>
            <p:ph type="title"/>
          </p:nvPr>
        </p:nvSpPr>
        <p:spPr/>
        <p:txBody>
          <a:bodyPr/>
          <a:lstStyle/>
          <a:p>
            <a:r>
              <a:rPr lang="en-US" sz="4400" spc="-150" dirty="0"/>
              <a:t>Even details of His burial were foretold</a:t>
            </a:r>
            <a:endParaRPr lang="en-US" dirty="0"/>
          </a:p>
        </p:txBody>
      </p:sp>
    </p:spTree>
    <p:extLst>
      <p:ext uri="{BB962C8B-B14F-4D97-AF65-F5344CB8AC3E}">
        <p14:creationId xmlns:p14="http://schemas.microsoft.com/office/powerpoint/2010/main" val="4256080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809-CE6E-BE30-A322-968494E8C274}"/>
              </a:ext>
            </a:extLst>
          </p:cNvPr>
          <p:cNvSpPr>
            <a:spLocks noGrp="1"/>
          </p:cNvSpPr>
          <p:nvPr>
            <p:ph type="title"/>
          </p:nvPr>
        </p:nvSpPr>
        <p:spPr/>
        <p:txBody>
          <a:bodyPr/>
          <a:lstStyle/>
          <a:p>
            <a:r>
              <a:rPr lang="en-US" dirty="0"/>
              <a:t>What have we seen so far?</a:t>
            </a:r>
          </a:p>
        </p:txBody>
      </p:sp>
      <p:sp>
        <p:nvSpPr>
          <p:cNvPr id="3" name="Text Placeholder 2">
            <a:extLst>
              <a:ext uri="{FF2B5EF4-FFF2-40B4-BE49-F238E27FC236}">
                <a16:creationId xmlns:a16="http://schemas.microsoft.com/office/drawing/2014/main" id="{7B43F024-059F-CB1E-CDA2-76102476FEC5}"/>
              </a:ext>
            </a:extLst>
          </p:cNvPr>
          <p:cNvSpPr>
            <a:spLocks noGrp="1"/>
          </p:cNvSpPr>
          <p:nvPr>
            <p:ph type="body" sz="quarter" idx="10"/>
          </p:nvPr>
        </p:nvSpPr>
        <p:spPr/>
        <p:txBody>
          <a:bodyPr>
            <a:normAutofit lnSpcReduction="10000"/>
          </a:bodyPr>
          <a:lstStyle/>
          <a:p>
            <a:pPr>
              <a:spcAft>
                <a:spcPts val="600"/>
              </a:spcAft>
            </a:pPr>
            <a:r>
              <a:rPr lang="en-US" dirty="0"/>
              <a:t>That Jesus would receive a slight injury while dealing a defeating blow to Satan </a:t>
            </a:r>
          </a:p>
          <a:p>
            <a:pPr>
              <a:spcAft>
                <a:spcPts val="600"/>
              </a:spcAft>
            </a:pPr>
            <a:r>
              <a:rPr lang="en-US" dirty="0"/>
              <a:t>Where He would be born </a:t>
            </a:r>
          </a:p>
          <a:p>
            <a:pPr>
              <a:spcAft>
                <a:spcPts val="600"/>
              </a:spcAft>
            </a:pPr>
            <a:r>
              <a:rPr lang="en-US" dirty="0"/>
              <a:t>From which tribe He would come </a:t>
            </a:r>
          </a:p>
          <a:p>
            <a:pPr>
              <a:spcAft>
                <a:spcPts val="600"/>
              </a:spcAft>
            </a:pPr>
            <a:r>
              <a:rPr lang="en-US" dirty="0"/>
              <a:t>From which family within that tribe </a:t>
            </a:r>
          </a:p>
          <a:p>
            <a:pPr>
              <a:spcAft>
                <a:spcPts val="600"/>
              </a:spcAft>
            </a:pPr>
            <a:r>
              <a:rPr lang="en-US" dirty="0"/>
              <a:t>That He would be born of a virgin </a:t>
            </a:r>
          </a:p>
          <a:p>
            <a:pPr>
              <a:spcAft>
                <a:spcPts val="600"/>
              </a:spcAft>
            </a:pPr>
            <a:r>
              <a:rPr lang="en-US" dirty="0"/>
              <a:t>That He would be preceded by a messenger in the spirit and power of Elijah</a:t>
            </a:r>
          </a:p>
        </p:txBody>
      </p:sp>
    </p:spTree>
    <p:extLst>
      <p:ext uri="{BB962C8B-B14F-4D97-AF65-F5344CB8AC3E}">
        <p14:creationId xmlns:p14="http://schemas.microsoft.com/office/powerpoint/2010/main" val="2892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809-CE6E-BE30-A322-968494E8C274}"/>
              </a:ext>
            </a:extLst>
          </p:cNvPr>
          <p:cNvSpPr>
            <a:spLocks noGrp="1"/>
          </p:cNvSpPr>
          <p:nvPr>
            <p:ph type="title"/>
          </p:nvPr>
        </p:nvSpPr>
        <p:spPr/>
        <p:txBody>
          <a:bodyPr/>
          <a:lstStyle/>
          <a:p>
            <a:r>
              <a:rPr lang="en-US" dirty="0"/>
              <a:t>What have we seen so far?</a:t>
            </a:r>
          </a:p>
        </p:txBody>
      </p:sp>
      <p:sp>
        <p:nvSpPr>
          <p:cNvPr id="3" name="Text Placeholder 2">
            <a:extLst>
              <a:ext uri="{FF2B5EF4-FFF2-40B4-BE49-F238E27FC236}">
                <a16:creationId xmlns:a16="http://schemas.microsoft.com/office/drawing/2014/main" id="{7B43F024-059F-CB1E-CDA2-76102476FEC5}"/>
              </a:ext>
            </a:extLst>
          </p:cNvPr>
          <p:cNvSpPr>
            <a:spLocks noGrp="1"/>
          </p:cNvSpPr>
          <p:nvPr>
            <p:ph type="body" sz="quarter" idx="10"/>
          </p:nvPr>
        </p:nvSpPr>
        <p:spPr/>
        <p:txBody>
          <a:bodyPr>
            <a:normAutofit/>
          </a:bodyPr>
          <a:lstStyle/>
          <a:p>
            <a:pPr>
              <a:spcAft>
                <a:spcPts val="600"/>
              </a:spcAft>
            </a:pPr>
            <a:r>
              <a:rPr lang="en-US" dirty="0"/>
              <a:t>That He would be rejected by His own </a:t>
            </a:r>
          </a:p>
          <a:p>
            <a:pPr>
              <a:spcAft>
                <a:spcPts val="600"/>
              </a:spcAft>
            </a:pPr>
            <a:r>
              <a:rPr lang="en-US" dirty="0"/>
              <a:t>That He would be betrayed by a close friend </a:t>
            </a:r>
          </a:p>
          <a:p>
            <a:pPr lvl="1">
              <a:spcAft>
                <a:spcPts val="600"/>
              </a:spcAft>
            </a:pPr>
            <a:r>
              <a:rPr lang="en-US" dirty="0"/>
              <a:t>betrayal price would be weighed out </a:t>
            </a:r>
          </a:p>
          <a:p>
            <a:pPr lvl="1">
              <a:spcAft>
                <a:spcPts val="600"/>
              </a:spcAft>
            </a:pPr>
            <a:r>
              <a:rPr lang="en-US" dirty="0"/>
              <a:t>30 pieces of silver </a:t>
            </a:r>
          </a:p>
          <a:p>
            <a:pPr lvl="1">
              <a:spcAft>
                <a:spcPts val="600"/>
              </a:spcAft>
            </a:pPr>
            <a:r>
              <a:rPr lang="en-US" dirty="0"/>
              <a:t>thrown </a:t>
            </a:r>
          </a:p>
          <a:p>
            <a:pPr lvl="1">
              <a:spcAft>
                <a:spcPts val="600"/>
              </a:spcAft>
            </a:pPr>
            <a:r>
              <a:rPr lang="en-US" dirty="0"/>
              <a:t>thrown into the temple </a:t>
            </a:r>
          </a:p>
          <a:p>
            <a:pPr lvl="1">
              <a:spcAft>
                <a:spcPts val="600"/>
              </a:spcAft>
            </a:pPr>
            <a:r>
              <a:rPr lang="en-US" dirty="0"/>
              <a:t>used to buy a potters’ field</a:t>
            </a:r>
          </a:p>
        </p:txBody>
      </p:sp>
    </p:spTree>
    <p:extLst>
      <p:ext uri="{BB962C8B-B14F-4D97-AF65-F5344CB8AC3E}">
        <p14:creationId xmlns:p14="http://schemas.microsoft.com/office/powerpoint/2010/main" val="2665995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809-CE6E-BE30-A322-968494E8C274}"/>
              </a:ext>
            </a:extLst>
          </p:cNvPr>
          <p:cNvSpPr>
            <a:spLocks noGrp="1"/>
          </p:cNvSpPr>
          <p:nvPr>
            <p:ph type="title"/>
          </p:nvPr>
        </p:nvSpPr>
        <p:spPr/>
        <p:txBody>
          <a:bodyPr/>
          <a:lstStyle/>
          <a:p>
            <a:r>
              <a:rPr lang="en-US" dirty="0"/>
              <a:t>What have we seen so far?</a:t>
            </a:r>
          </a:p>
        </p:txBody>
      </p:sp>
      <p:sp>
        <p:nvSpPr>
          <p:cNvPr id="3" name="Text Placeholder 2">
            <a:extLst>
              <a:ext uri="{FF2B5EF4-FFF2-40B4-BE49-F238E27FC236}">
                <a16:creationId xmlns:a16="http://schemas.microsoft.com/office/drawing/2014/main" id="{7B43F024-059F-CB1E-CDA2-76102476FEC5}"/>
              </a:ext>
            </a:extLst>
          </p:cNvPr>
          <p:cNvSpPr>
            <a:spLocks noGrp="1"/>
          </p:cNvSpPr>
          <p:nvPr>
            <p:ph type="body" sz="quarter" idx="10"/>
          </p:nvPr>
        </p:nvSpPr>
        <p:spPr/>
        <p:txBody>
          <a:bodyPr>
            <a:normAutofit/>
          </a:bodyPr>
          <a:lstStyle/>
          <a:p>
            <a:pPr>
              <a:spcAft>
                <a:spcPts val="600"/>
              </a:spcAft>
            </a:pPr>
            <a:r>
              <a:rPr lang="en-US" dirty="0"/>
              <a:t>Intimate details of His death: </a:t>
            </a:r>
          </a:p>
          <a:p>
            <a:pPr marL="925830" lvl="1" indent="-468630"/>
            <a:r>
              <a:rPr lang="en-US" dirty="0"/>
              <a:t>sneered at and mocked </a:t>
            </a:r>
          </a:p>
          <a:p>
            <a:pPr marL="925830" lvl="1" indent="-468630"/>
            <a:r>
              <a:rPr lang="en-US" dirty="0"/>
              <a:t>hands and feet pierced </a:t>
            </a:r>
          </a:p>
          <a:p>
            <a:pPr marL="925830" lvl="1" indent="-468630"/>
            <a:r>
              <a:rPr lang="en-US" dirty="0"/>
              <a:t>on display to be stared at </a:t>
            </a:r>
          </a:p>
          <a:p>
            <a:pPr marL="925830" lvl="1" indent="-468630"/>
            <a:r>
              <a:rPr lang="en-US" dirty="0"/>
              <a:t>garments gambled over </a:t>
            </a:r>
          </a:p>
          <a:p>
            <a:pPr marL="925830" lvl="1" indent="-468630"/>
            <a:r>
              <a:rPr lang="en-US" dirty="0"/>
              <a:t>no bone broken </a:t>
            </a:r>
          </a:p>
          <a:p>
            <a:pPr marL="925830" lvl="1" indent="-468630"/>
            <a:r>
              <a:rPr lang="en-US" dirty="0"/>
              <a:t>a marred appearance </a:t>
            </a:r>
          </a:p>
          <a:p>
            <a:pPr marL="925830" lvl="1" indent="-468630"/>
            <a:r>
              <a:rPr lang="en-US" dirty="0"/>
              <a:t>darkness at noon </a:t>
            </a:r>
          </a:p>
          <a:p>
            <a:pPr marL="925830" lvl="1" indent="-468630">
              <a:spcAft>
                <a:spcPts val="600"/>
              </a:spcAft>
            </a:pPr>
            <a:r>
              <a:rPr lang="en-US" dirty="0"/>
              <a:t>burial with the rich</a:t>
            </a:r>
          </a:p>
        </p:txBody>
      </p:sp>
    </p:spTree>
    <p:extLst>
      <p:ext uri="{BB962C8B-B14F-4D97-AF65-F5344CB8AC3E}">
        <p14:creationId xmlns:p14="http://schemas.microsoft.com/office/powerpoint/2010/main" val="2568100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BBEF-30A9-28FC-D97E-38669D02A043}"/>
              </a:ext>
            </a:extLst>
          </p:cNvPr>
          <p:cNvSpPr>
            <a:spLocks noGrp="1"/>
          </p:cNvSpPr>
          <p:nvPr>
            <p:ph type="title"/>
          </p:nvPr>
        </p:nvSpPr>
        <p:spPr/>
        <p:txBody>
          <a:bodyPr/>
          <a:lstStyle/>
          <a:p>
            <a:r>
              <a:rPr lang="en-US" dirty="0"/>
              <a:t>Other Prophecies</a:t>
            </a:r>
          </a:p>
        </p:txBody>
      </p:sp>
      <p:sp>
        <p:nvSpPr>
          <p:cNvPr id="3" name="Text Placeholder 2">
            <a:extLst>
              <a:ext uri="{FF2B5EF4-FFF2-40B4-BE49-F238E27FC236}">
                <a16:creationId xmlns:a16="http://schemas.microsoft.com/office/drawing/2014/main" id="{1F99AF85-140E-0C94-8E3A-EFCFA87BEBCB}"/>
              </a:ext>
            </a:extLst>
          </p:cNvPr>
          <p:cNvSpPr>
            <a:spLocks noGrp="1"/>
          </p:cNvSpPr>
          <p:nvPr>
            <p:ph type="body" sz="quarter" idx="10"/>
          </p:nvPr>
        </p:nvSpPr>
        <p:spPr>
          <a:xfrm>
            <a:off x="762000" y="1731986"/>
            <a:ext cx="5450415" cy="4856324"/>
          </a:xfrm>
        </p:spPr>
        <p:txBody>
          <a:bodyPr>
            <a:noAutofit/>
          </a:bodyPr>
          <a:lstStyle/>
          <a:p>
            <a:pPr>
              <a:spcAft>
                <a:spcPts val="600"/>
              </a:spcAft>
            </a:pPr>
            <a:r>
              <a:rPr lang="en-US" sz="2400" b="1" dirty="0"/>
              <a:t>Flight to Egypt </a:t>
            </a:r>
            <a:br>
              <a:rPr lang="en-US" sz="2400" dirty="0"/>
            </a:br>
            <a:r>
              <a:rPr lang="en-US" sz="2400" dirty="0"/>
              <a:t>– Hosea 11:1 </a:t>
            </a:r>
          </a:p>
          <a:p>
            <a:pPr>
              <a:spcAft>
                <a:spcPts val="600"/>
              </a:spcAft>
            </a:pPr>
            <a:r>
              <a:rPr lang="en-US" sz="2400" b="1" dirty="0"/>
              <a:t>Slaughter of the children </a:t>
            </a:r>
            <a:br>
              <a:rPr lang="en-US" sz="2400" dirty="0"/>
            </a:br>
            <a:r>
              <a:rPr lang="en-US" sz="2400" dirty="0"/>
              <a:t>– Jeremiah 31:15 </a:t>
            </a:r>
          </a:p>
          <a:p>
            <a:pPr>
              <a:spcAft>
                <a:spcPts val="600"/>
              </a:spcAft>
            </a:pPr>
            <a:r>
              <a:rPr lang="en-US" sz="2400" b="1" dirty="0"/>
              <a:t>Honored by great kings </a:t>
            </a:r>
            <a:br>
              <a:rPr lang="en-US" sz="2400" dirty="0"/>
            </a:br>
            <a:r>
              <a:rPr lang="en-US" sz="2400" dirty="0"/>
              <a:t>– Psalm 72:10; 15 </a:t>
            </a:r>
          </a:p>
          <a:p>
            <a:pPr>
              <a:spcAft>
                <a:spcPts val="600"/>
              </a:spcAft>
            </a:pPr>
            <a:r>
              <a:rPr lang="en-US" sz="2400" b="1" dirty="0"/>
              <a:t>Blind, deaf and lame healed </a:t>
            </a:r>
            <a:br>
              <a:rPr lang="en-US" sz="2400" dirty="0"/>
            </a:br>
            <a:r>
              <a:rPr lang="en-US" sz="2400" dirty="0"/>
              <a:t>– Isaiah 35:5-6 </a:t>
            </a:r>
          </a:p>
          <a:p>
            <a:pPr>
              <a:spcAft>
                <a:spcPts val="600"/>
              </a:spcAft>
            </a:pPr>
            <a:r>
              <a:rPr lang="en-US" sz="2400" b="1" dirty="0"/>
              <a:t>Triumphal entry into Jerusalem </a:t>
            </a:r>
            <a:br>
              <a:rPr lang="en-US" sz="2400" dirty="0"/>
            </a:br>
            <a:r>
              <a:rPr lang="en-US" sz="2400" dirty="0"/>
              <a:t>– Zechariah 9:9</a:t>
            </a:r>
          </a:p>
        </p:txBody>
      </p:sp>
      <p:sp>
        <p:nvSpPr>
          <p:cNvPr id="4" name="Text Placeholder 2">
            <a:extLst>
              <a:ext uri="{FF2B5EF4-FFF2-40B4-BE49-F238E27FC236}">
                <a16:creationId xmlns:a16="http://schemas.microsoft.com/office/drawing/2014/main" id="{7DC8D131-376F-FC7C-43FF-93C7916E761D}"/>
              </a:ext>
            </a:extLst>
          </p:cNvPr>
          <p:cNvSpPr txBox="1">
            <a:spLocks/>
          </p:cNvSpPr>
          <p:nvPr/>
        </p:nvSpPr>
        <p:spPr>
          <a:xfrm>
            <a:off x="5943600" y="1731986"/>
            <a:ext cx="5791200" cy="48563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b="1" dirty="0"/>
              <a:t>Adored by infants </a:t>
            </a:r>
            <a:r>
              <a:rPr lang="en-US" sz="2400" dirty="0"/>
              <a:t>– Psalm 8:2 </a:t>
            </a:r>
          </a:p>
          <a:p>
            <a:pPr>
              <a:spcAft>
                <a:spcPts val="600"/>
              </a:spcAft>
            </a:pPr>
            <a:r>
              <a:rPr lang="en-US" sz="2400" b="1" dirty="0"/>
              <a:t>His sheep scattered </a:t>
            </a:r>
            <a:r>
              <a:rPr lang="en-US" sz="2400" dirty="0"/>
              <a:t>– Zechariah 13:7 </a:t>
            </a:r>
          </a:p>
          <a:p>
            <a:pPr>
              <a:spcAft>
                <a:spcPts val="600"/>
              </a:spcAft>
            </a:pPr>
            <a:r>
              <a:rPr lang="en-US" sz="2400" b="1" dirty="0"/>
              <a:t>Spat on and struck </a:t>
            </a:r>
            <a:r>
              <a:rPr lang="en-US" sz="2400" dirty="0"/>
              <a:t>– Isaiah 50:6 </a:t>
            </a:r>
          </a:p>
          <a:p>
            <a:pPr>
              <a:spcAft>
                <a:spcPts val="600"/>
              </a:spcAft>
            </a:pPr>
            <a:r>
              <a:rPr lang="en-US" sz="2400" dirty="0"/>
              <a:t>Scourged – Isaiah 53:5 </a:t>
            </a:r>
          </a:p>
          <a:p>
            <a:pPr>
              <a:spcAft>
                <a:spcPts val="600"/>
              </a:spcAft>
            </a:pPr>
            <a:r>
              <a:rPr lang="en-US" sz="2400" b="1" dirty="0"/>
              <a:t>Numbered with transgressors </a:t>
            </a:r>
            <a:br>
              <a:rPr lang="en-US" sz="2400" dirty="0"/>
            </a:br>
            <a:r>
              <a:rPr lang="en-US" sz="2400" dirty="0"/>
              <a:t>– Isaiah 53:12 </a:t>
            </a:r>
          </a:p>
          <a:p>
            <a:pPr>
              <a:spcAft>
                <a:spcPts val="600"/>
              </a:spcAft>
            </a:pPr>
            <a:r>
              <a:rPr lang="en-US" sz="2400" b="1" dirty="0"/>
              <a:t>Side pierced </a:t>
            </a:r>
            <a:r>
              <a:rPr lang="en-US" sz="2400" dirty="0"/>
              <a:t>– Zechariah 12:10 </a:t>
            </a:r>
          </a:p>
          <a:p>
            <a:pPr>
              <a:spcAft>
                <a:spcPts val="600"/>
              </a:spcAft>
            </a:pPr>
            <a:r>
              <a:rPr lang="en-US" sz="2400" b="1" dirty="0"/>
              <a:t>Resurrected! </a:t>
            </a:r>
            <a:r>
              <a:rPr lang="en-US" sz="2400" dirty="0"/>
              <a:t>– Psalm 16:10</a:t>
            </a:r>
          </a:p>
        </p:txBody>
      </p:sp>
    </p:spTree>
    <p:extLst>
      <p:ext uri="{BB962C8B-B14F-4D97-AF65-F5344CB8AC3E}">
        <p14:creationId xmlns:p14="http://schemas.microsoft.com/office/powerpoint/2010/main" val="2765291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B959-431F-6B73-DE17-13F025DC9B5A}"/>
              </a:ext>
            </a:extLst>
          </p:cNvPr>
          <p:cNvSpPr>
            <a:spLocks noGrp="1"/>
          </p:cNvSpPr>
          <p:nvPr>
            <p:ph type="title"/>
          </p:nvPr>
        </p:nvSpPr>
        <p:spPr>
          <a:xfrm>
            <a:off x="1752600" y="604808"/>
            <a:ext cx="11008440" cy="5648384"/>
          </a:xfrm>
        </p:spPr>
        <p:txBody>
          <a:bodyPr>
            <a:normAutofit/>
          </a:bodyPr>
          <a:lstStyle/>
          <a:p>
            <a:pPr algn="l"/>
            <a:r>
              <a:rPr lang="en-US" sz="6600" dirty="0"/>
              <a:t>“Truly, this was (is) the </a:t>
            </a:r>
            <a:br>
              <a:rPr lang="en-US" sz="6600" dirty="0"/>
            </a:br>
            <a:r>
              <a:rPr lang="en-US" sz="6600" dirty="0"/>
              <a:t>Son of God”</a:t>
            </a:r>
          </a:p>
        </p:txBody>
      </p:sp>
    </p:spTree>
    <p:extLst>
      <p:ext uri="{BB962C8B-B14F-4D97-AF65-F5344CB8AC3E}">
        <p14:creationId xmlns:p14="http://schemas.microsoft.com/office/powerpoint/2010/main" val="257270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117F2-33C3-3993-3ECC-1E64BE577AA0}"/>
              </a:ext>
            </a:extLst>
          </p:cNvPr>
          <p:cNvSpPr>
            <a:spLocks noGrp="1"/>
          </p:cNvSpPr>
          <p:nvPr>
            <p:ph type="body" sz="quarter" idx="10"/>
          </p:nvPr>
        </p:nvSpPr>
        <p:spPr>
          <a:xfrm>
            <a:off x="950963" y="572798"/>
            <a:ext cx="9640837" cy="4906719"/>
          </a:xfrm>
        </p:spPr>
        <p:txBody>
          <a:bodyPr>
            <a:normAutofit/>
          </a:bodyPr>
          <a:lstStyle/>
          <a:p>
            <a:r>
              <a:rPr lang="en-US" dirty="0"/>
              <a:t>Then beginning with </a:t>
            </a:r>
            <a:r>
              <a:rPr lang="en-US" b="1" u="sng" dirty="0">
                <a:latin typeface="Lato Black" panose="020F0502020204030203" pitchFamily="34" charset="0"/>
                <a:ea typeface="Lato Black" panose="020F0502020204030203" pitchFamily="34" charset="0"/>
                <a:cs typeface="Lato Black" panose="020F0502020204030203" pitchFamily="34" charset="0"/>
              </a:rPr>
              <a:t>Moses and with all the prophets</a:t>
            </a:r>
            <a:r>
              <a:rPr lang="en-US" dirty="0"/>
              <a:t>, He explained to them the things concerning Himself </a:t>
            </a:r>
            <a:br>
              <a:rPr lang="en-US" dirty="0"/>
            </a:br>
            <a:r>
              <a:rPr lang="en-US" b="1" u="sng" dirty="0">
                <a:latin typeface="Lato Black" panose="020F0502020204030203" pitchFamily="34" charset="0"/>
                <a:ea typeface="Lato Black" panose="020F0502020204030203" pitchFamily="34" charset="0"/>
                <a:cs typeface="Lato Black" panose="020F0502020204030203" pitchFamily="34" charset="0"/>
              </a:rPr>
              <a:t>in all the Scriptures</a:t>
            </a:r>
            <a:r>
              <a:rPr lang="en-US" dirty="0"/>
              <a:t>.</a:t>
            </a:r>
          </a:p>
        </p:txBody>
      </p:sp>
      <p:sp>
        <p:nvSpPr>
          <p:cNvPr id="3" name="Text Placeholder 2">
            <a:extLst>
              <a:ext uri="{FF2B5EF4-FFF2-40B4-BE49-F238E27FC236}">
                <a16:creationId xmlns:a16="http://schemas.microsoft.com/office/drawing/2014/main" id="{056EABFD-1A8B-926C-F0A5-33D91E011ECF}"/>
              </a:ext>
            </a:extLst>
          </p:cNvPr>
          <p:cNvSpPr>
            <a:spLocks noGrp="1"/>
          </p:cNvSpPr>
          <p:nvPr>
            <p:ph type="body" sz="quarter" idx="11"/>
          </p:nvPr>
        </p:nvSpPr>
        <p:spPr/>
        <p:txBody>
          <a:bodyPr/>
          <a:lstStyle/>
          <a:p>
            <a:r>
              <a:rPr lang="en-US" dirty="0"/>
              <a:t>- Luke 24:25-27</a:t>
            </a:r>
          </a:p>
        </p:txBody>
      </p:sp>
    </p:spTree>
    <p:extLst>
      <p:ext uri="{BB962C8B-B14F-4D97-AF65-F5344CB8AC3E}">
        <p14:creationId xmlns:p14="http://schemas.microsoft.com/office/powerpoint/2010/main" val="265131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C9685-A5FF-74DA-AA5E-983316A09E4A}"/>
              </a:ext>
            </a:extLst>
          </p:cNvPr>
          <p:cNvSpPr>
            <a:spLocks noGrp="1"/>
          </p:cNvSpPr>
          <p:nvPr>
            <p:ph type="body" sz="quarter" idx="10"/>
          </p:nvPr>
        </p:nvSpPr>
        <p:spPr/>
        <p:txBody>
          <a:bodyPr/>
          <a:lstStyle/>
          <a:p>
            <a:r>
              <a:rPr lang="en-US" dirty="0"/>
              <a:t>“These are My words which I spoke to you while I was still with you, that </a:t>
            </a:r>
            <a:r>
              <a:rPr lang="en-US" b="1" u="sng" dirty="0">
                <a:latin typeface="Lato Black" panose="020F0502020204030203" pitchFamily="34" charset="0"/>
                <a:ea typeface="Lato Black" panose="020F0502020204030203" pitchFamily="34" charset="0"/>
                <a:cs typeface="Lato Black" panose="020F0502020204030203" pitchFamily="34" charset="0"/>
              </a:rPr>
              <a:t>all things which are written about Me in the Law of Moses and the Prophets and the Psalms</a:t>
            </a:r>
            <a:r>
              <a:rPr lang="en-US" u="sng" dirty="0"/>
              <a:t> </a:t>
            </a:r>
            <a:r>
              <a:rPr lang="en-US" dirty="0"/>
              <a:t>must be fulfilled.”</a:t>
            </a:r>
          </a:p>
        </p:txBody>
      </p:sp>
      <p:sp>
        <p:nvSpPr>
          <p:cNvPr id="3" name="Text Placeholder 2">
            <a:extLst>
              <a:ext uri="{FF2B5EF4-FFF2-40B4-BE49-F238E27FC236}">
                <a16:creationId xmlns:a16="http://schemas.microsoft.com/office/drawing/2014/main" id="{71D85316-EF94-CB08-0514-31E991A8BBE5}"/>
              </a:ext>
            </a:extLst>
          </p:cNvPr>
          <p:cNvSpPr>
            <a:spLocks noGrp="1"/>
          </p:cNvSpPr>
          <p:nvPr>
            <p:ph type="body" sz="quarter" idx="11"/>
          </p:nvPr>
        </p:nvSpPr>
        <p:spPr/>
        <p:txBody>
          <a:bodyPr/>
          <a:lstStyle/>
          <a:p>
            <a:r>
              <a:rPr lang="en-US" dirty="0"/>
              <a:t>- Luke 24:44-47</a:t>
            </a:r>
          </a:p>
        </p:txBody>
      </p:sp>
    </p:spTree>
    <p:extLst>
      <p:ext uri="{BB962C8B-B14F-4D97-AF65-F5344CB8AC3E}">
        <p14:creationId xmlns:p14="http://schemas.microsoft.com/office/powerpoint/2010/main" val="40980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C9685-A5FF-74DA-AA5E-983316A09E4A}"/>
              </a:ext>
            </a:extLst>
          </p:cNvPr>
          <p:cNvSpPr>
            <a:spLocks noGrp="1"/>
          </p:cNvSpPr>
          <p:nvPr>
            <p:ph type="body" sz="quarter" idx="10"/>
          </p:nvPr>
        </p:nvSpPr>
        <p:spPr/>
        <p:txBody>
          <a:bodyPr>
            <a:normAutofit fontScale="92500" lnSpcReduction="10000"/>
          </a:bodyPr>
          <a:lstStyle/>
          <a:p>
            <a:r>
              <a:rPr lang="en-US" dirty="0"/>
              <a:t>Then He opened their minds </a:t>
            </a:r>
            <a:br>
              <a:rPr lang="en-US" dirty="0"/>
            </a:br>
            <a:r>
              <a:rPr lang="en-US" b="1" u="sng" dirty="0">
                <a:latin typeface="Lato Black" panose="020F0502020204030203" pitchFamily="34" charset="0"/>
                <a:ea typeface="Lato Black" panose="020F0502020204030203" pitchFamily="34" charset="0"/>
                <a:cs typeface="Lato Black" panose="020F0502020204030203" pitchFamily="34" charset="0"/>
              </a:rPr>
              <a:t>to understand the Scriptures</a:t>
            </a:r>
            <a:r>
              <a:rPr lang="en-US" dirty="0"/>
              <a:t>, and He said to them, “Thus </a:t>
            </a:r>
            <a:r>
              <a:rPr lang="en-US" b="1" u="sng" dirty="0">
                <a:latin typeface="Lato Black" panose="020F0502020204030203" pitchFamily="34" charset="0"/>
                <a:ea typeface="Lato Black" panose="020F0502020204030203" pitchFamily="34" charset="0"/>
                <a:cs typeface="Lato Black" panose="020F0502020204030203" pitchFamily="34" charset="0"/>
              </a:rPr>
              <a:t>it is written</a:t>
            </a:r>
            <a:r>
              <a:rPr lang="en-US" dirty="0"/>
              <a:t>, that the Christ would suffer and rise again from the dead the third day, and that repentance for forgiveness of sins would be proclaimed in His name to all the nations, beginning from Jerusalem.”</a:t>
            </a:r>
          </a:p>
        </p:txBody>
      </p:sp>
      <p:sp>
        <p:nvSpPr>
          <p:cNvPr id="3" name="Text Placeholder 2">
            <a:extLst>
              <a:ext uri="{FF2B5EF4-FFF2-40B4-BE49-F238E27FC236}">
                <a16:creationId xmlns:a16="http://schemas.microsoft.com/office/drawing/2014/main" id="{71D85316-EF94-CB08-0514-31E991A8BBE5}"/>
              </a:ext>
            </a:extLst>
          </p:cNvPr>
          <p:cNvSpPr>
            <a:spLocks noGrp="1"/>
          </p:cNvSpPr>
          <p:nvPr>
            <p:ph type="body" sz="quarter" idx="11"/>
          </p:nvPr>
        </p:nvSpPr>
        <p:spPr/>
        <p:txBody>
          <a:bodyPr/>
          <a:lstStyle/>
          <a:p>
            <a:r>
              <a:rPr lang="en-US" dirty="0"/>
              <a:t>- Luke 24:44-47</a:t>
            </a:r>
          </a:p>
        </p:txBody>
      </p:sp>
    </p:spTree>
    <p:extLst>
      <p:ext uri="{BB962C8B-B14F-4D97-AF65-F5344CB8AC3E}">
        <p14:creationId xmlns:p14="http://schemas.microsoft.com/office/powerpoint/2010/main" val="231212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4DC00-90FE-FB3A-5D2F-2AE05EDA071C}"/>
              </a:ext>
            </a:extLst>
          </p:cNvPr>
          <p:cNvSpPr>
            <a:spLocks noGrp="1"/>
          </p:cNvSpPr>
          <p:nvPr>
            <p:ph type="body" sz="quarter" idx="10"/>
          </p:nvPr>
        </p:nvSpPr>
        <p:spPr/>
        <p:txBody>
          <a:bodyPr/>
          <a:lstStyle/>
          <a:p>
            <a:r>
              <a:rPr lang="en-US" dirty="0"/>
              <a:t>Then Philip opened his mouth, and </a:t>
            </a:r>
            <a:r>
              <a:rPr lang="en-US" b="1" u="sng" dirty="0">
                <a:latin typeface="Lato Black" panose="020F0502020204030203" pitchFamily="34" charset="0"/>
                <a:ea typeface="Lato Black" panose="020F0502020204030203" pitchFamily="34" charset="0"/>
                <a:cs typeface="Lato Black" panose="020F0502020204030203" pitchFamily="34" charset="0"/>
              </a:rPr>
              <a:t>beginning from this Scripture</a:t>
            </a:r>
            <a:r>
              <a:rPr lang="en-US" dirty="0"/>
              <a:t> he preached Jesus to him…</a:t>
            </a:r>
          </a:p>
        </p:txBody>
      </p:sp>
      <p:sp>
        <p:nvSpPr>
          <p:cNvPr id="3" name="Text Placeholder 2">
            <a:extLst>
              <a:ext uri="{FF2B5EF4-FFF2-40B4-BE49-F238E27FC236}">
                <a16:creationId xmlns:a16="http://schemas.microsoft.com/office/drawing/2014/main" id="{AF517BC6-E76D-C940-F4C1-7B9430578B30}"/>
              </a:ext>
            </a:extLst>
          </p:cNvPr>
          <p:cNvSpPr>
            <a:spLocks noGrp="1"/>
          </p:cNvSpPr>
          <p:nvPr>
            <p:ph type="body" sz="quarter" idx="11"/>
          </p:nvPr>
        </p:nvSpPr>
        <p:spPr/>
        <p:txBody>
          <a:bodyPr/>
          <a:lstStyle/>
          <a:p>
            <a:r>
              <a:rPr lang="en-US" dirty="0"/>
              <a:t>- Acts 8:35</a:t>
            </a:r>
          </a:p>
        </p:txBody>
      </p:sp>
    </p:spTree>
    <p:extLst>
      <p:ext uri="{BB962C8B-B14F-4D97-AF65-F5344CB8AC3E}">
        <p14:creationId xmlns:p14="http://schemas.microsoft.com/office/powerpoint/2010/main" val="196194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C539D-795B-9EE7-4E31-99D8F7AE46B7}"/>
              </a:ext>
            </a:extLst>
          </p:cNvPr>
          <p:cNvSpPr>
            <a:spLocks noGrp="1"/>
          </p:cNvSpPr>
          <p:nvPr>
            <p:ph type="body" sz="quarter" idx="10"/>
          </p:nvPr>
        </p:nvSpPr>
        <p:spPr>
          <a:xfrm>
            <a:off x="950962" y="572798"/>
            <a:ext cx="10290076" cy="4906719"/>
          </a:xfrm>
        </p:spPr>
        <p:txBody>
          <a:bodyPr/>
          <a:lstStyle/>
          <a:p>
            <a:r>
              <a:rPr lang="en-US" dirty="0"/>
              <a:t>…to us </a:t>
            </a:r>
            <a:r>
              <a:rPr lang="en-US" b="1" u="sng" dirty="0">
                <a:latin typeface="Lato Black" panose="020F0502020204030203" pitchFamily="34" charset="0"/>
                <a:ea typeface="Lato Black" panose="020F0502020204030203" pitchFamily="34" charset="0"/>
                <a:cs typeface="Lato Black" panose="020F0502020204030203" pitchFamily="34" charset="0"/>
              </a:rPr>
              <a:t>the message of this salvation has been sent</a:t>
            </a:r>
            <a:r>
              <a:rPr lang="en-US" dirty="0"/>
              <a:t>. For those who live in Jerusalem, and their rulers, recognizing neither Him nor </a:t>
            </a:r>
            <a:r>
              <a:rPr lang="en-US" b="1" u="sng" dirty="0">
                <a:latin typeface="Lato Black" panose="020F0502020204030203" pitchFamily="34" charset="0"/>
                <a:ea typeface="Lato Black" panose="020F0502020204030203" pitchFamily="34" charset="0"/>
                <a:cs typeface="Lato Black" panose="020F0502020204030203" pitchFamily="34" charset="0"/>
              </a:rPr>
              <a:t>the utterances</a:t>
            </a:r>
            <a:r>
              <a:rPr lang="en-US" dirty="0"/>
              <a:t> of the </a:t>
            </a:r>
            <a:r>
              <a:rPr lang="en-US" b="1" u="sng" dirty="0">
                <a:latin typeface="Lato Black" panose="020F0502020204030203" pitchFamily="34" charset="0"/>
                <a:ea typeface="Lato Black" panose="020F0502020204030203" pitchFamily="34" charset="0"/>
                <a:cs typeface="Lato Black" panose="020F0502020204030203" pitchFamily="34" charset="0"/>
              </a:rPr>
              <a:t>prophets which are read every Sabbath</a:t>
            </a:r>
            <a:r>
              <a:rPr lang="en-US" dirty="0"/>
              <a:t>, fulfilled these by condemning Him.</a:t>
            </a:r>
          </a:p>
        </p:txBody>
      </p:sp>
      <p:sp>
        <p:nvSpPr>
          <p:cNvPr id="3" name="Text Placeholder 2">
            <a:extLst>
              <a:ext uri="{FF2B5EF4-FFF2-40B4-BE49-F238E27FC236}">
                <a16:creationId xmlns:a16="http://schemas.microsoft.com/office/drawing/2014/main" id="{D9E640C4-FAF5-D699-5E03-D8BA4589013F}"/>
              </a:ext>
            </a:extLst>
          </p:cNvPr>
          <p:cNvSpPr>
            <a:spLocks noGrp="1"/>
          </p:cNvSpPr>
          <p:nvPr>
            <p:ph type="body" sz="quarter" idx="11"/>
          </p:nvPr>
        </p:nvSpPr>
        <p:spPr/>
        <p:txBody>
          <a:bodyPr/>
          <a:lstStyle/>
          <a:p>
            <a:r>
              <a:rPr lang="en-US" dirty="0"/>
              <a:t>- Acts 13:26-29</a:t>
            </a:r>
          </a:p>
        </p:txBody>
      </p:sp>
    </p:spTree>
    <p:extLst>
      <p:ext uri="{BB962C8B-B14F-4D97-AF65-F5344CB8AC3E}">
        <p14:creationId xmlns:p14="http://schemas.microsoft.com/office/powerpoint/2010/main" val="4273648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11614</TotalTime>
  <Words>2162</Words>
  <Application>Microsoft Macintosh PowerPoint</Application>
  <PresentationFormat>Widescreen</PresentationFormat>
  <Paragraphs>150</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Lato</vt:lpstr>
      <vt:lpstr>Lato Black</vt:lpstr>
      <vt:lpstr>Lato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Apollos?</vt:lpstr>
      <vt:lpstr>What about Apollos?</vt:lpstr>
      <vt:lpstr>Apollos demonstrated from the Scriptures that Jesus is the Christ.</vt:lpstr>
      <vt:lpstr>Can we do this today,  using the same texts that were available to Apollos?</vt:lpstr>
      <vt:lpstr>PowerPoint Presentation</vt:lpstr>
      <vt:lpstr>By 687 B.C. we are told where “her seed” would be born.</vt:lpstr>
      <vt:lpstr>By 687 B.C. we are told where “her seed” would be born.</vt:lpstr>
      <vt:lpstr>We are told from which Israelite tribe He would come.</vt:lpstr>
      <vt:lpstr>We are told from which Israelite tribe He would come.</vt:lpstr>
      <vt:lpstr>By 680 B.C. we are told from which specific family within that tribe He would come.</vt:lpstr>
      <vt:lpstr>By 680 B.C. we are told from which specific family within that tribe He would come.</vt:lpstr>
      <vt:lpstr>We are also told by 680 B.C. that He would be born of a virgin.</vt:lpstr>
      <vt:lpstr>We are also told by 680 B.C. that He would be born of a virgin.</vt:lpstr>
      <vt:lpstr>Differences in the Hebrew and Greek words translated “virgin.”</vt:lpstr>
      <vt:lpstr>Differences in the Hebrew and Greek words translated “virgin.”</vt:lpstr>
      <vt:lpstr>It was foretold that He would be preceded by a messenger.</vt:lpstr>
      <vt:lpstr>It was foretold that He would be preceded by a messenger.</vt:lpstr>
      <vt:lpstr>PowerPoint Presentation</vt:lpstr>
      <vt:lpstr>He would be rejected</vt:lpstr>
      <vt:lpstr>He would be rejected</vt:lpstr>
      <vt:lpstr>His betrayal was foretold, right down to the price paid for Him and even what was done with the money</vt:lpstr>
      <vt:lpstr>His betrayal was foretold, right down to the price paid for Him and even what was done with the money</vt:lpstr>
      <vt:lpstr>PowerPoint Presentation</vt:lpstr>
      <vt:lpstr>Just how much detail is represented here?</vt:lpstr>
      <vt:lpstr>How much detail is provided concerning the crucifixion?   (The Psalms of David were written about 1,000 B.C.)</vt:lpstr>
      <vt:lpstr>How much detail is provided concerning the crucifixion?   (The Psalms of David were written about 1,000 B.C.)</vt:lpstr>
      <vt:lpstr>There is no record of crucifixion being used as a means of execution until sometime in the 500’s B.C.</vt:lpstr>
      <vt:lpstr>The Romans did not begin using crucifixion until around the time of Christ’s birth?</vt:lpstr>
      <vt:lpstr>Even More Detail</vt:lpstr>
      <vt:lpstr>Even More Detail</vt:lpstr>
      <vt:lpstr>Phlegon was a Greek historian who wrote an extensive chronology around 137 A.D.</vt:lpstr>
      <vt:lpstr>The pagan historian, Thallus, wrote a regional history around 52 A.D.</vt:lpstr>
      <vt:lpstr>Even details of His burial were foretold</vt:lpstr>
      <vt:lpstr>What have we seen so far?</vt:lpstr>
      <vt:lpstr>What have we seen so far?</vt:lpstr>
      <vt:lpstr>What have we seen so far?</vt:lpstr>
      <vt:lpstr>Other Prophecies</vt:lpstr>
      <vt:lpstr>“Truly, this was (is) the  Son of God”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Dinosaurs and People ever live together?</dc:title>
  <dc:creator>Bob Aldridge</dc:creator>
  <cp:lastModifiedBy>Hal Gatewood</cp:lastModifiedBy>
  <cp:revision>219</cp:revision>
  <dcterms:created xsi:type="dcterms:W3CDTF">2011-03-02T21:18:33Z</dcterms:created>
  <dcterms:modified xsi:type="dcterms:W3CDTF">2023-01-26T23:01:09Z</dcterms:modified>
</cp:coreProperties>
</file>