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C3F"/>
    <a:srgbClr val="4B3448"/>
    <a:srgbClr val="904B25"/>
    <a:srgbClr val="C0652E"/>
    <a:srgbClr val="871C17"/>
    <a:srgbClr val="A5241D"/>
    <a:srgbClr val="16313B"/>
    <a:srgbClr val="0C1E25"/>
    <a:srgbClr val="9A3E28"/>
    <a:srgbClr val="5116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2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9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12/14/22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6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864" y="962110"/>
            <a:ext cx="2479799" cy="369467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663" y="2722273"/>
            <a:ext cx="5633385" cy="1239893"/>
          </a:xfrm>
        </p:spPr>
        <p:txBody>
          <a:bodyPr/>
          <a:lstStyle/>
          <a:p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Keeping the Moral</a:t>
            </a:r>
          </a:p>
          <a:p>
            <a:r>
              <a:rPr lang="en-US" sz="48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And Spiritual Laws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239E4-5CC0-7B47-FEDC-64C29B63B5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sz="3300" baseline="30000" dirty="0"/>
              <a:t>4</a:t>
            </a:r>
            <a:r>
              <a:rPr lang="en-US" sz="3300" dirty="0"/>
              <a:t> You are to perform My judgments and keep My statutes, to live in accord with them; I am the Lord your God. </a:t>
            </a:r>
          </a:p>
          <a:p>
            <a:pPr>
              <a:spcBef>
                <a:spcPts val="200"/>
              </a:spcBef>
            </a:pPr>
            <a:r>
              <a:rPr lang="en-US" sz="3300" baseline="30000" dirty="0"/>
              <a:t>5</a:t>
            </a:r>
            <a:r>
              <a:rPr lang="en-US" sz="3300" dirty="0"/>
              <a:t> So you shall keep My statutes and My judgments, by which a man may live if he does them; I am the Lord.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70F71-CB37-67F7-E80F-BA1D3038A9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Leviticus 18:4-5</a:t>
            </a:r>
          </a:p>
        </p:txBody>
      </p:sp>
    </p:spTree>
    <p:extLst>
      <p:ext uri="{BB962C8B-B14F-4D97-AF65-F5344CB8AC3E}">
        <p14:creationId xmlns:p14="http://schemas.microsoft.com/office/powerpoint/2010/main" val="309044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76DA-6DED-A7D9-1E11-988B45DB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Forbidden Sexual Relations </a:t>
            </a:r>
            <a:r>
              <a:rPr lang="en-US" dirty="0"/>
              <a:t>– </a:t>
            </a:r>
            <a:r>
              <a:rPr lang="en-US" sz="3100" dirty="0"/>
              <a:t>Leviticus 18:1-30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89AE-D155-0BA5-4FD1-0A519892F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Introduction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sz="4000" b="1" dirty="0"/>
              <a:t>Details of prohibitions</a:t>
            </a:r>
          </a:p>
          <a:p>
            <a:pPr marL="868680" lvl="1" indent="-468630">
              <a:buFont typeface="+mj-lt"/>
              <a:buAutoNum type="arabicPeriod"/>
            </a:pPr>
            <a:r>
              <a:rPr lang="en-US" b="1" dirty="0"/>
              <a:t>Sexual relations with relatives prohibited</a:t>
            </a:r>
          </a:p>
          <a:p>
            <a:pPr marL="800100" lvl="2" indent="0">
              <a:buNone/>
            </a:pPr>
            <a:r>
              <a:rPr lang="en-US" dirty="0"/>
              <a:t>Two reasons:</a:t>
            </a:r>
            <a:br>
              <a:rPr lang="en-US" dirty="0"/>
            </a:br>
            <a:endParaRPr lang="en-US" sz="1050" dirty="0"/>
          </a:p>
          <a:p>
            <a:pPr marL="1714500" lvl="3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200" dirty="0"/>
              <a:t>Negative genetic effects</a:t>
            </a:r>
          </a:p>
          <a:p>
            <a:pPr marL="1714500" lvl="3" indent="-457200">
              <a:spcAft>
                <a:spcPts val="600"/>
              </a:spcAft>
              <a:buFont typeface="+mj-lt"/>
              <a:buAutoNum type="alphaLcParenR"/>
            </a:pPr>
            <a:r>
              <a:rPr lang="en-US" sz="2200" dirty="0"/>
              <a:t>Negative family and social effects</a:t>
            </a:r>
          </a:p>
        </p:txBody>
      </p:sp>
    </p:spTree>
    <p:extLst>
      <p:ext uri="{BB962C8B-B14F-4D97-AF65-F5344CB8AC3E}">
        <p14:creationId xmlns:p14="http://schemas.microsoft.com/office/powerpoint/2010/main" val="2242317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76DA-6DED-A7D9-1E11-988B45DB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Forbidden Sexual Relations </a:t>
            </a:r>
            <a:r>
              <a:rPr lang="en-US" dirty="0"/>
              <a:t>– </a:t>
            </a:r>
            <a:r>
              <a:rPr lang="en-US" sz="3100" dirty="0"/>
              <a:t>Leviticus 18:1-30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89AE-D155-0BA5-4FD1-0A519892F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sz="2400" dirty="0"/>
              <a:t>Introduction</a:t>
            </a:r>
          </a:p>
          <a:p>
            <a:pPr marL="605790" indent="-605790">
              <a:buFont typeface="+mj-lt"/>
              <a:buAutoNum type="alphaUcPeriod"/>
            </a:pPr>
            <a:r>
              <a:rPr lang="en-US" sz="4000" b="1" dirty="0"/>
              <a:t>Details of prohibitions</a:t>
            </a:r>
          </a:p>
          <a:p>
            <a:pPr marL="777240" lvl="1" indent="-468630">
              <a:spcAft>
                <a:spcPts val="600"/>
              </a:spcAft>
              <a:buFont typeface="+mj-lt"/>
              <a:buAutoNum type="arabicPeriod"/>
            </a:pPr>
            <a:r>
              <a:rPr lang="en-US" sz="1800" dirty="0"/>
              <a:t>Sexual relations with relatives prohibited</a:t>
            </a:r>
          </a:p>
          <a:p>
            <a:pPr marL="1051560" lvl="1" indent="-65151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Other sexual relations prohibited</a:t>
            </a:r>
          </a:p>
          <a:p>
            <a:pPr marL="800100" lvl="2" indent="0">
              <a:buNone/>
            </a:pP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C19373-0D33-3D07-5FBA-D5D2BB223B03}"/>
              </a:ext>
            </a:extLst>
          </p:cNvPr>
          <p:cNvSpPr txBox="1"/>
          <p:nvPr/>
        </p:nvSpPr>
        <p:spPr>
          <a:xfrm>
            <a:off x="1710064" y="3452955"/>
            <a:ext cx="317426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Female menstruating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Neighbor’s wife</a:t>
            </a: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Sacrificing children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64B5E-70FC-8C32-723F-6E76E56C8A4C}"/>
              </a:ext>
            </a:extLst>
          </p:cNvPr>
          <p:cNvSpPr txBox="1"/>
          <p:nvPr/>
        </p:nvSpPr>
        <p:spPr>
          <a:xfrm>
            <a:off x="5154304" y="3451682"/>
            <a:ext cx="2579552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d) Same sex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e) Sex with animals</a:t>
            </a:r>
          </a:p>
        </p:txBody>
      </p:sp>
    </p:spTree>
    <p:extLst>
      <p:ext uri="{BB962C8B-B14F-4D97-AF65-F5344CB8AC3E}">
        <p14:creationId xmlns:p14="http://schemas.microsoft.com/office/powerpoint/2010/main" val="2065234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76DA-6DED-A7D9-1E11-988B45DB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Forbidden Sexual Relations </a:t>
            </a:r>
            <a:r>
              <a:rPr lang="en-US" dirty="0"/>
              <a:t>– </a:t>
            </a:r>
            <a:r>
              <a:rPr lang="en-US" sz="3100" dirty="0"/>
              <a:t>Leviticus 18:1-30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89AE-D155-0BA5-4FD1-0A519892F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/>
              <a:t>Introduction</a:t>
            </a:r>
          </a:p>
          <a:p>
            <a:pPr marL="605790" indent="-605790">
              <a:buFont typeface="+mj-lt"/>
              <a:buAutoNum type="alphaUcPeriod"/>
            </a:pPr>
            <a:r>
              <a:rPr lang="en-US" sz="4000" b="1" dirty="0"/>
              <a:t>Details of prohibitions</a:t>
            </a:r>
          </a:p>
          <a:p>
            <a:pPr marL="777240" lvl="1" indent="-37719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Sexual relations with relatives prohibited</a:t>
            </a:r>
          </a:p>
          <a:p>
            <a:pPr marL="777240" lvl="1" indent="-37719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Other sexual relations prohibited</a:t>
            </a:r>
          </a:p>
          <a:p>
            <a:pPr marL="1143000" lvl="1" indent="-560070">
              <a:spcAft>
                <a:spcPts val="600"/>
              </a:spcAft>
              <a:buFont typeface="+mj-lt"/>
              <a:buAutoNum type="arabicPeriod"/>
            </a:pPr>
            <a:r>
              <a:rPr lang="en-US" b="1" dirty="0"/>
              <a:t>Punishments for disobedience</a:t>
            </a:r>
          </a:p>
          <a:p>
            <a:pPr marL="1634490" lvl="2" indent="-56007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Removed from the land</a:t>
            </a:r>
          </a:p>
          <a:p>
            <a:pPr marL="1634490" lvl="2" indent="-560070">
              <a:spcAft>
                <a:spcPts val="600"/>
              </a:spcAft>
              <a:buFont typeface="+mj-lt"/>
              <a:buAutoNum type="alphaLcParenR"/>
            </a:pPr>
            <a:r>
              <a:rPr lang="en-US" dirty="0"/>
              <a:t>Required holiness in worship and marriage</a:t>
            </a:r>
          </a:p>
          <a:p>
            <a:pPr marL="800100" lvl="2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190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8356" y="1588482"/>
            <a:ext cx="7446700" cy="3349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You shall not take vengeance, nor bear any grudge against the sons of your people, but you shall love your neighbor as yourself; I am the Lord.</a:t>
            </a:r>
          </a:p>
          <a:p>
            <a:pPr marL="0" indent="0">
              <a:buNone/>
            </a:pPr>
            <a:r>
              <a:rPr lang="en-US" sz="3600" b="1" dirty="0"/>
              <a:t>- Leviticus 19:18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937D29-4AA2-8C07-C062-EC64828FD556}"/>
              </a:ext>
            </a:extLst>
          </p:cNvPr>
          <p:cNvCxnSpPr/>
          <p:nvPr/>
        </p:nvCxnSpPr>
        <p:spPr>
          <a:xfrm>
            <a:off x="874643" y="1486894"/>
            <a:ext cx="0" cy="3029447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19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8"/>
            <a:ext cx="7913687" cy="1030588"/>
          </a:xfrm>
        </p:spPr>
        <p:txBody>
          <a:bodyPr>
            <a:normAutofit/>
          </a:bodyPr>
          <a:lstStyle/>
          <a:p>
            <a:pPr marL="605790" indent="-605790">
              <a:buFont typeface="+mj-lt"/>
              <a:buAutoNum type="alphaUcPeriod"/>
            </a:pPr>
            <a:r>
              <a:rPr lang="en-US" sz="4400" b="1" dirty="0"/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330F6-5269-8171-30A5-0CE86AD98890}"/>
              </a:ext>
            </a:extLst>
          </p:cNvPr>
          <p:cNvSpPr txBox="1"/>
          <p:nvPr/>
        </p:nvSpPr>
        <p:spPr>
          <a:xfrm>
            <a:off x="1387291" y="2282025"/>
            <a:ext cx="712436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Then the Lord spoke to Moses, saying:  </a:t>
            </a:r>
            <a:r>
              <a:rPr lang="en-US" sz="30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3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“Speak to all the congregation of the sons of Israel and say to them, ‘You shall be holy, for I the Lord your God am holy. 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Leviticus 19:1-2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57BA30-7469-6641-7775-4E27464381DC}"/>
              </a:ext>
            </a:extLst>
          </p:cNvPr>
          <p:cNvCxnSpPr/>
          <p:nvPr/>
        </p:nvCxnSpPr>
        <p:spPr>
          <a:xfrm>
            <a:off x="1033670" y="2108688"/>
            <a:ext cx="0" cy="2662095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72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Introduction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sz="3600" b="1" dirty="0"/>
              <a:t>Keeping all of God’s commands</a:t>
            </a:r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56851-A77F-643F-65EF-55A6084F4F5F}"/>
              </a:ext>
            </a:extLst>
          </p:cNvPr>
          <p:cNvSpPr txBox="1"/>
          <p:nvPr/>
        </p:nvSpPr>
        <p:spPr>
          <a:xfrm>
            <a:off x="963224" y="2756415"/>
            <a:ext cx="33393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Honor parents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Keep sabbath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 not worship idols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DE802-EA09-B070-745D-BFD6B1C2FBCB}"/>
              </a:ext>
            </a:extLst>
          </p:cNvPr>
          <p:cNvSpPr txBox="1"/>
          <p:nvPr/>
        </p:nvSpPr>
        <p:spPr>
          <a:xfrm>
            <a:off x="4667336" y="2756415"/>
            <a:ext cx="3959738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Do not make idols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Follow rules for offerings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Open fields to gleaners </a:t>
            </a:r>
            <a:b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and poor</a:t>
            </a:r>
          </a:p>
        </p:txBody>
      </p:sp>
    </p:spTree>
    <p:extLst>
      <p:ext uri="{BB962C8B-B14F-4D97-AF65-F5344CB8AC3E}">
        <p14:creationId xmlns:p14="http://schemas.microsoft.com/office/powerpoint/2010/main" val="1406390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/>
              <a:t>Introduction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/>
              <a:t>Keeping all of God’s commands</a:t>
            </a:r>
          </a:p>
          <a:p>
            <a:pPr marL="605790" indent="-605790">
              <a:buFont typeface="+mj-lt"/>
              <a:buAutoNum type="alphaUcPeriod"/>
            </a:pPr>
            <a:r>
              <a:rPr lang="en-US" sz="4400" b="1" dirty="0"/>
              <a:t>Loving one’s fellow man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56851-A77F-643F-65EF-55A6084F4F5F}"/>
              </a:ext>
            </a:extLst>
          </p:cNvPr>
          <p:cNvSpPr txBox="1"/>
          <p:nvPr/>
        </p:nvSpPr>
        <p:spPr>
          <a:xfrm>
            <a:off x="1258039" y="2870801"/>
            <a:ext cx="2329484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Stealing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Lying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False witness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Oppress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DE802-EA09-B070-745D-BFD6B1C2FBCB}"/>
              </a:ext>
            </a:extLst>
          </p:cNvPr>
          <p:cNvSpPr txBox="1"/>
          <p:nvPr/>
        </p:nvSpPr>
        <p:spPr>
          <a:xfrm>
            <a:off x="5816932" y="2870801"/>
            <a:ext cx="195117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822960"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   Endanger</a:t>
            </a:r>
          </a:p>
          <a:p>
            <a:pPr marL="457200" indent="-822960"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10. Grudges</a:t>
            </a:r>
          </a:p>
          <a:p>
            <a:pPr marL="457200" indent="-822960"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11. Revenge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113EDD-369D-6ADD-C14C-BDF5944BB3B0}"/>
              </a:ext>
            </a:extLst>
          </p:cNvPr>
          <p:cNvSpPr txBox="1"/>
          <p:nvPr/>
        </p:nvSpPr>
        <p:spPr>
          <a:xfrm>
            <a:off x="3797172" y="2870801"/>
            <a:ext cx="1810111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Cheat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Handicap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 startAt="5"/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Fairness</a:t>
            </a:r>
          </a:p>
          <a:p>
            <a:pPr marL="457200" indent="-822960"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</a:t>
            </a:r>
            <a:r>
              <a:rPr lang="en-US"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Gossip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436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/>
              <a:t>Introduction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/>
              <a:t>Keeping all of God’s commands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/>
              <a:t>Loving one’s fellow man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/>
              <a:t>Maintaining the nation’s distinctiveness</a:t>
            </a:r>
            <a:br>
              <a:rPr lang="en-US" b="1" dirty="0"/>
            </a:br>
            <a:endParaRPr lang="en-US" sz="1050" b="1" dirty="0"/>
          </a:p>
          <a:p>
            <a:pPr marL="902970" lvl="1" indent="-32004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 No mixing</a:t>
            </a:r>
          </a:p>
          <a:p>
            <a:pPr marL="902970" lvl="1" indent="-32004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 Atone for sexual sins</a:t>
            </a:r>
          </a:p>
          <a:p>
            <a:pPr marL="902970" lvl="1" indent="-32004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 Obey rules for tree planting</a:t>
            </a:r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9928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54A79-D529-9C21-1800-E6DD7C4F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/>
              <a:t>Social Regulations for God’s People </a:t>
            </a:r>
            <a:r>
              <a:rPr lang="en-US" dirty="0"/>
              <a:t>– </a:t>
            </a:r>
            <a:r>
              <a:rPr lang="en-US" sz="2900" dirty="0"/>
              <a:t>Leviticus 19:1-37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C39438-6B79-200A-0753-2BB8F9BF76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/>
              <a:t>Introduction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/>
              <a:t>Keeping all of God’s commands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1800" dirty="0"/>
              <a:t>Loving one’s fellow man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b="1" dirty="0"/>
              <a:t>Maintaining the nation’s distinctiveness</a:t>
            </a:r>
          </a:p>
          <a:p>
            <a:pPr marL="0" indent="0">
              <a:buNone/>
            </a:pPr>
            <a:endParaRPr lang="en-US" sz="4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F56851-A77F-643F-65EF-55A6084F4F5F}"/>
              </a:ext>
            </a:extLst>
          </p:cNvPr>
          <p:cNvSpPr txBox="1"/>
          <p:nvPr/>
        </p:nvSpPr>
        <p:spPr>
          <a:xfrm>
            <a:off x="881592" y="2991817"/>
            <a:ext cx="3793026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No pagan customs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No selling daughters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6. Keep sabbath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 No mediums or </a:t>
            </a:r>
            <a:r>
              <a:rPr lang="en-US" sz="24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spiritists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DE802-EA09-B070-745D-BFD6B1C2FBCB}"/>
              </a:ext>
            </a:extLst>
          </p:cNvPr>
          <p:cNvSpPr txBox="1"/>
          <p:nvPr/>
        </p:nvSpPr>
        <p:spPr>
          <a:xfrm>
            <a:off x="4746378" y="2991816"/>
            <a:ext cx="4230645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8.   Honor and care for elderly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9.   Love strangers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10. Honest in business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11. God’s laws, not man’s</a:t>
            </a:r>
          </a:p>
        </p:txBody>
      </p:sp>
    </p:spTree>
    <p:extLst>
      <p:ext uri="{BB962C8B-B14F-4D97-AF65-F5344CB8AC3E}">
        <p14:creationId xmlns:p14="http://schemas.microsoft.com/office/powerpoint/2010/main" val="36754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F79F-6058-1F7C-4C44-1711F6C12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Sanctity of Blood – </a:t>
            </a:r>
            <a:r>
              <a:rPr lang="en-US" sz="3200" dirty="0"/>
              <a:t>Leviticus 17: 1-16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3ADF0-0496-724D-38D5-040066EAE6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92181" y="1455089"/>
            <a:ext cx="7578103" cy="3642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For the life of the flesh is in the blood, and I have given it to you on the altar to make atonement for your souls; for it is the blood by reason of the life that makes atonement.’</a:t>
            </a:r>
            <a:endParaRPr lang="en-US" sz="2400" dirty="0"/>
          </a:p>
          <a:p>
            <a:pPr marL="0" indent="0">
              <a:buNone/>
            </a:pPr>
            <a:r>
              <a:rPr lang="en-US" sz="2800" b="1" dirty="0"/>
              <a:t>- Leviticus 17:11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7FE7E2C-CBFE-13FA-6F4B-6F15BD3AEC1C}"/>
              </a:ext>
            </a:extLst>
          </p:cNvPr>
          <p:cNvCxnSpPr/>
          <p:nvPr/>
        </p:nvCxnSpPr>
        <p:spPr>
          <a:xfrm>
            <a:off x="866693" y="1455089"/>
            <a:ext cx="0" cy="3252083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8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B96F-8CCE-57CB-F917-DEA8D9B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9" y="205979"/>
            <a:ext cx="8020985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Penalties for Breaking God’s Law </a:t>
            </a:r>
            <a:r>
              <a:rPr lang="en-US" sz="2700" dirty="0"/>
              <a:t>–</a:t>
            </a:r>
            <a:r>
              <a:rPr lang="en-US" dirty="0"/>
              <a:t> </a:t>
            </a:r>
            <a:r>
              <a:rPr lang="en-US" sz="2700" dirty="0"/>
              <a:t>Leviticus 20:1-27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CEC9C-B4FE-ADE4-C982-DB3385735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3082" y="1463040"/>
            <a:ext cx="7709093" cy="343064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4400" b="1" dirty="0"/>
              <a:t>Capital sins</a:t>
            </a:r>
          </a:p>
          <a:p>
            <a:pPr>
              <a:spcAft>
                <a:spcPts val="1800"/>
              </a:spcAft>
            </a:pPr>
            <a:r>
              <a:rPr lang="en-US" sz="4400" b="1" dirty="0"/>
              <a:t>Non-capital sins</a:t>
            </a:r>
          </a:p>
        </p:txBody>
      </p:sp>
    </p:spTree>
    <p:extLst>
      <p:ext uri="{BB962C8B-B14F-4D97-AF65-F5344CB8AC3E}">
        <p14:creationId xmlns:p14="http://schemas.microsoft.com/office/powerpoint/2010/main" val="3237125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B96F-8CCE-57CB-F917-DEA8D9B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9" y="205979"/>
            <a:ext cx="8020985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Penalties for Breaking God’s Law </a:t>
            </a:r>
            <a:r>
              <a:rPr lang="en-US" sz="2700" dirty="0"/>
              <a:t>–</a:t>
            </a:r>
            <a:r>
              <a:rPr lang="en-US" dirty="0"/>
              <a:t> </a:t>
            </a:r>
            <a:r>
              <a:rPr lang="en-US" sz="2700" dirty="0"/>
              <a:t>Leviticus 20:1-27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CEC9C-B4FE-ADE4-C982-DB3385735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Sacrificing children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Consulting mediums, etc.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Cursing parents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Adultery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Incest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Practicing homosexuality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Sex with daughter/mother</a:t>
            </a:r>
          </a:p>
          <a:p>
            <a:pPr marL="742950" indent="-742950">
              <a:spcAft>
                <a:spcPts val="600"/>
              </a:spcAft>
              <a:buFont typeface="+mj-lt"/>
              <a:buAutoNum type="arabicPeriod"/>
            </a:pPr>
            <a:r>
              <a:rPr lang="en-US" sz="2800" dirty="0"/>
              <a:t>Bestiality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FF99E-FA8B-9AC2-2EA3-C7A5CCDC9D3E}"/>
              </a:ext>
            </a:extLst>
          </p:cNvPr>
          <p:cNvSpPr txBox="1"/>
          <p:nvPr/>
        </p:nvSpPr>
        <p:spPr>
          <a:xfrm>
            <a:off x="5327376" y="1374950"/>
            <a:ext cx="8659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F97EF-3F31-9532-0CF3-533C1EAE2B40}"/>
              </a:ext>
            </a:extLst>
          </p:cNvPr>
          <p:cNvSpPr txBox="1"/>
          <p:nvPr/>
        </p:nvSpPr>
        <p:spPr>
          <a:xfrm>
            <a:off x="6266987" y="2571750"/>
            <a:ext cx="15872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Death</a:t>
            </a:r>
          </a:p>
        </p:txBody>
      </p:sp>
    </p:spTree>
    <p:extLst>
      <p:ext uri="{BB962C8B-B14F-4D97-AF65-F5344CB8AC3E}">
        <p14:creationId xmlns:p14="http://schemas.microsoft.com/office/powerpoint/2010/main" val="3445149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4B96F-8CCE-57CB-F917-DEA8D9B4E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9" y="205979"/>
            <a:ext cx="8020985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Penalties for Breaking God’s Law </a:t>
            </a:r>
            <a:r>
              <a:rPr lang="en-US" sz="2700" dirty="0"/>
              <a:t>–</a:t>
            </a:r>
            <a:r>
              <a:rPr lang="en-US" dirty="0"/>
              <a:t> </a:t>
            </a:r>
            <a:r>
              <a:rPr lang="en-US" sz="2700" dirty="0"/>
              <a:t>Leviticus 20:1-27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CEC9C-B4FE-ADE4-C982-DB3385735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483027"/>
            <a:ext cx="7913687" cy="3454494"/>
          </a:xfrm>
        </p:spPr>
        <p:txBody>
          <a:bodyPr>
            <a:normAutofit/>
          </a:bodyPr>
          <a:lstStyle/>
          <a:p>
            <a:pPr marL="560070" indent="-560070"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Sex with sister or half sister</a:t>
            </a:r>
          </a:p>
          <a:p>
            <a:pPr marL="560070" indent="-560070"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Sex with woman on her period</a:t>
            </a:r>
          </a:p>
          <a:p>
            <a:pPr marL="560070" indent="-560070"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Sex with aunt</a:t>
            </a:r>
          </a:p>
          <a:p>
            <a:pPr marL="560070" indent="-560070">
              <a:spcAft>
                <a:spcPts val="1200"/>
              </a:spcAft>
              <a:buFont typeface="+mj-lt"/>
              <a:buAutoNum type="arabicPeriod"/>
            </a:pPr>
            <a:r>
              <a:rPr lang="en-US" sz="2600" dirty="0"/>
              <a:t>Sex with sister-in-law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CFF99E-FA8B-9AC2-2EA3-C7A5CCDC9D3E}"/>
              </a:ext>
            </a:extLst>
          </p:cNvPr>
          <p:cNvSpPr txBox="1"/>
          <p:nvPr/>
        </p:nvSpPr>
        <p:spPr>
          <a:xfrm>
            <a:off x="5880193" y="1295278"/>
            <a:ext cx="7136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}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BF97EF-3F31-9532-0CF3-533C1EAE2B40}"/>
              </a:ext>
            </a:extLst>
          </p:cNvPr>
          <p:cNvSpPr txBox="1"/>
          <p:nvPr/>
        </p:nvSpPr>
        <p:spPr>
          <a:xfrm>
            <a:off x="6624713" y="1661324"/>
            <a:ext cx="1856598" cy="15489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Public shame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Offerings</a:t>
            </a:r>
          </a:p>
          <a:p>
            <a:pPr>
              <a:lnSpc>
                <a:spcPct val="150000"/>
              </a:lnSpc>
            </a:pPr>
            <a:r>
              <a:rPr lang="en-US" sz="2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Childlessness</a:t>
            </a:r>
          </a:p>
        </p:txBody>
      </p:sp>
    </p:spTree>
    <p:extLst>
      <p:ext uri="{BB962C8B-B14F-4D97-AF65-F5344CB8AC3E}">
        <p14:creationId xmlns:p14="http://schemas.microsoft.com/office/powerpoint/2010/main" val="41052878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D52B-212F-1FA9-6B6F-5D3BA76C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/ Exhortation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BB99-3DCA-B14A-D06B-5F026C3092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buFont typeface="+mj-lt"/>
              <a:buAutoNum type="alphaUcPeriod"/>
            </a:pPr>
            <a:r>
              <a:rPr lang="en-US" sz="4800" b="1" dirty="0"/>
              <a:t>Responsibilities</a:t>
            </a:r>
            <a:br>
              <a:rPr lang="en-US" sz="4800" b="1" dirty="0"/>
            </a:br>
            <a:endParaRPr lang="en-US" sz="1600" b="1" dirty="0"/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Keep the commandments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Avoid pagan behavior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Clean and unclean</a:t>
            </a:r>
          </a:p>
        </p:txBody>
      </p:sp>
    </p:spTree>
    <p:extLst>
      <p:ext uri="{BB962C8B-B14F-4D97-AF65-F5344CB8AC3E}">
        <p14:creationId xmlns:p14="http://schemas.microsoft.com/office/powerpoint/2010/main" val="2138563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D52B-212F-1FA9-6B6F-5D3BA76C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/ Exhortation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3BB99-3DCA-B14A-D06B-5F026C3092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139995" cy="364224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lphaUcPeriod"/>
            </a:pPr>
            <a:r>
              <a:rPr lang="en-US" sz="2400" dirty="0"/>
              <a:t>Responsibilities</a:t>
            </a:r>
          </a:p>
          <a:p>
            <a:pPr marL="697230" indent="-697230">
              <a:spcAft>
                <a:spcPts val="1200"/>
              </a:spcAft>
              <a:buFont typeface="+mj-lt"/>
              <a:buAutoNum type="alphaUcPeriod"/>
            </a:pPr>
            <a:r>
              <a:rPr lang="en-US" sz="4800" b="1" dirty="0"/>
              <a:t>Obedience = </a:t>
            </a:r>
            <a:br>
              <a:rPr lang="en-US" sz="4800" b="1" dirty="0"/>
            </a:br>
            <a:r>
              <a:rPr lang="en-US" sz="4800" b="1" dirty="0"/>
              <a:t>Be God’s People = </a:t>
            </a:r>
            <a:br>
              <a:rPr lang="en-US" sz="4800" b="1" dirty="0"/>
            </a:br>
            <a:r>
              <a:rPr lang="en-US" sz="4800" b="1" dirty="0"/>
              <a:t>Blessings</a:t>
            </a:r>
          </a:p>
        </p:txBody>
      </p:sp>
    </p:spTree>
    <p:extLst>
      <p:ext uri="{BB962C8B-B14F-4D97-AF65-F5344CB8AC3E}">
        <p14:creationId xmlns:p14="http://schemas.microsoft.com/office/powerpoint/2010/main" val="20402161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B819-3A75-1A4A-63A4-A1B320B6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Ideas Regarding: Crime / Sin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832AF-0075-5D65-A556-DCA3CF415C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Crime         Punishment 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God fits the punishment to the crime</a:t>
            </a:r>
          </a:p>
          <a:p>
            <a:pPr marL="514350" indent="-514350">
              <a:spcAft>
                <a:spcPts val="2400"/>
              </a:spcAft>
              <a:buFont typeface="+mj-lt"/>
              <a:buAutoNum type="arabicPeriod"/>
            </a:pPr>
            <a:r>
              <a:rPr lang="en-US" dirty="0"/>
              <a:t>God provides an escape </a:t>
            </a:r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86F90-934B-5292-6DCE-A3B0DBD6D786}"/>
              </a:ext>
            </a:extLst>
          </p:cNvPr>
          <p:cNvSpPr txBox="1"/>
          <p:nvPr/>
        </p:nvSpPr>
        <p:spPr>
          <a:xfrm>
            <a:off x="2456952" y="125143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→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9D470-F14E-C829-093C-2E1F82DD8A23}"/>
              </a:ext>
            </a:extLst>
          </p:cNvPr>
          <p:cNvSpPr txBox="1"/>
          <p:nvPr/>
        </p:nvSpPr>
        <p:spPr>
          <a:xfrm>
            <a:off x="238539" y="21229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7D2E6C-AA1D-7C84-018F-68E244EFE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525" y="2794244"/>
            <a:ext cx="1491139" cy="149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99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ECCE9-04DE-F23D-73A4-069A29252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484080"/>
            <a:ext cx="7913430" cy="1966847"/>
          </a:xfrm>
        </p:spPr>
        <p:txBody>
          <a:bodyPr>
            <a:normAutofit/>
          </a:bodyPr>
          <a:lstStyle/>
          <a:p>
            <a:r>
              <a:rPr lang="en-US" sz="4800" dirty="0"/>
              <a:t>Leviticus </a:t>
            </a:r>
            <a:br>
              <a:rPr lang="en-US" sz="4800" dirty="0"/>
            </a:br>
            <a:r>
              <a:rPr lang="en-US" b="0" dirty="0"/>
              <a:t>Chapters 21-27</a:t>
            </a:r>
            <a:endParaRPr lang="en-US" sz="48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538DAF-97F1-8D9E-FDEF-7B0F8EAFC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90" y="692573"/>
            <a:ext cx="3302819" cy="196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12E-9743-3ED5-3406-4655F799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Blood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3617-005A-A8D4-49F7-D1F94F9BB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697230" indent="-697230">
              <a:buFont typeface="+mj-lt"/>
              <a:buAutoNum type="alphaUcPeriod"/>
            </a:pPr>
            <a:r>
              <a:rPr lang="en-US" sz="4800" b="1" dirty="0"/>
              <a:t>Only domestic animals killed as sacrifices</a:t>
            </a:r>
          </a:p>
        </p:txBody>
      </p:sp>
    </p:spTree>
    <p:extLst>
      <p:ext uri="{BB962C8B-B14F-4D97-AF65-F5344CB8AC3E}">
        <p14:creationId xmlns:p14="http://schemas.microsoft.com/office/powerpoint/2010/main" val="3155830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12E-9743-3ED5-3406-4655F799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Blood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3617-005A-A8D4-49F7-D1F94F9BB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Only domestic animals killed as sacrifices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4200" b="1" dirty="0"/>
              <a:t>Eating blood was prohibited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9E2A4C-300E-A656-ED8A-A4713C3935E9}"/>
              </a:ext>
            </a:extLst>
          </p:cNvPr>
          <p:cNvSpPr txBox="1"/>
          <p:nvPr/>
        </p:nvSpPr>
        <p:spPr>
          <a:xfrm>
            <a:off x="1320174" y="2501608"/>
            <a:ext cx="69054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‘And any man from the house of Israel, or from the aliens who sojourn among them, who eats any blood, I will set My face against that person who eats blood and will cut him off from among his people.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Leviticus 17:10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F871E5-241E-D68C-49FA-175F58B2A792}"/>
              </a:ext>
            </a:extLst>
          </p:cNvPr>
          <p:cNvCxnSpPr>
            <a:cxnSpLocks/>
          </p:cNvCxnSpPr>
          <p:nvPr/>
        </p:nvCxnSpPr>
        <p:spPr>
          <a:xfrm>
            <a:off x="1033670" y="2571750"/>
            <a:ext cx="0" cy="232193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380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257DD-CDE8-23F2-0395-4E3DBB5BCE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Bef>
                <a:spcPts val="200"/>
              </a:spcBef>
            </a:pPr>
            <a:r>
              <a:rPr lang="en-US" baseline="30000" dirty="0"/>
              <a:t>11</a:t>
            </a:r>
            <a:r>
              <a:rPr lang="en-US" dirty="0"/>
              <a:t> For the life of the flesh is in the blood, and I have given it to you on the altar to make atonement for your souls; for it is the blood by reason of the life that makes atonement.’ </a:t>
            </a:r>
          </a:p>
          <a:p>
            <a:pPr>
              <a:spcBef>
                <a:spcPts val="200"/>
              </a:spcBef>
            </a:pPr>
            <a:r>
              <a:rPr lang="en-US" baseline="30000" dirty="0"/>
              <a:t>12</a:t>
            </a:r>
            <a:r>
              <a:rPr lang="en-US" dirty="0"/>
              <a:t> Therefore I said to the sons of Israel, ‘No person among you may eat blood, nor may any alien who sojourns among you eat blood.’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8714C-15FA-E70D-236C-8838DC6BDE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Leviticus 17:11-12</a:t>
            </a:r>
          </a:p>
        </p:txBody>
      </p:sp>
    </p:spTree>
    <p:extLst>
      <p:ext uri="{BB962C8B-B14F-4D97-AF65-F5344CB8AC3E}">
        <p14:creationId xmlns:p14="http://schemas.microsoft.com/office/powerpoint/2010/main" val="2162143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12E-9743-3ED5-3406-4655F799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Blood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3617-005A-A8D4-49F7-D1F94F9BB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1800" dirty="0"/>
              <a:t>Only domestic animals killed as sacrifices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sz="4400" b="1" dirty="0"/>
              <a:t>Eating blood was prohibited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Repeats prohibition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Gives reasons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God Himself will punish</a:t>
            </a:r>
          </a:p>
        </p:txBody>
      </p:sp>
    </p:spTree>
    <p:extLst>
      <p:ext uri="{BB962C8B-B14F-4D97-AF65-F5344CB8AC3E}">
        <p14:creationId xmlns:p14="http://schemas.microsoft.com/office/powerpoint/2010/main" val="314718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12E-9743-3ED5-3406-4655F799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Blood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3617-005A-A8D4-49F7-D1F94F9BB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Only domestic animals killed as sacrifices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Eating blood was prohibited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5400" b="1" dirty="0"/>
              <a:t>Wild animals killed </a:t>
            </a:r>
            <a:br>
              <a:rPr lang="en-US" sz="5400" b="1" dirty="0"/>
            </a:br>
            <a:r>
              <a:rPr lang="en-US" sz="5400" b="1" dirty="0"/>
              <a:t>by hunters</a:t>
            </a:r>
          </a:p>
        </p:txBody>
      </p:sp>
    </p:spTree>
    <p:extLst>
      <p:ext uri="{BB962C8B-B14F-4D97-AF65-F5344CB8AC3E}">
        <p14:creationId xmlns:p14="http://schemas.microsoft.com/office/powerpoint/2010/main" val="251570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C12E-9743-3ED5-3406-4655F7991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Sanctity of Blood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13617-005A-A8D4-49F7-D1F94F9BB0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Only domestic animals killed as sacrifices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Eating blood was prohibited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1800" dirty="0"/>
              <a:t>Wild animals killed by hunters</a:t>
            </a:r>
          </a:p>
          <a:p>
            <a:pPr marL="788670" indent="-788670">
              <a:spcAft>
                <a:spcPts val="600"/>
              </a:spcAft>
              <a:buFont typeface="+mj-lt"/>
              <a:buAutoNum type="alphaUcPeriod"/>
            </a:pPr>
            <a:r>
              <a:rPr lang="en-US" sz="4800" b="1" dirty="0"/>
              <a:t>Animals that died from other causes</a:t>
            </a:r>
          </a:p>
        </p:txBody>
      </p:sp>
    </p:spTree>
    <p:extLst>
      <p:ext uri="{BB962C8B-B14F-4D97-AF65-F5344CB8AC3E}">
        <p14:creationId xmlns:p14="http://schemas.microsoft.com/office/powerpoint/2010/main" val="2667768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76DA-6DED-A7D9-1E11-988B45DB1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dirty="0"/>
              <a:t>Forbidden Sexual Relations </a:t>
            </a:r>
            <a:r>
              <a:rPr lang="en-US" dirty="0"/>
              <a:t>– </a:t>
            </a:r>
            <a:r>
              <a:rPr lang="en-US" sz="3100" dirty="0"/>
              <a:t>Leviticus 18:1-30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489AE-D155-0BA5-4FD1-0A519892F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05790" indent="-605790">
              <a:buFont typeface="+mj-lt"/>
              <a:buAutoNum type="alphaUcPeriod"/>
            </a:pPr>
            <a:r>
              <a:rPr lang="en-US" sz="3600" b="1" dirty="0"/>
              <a:t>Introduction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93A4B1-42B6-6C99-49A8-4F3D9C7E651B}"/>
              </a:ext>
            </a:extLst>
          </p:cNvPr>
          <p:cNvSpPr txBox="1"/>
          <p:nvPr/>
        </p:nvSpPr>
        <p:spPr>
          <a:xfrm>
            <a:off x="1214667" y="2071358"/>
            <a:ext cx="742044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Then the Lord spoke to Moses, saying,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“Speak to the sons of Israel and say to them, ‘I am the Lord your God. </a:t>
            </a:r>
            <a:r>
              <a:rPr lang="en-US" sz="2400" baseline="30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You shall not do what is done in the land of Egypt where you lived, nor are you to do what is done in the land of Canaan where I am bringing you; you shall not walk in their statutes.</a:t>
            </a:r>
          </a:p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 Leviticus 18:1-3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C9C9E0C-172B-0595-9C22-F4AC0D3E3DFB}"/>
              </a:ext>
            </a:extLst>
          </p:cNvPr>
          <p:cNvCxnSpPr/>
          <p:nvPr/>
        </p:nvCxnSpPr>
        <p:spPr>
          <a:xfrm>
            <a:off x="882595" y="1987826"/>
            <a:ext cx="0" cy="2727297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2606975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4993</TotalTime>
  <Words>910</Words>
  <Application>Microsoft Macintosh PowerPoint</Application>
  <PresentationFormat>On-screen Show (16:9)</PresentationFormat>
  <Paragraphs>152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Lato</vt:lpstr>
      <vt:lpstr>Lato Black</vt:lpstr>
      <vt:lpstr>Lato Light</vt:lpstr>
      <vt:lpstr>Lato Regular</vt:lpstr>
      <vt:lpstr>With Title</vt:lpstr>
      <vt:lpstr>PowerPoint Presentation</vt:lpstr>
      <vt:lpstr>The Sanctity of Blood – Leviticus 17: 1-16</vt:lpstr>
      <vt:lpstr>Sanctity of Blood</vt:lpstr>
      <vt:lpstr>Sanctity of Blood</vt:lpstr>
      <vt:lpstr>PowerPoint Presentation</vt:lpstr>
      <vt:lpstr>Sanctity of Blood</vt:lpstr>
      <vt:lpstr>Sanctity of Blood</vt:lpstr>
      <vt:lpstr>Sanctity of Blood</vt:lpstr>
      <vt:lpstr>Forbidden Sexual Relations – Leviticus 18:1-30</vt:lpstr>
      <vt:lpstr>PowerPoint Presentation</vt:lpstr>
      <vt:lpstr>Forbidden Sexual Relations – Leviticus 18:1-30</vt:lpstr>
      <vt:lpstr>Forbidden Sexual Relations – Leviticus 18:1-30</vt:lpstr>
      <vt:lpstr>Forbidden Sexual Relations – Leviticus 18:1-30</vt:lpstr>
      <vt:lpstr>Social Regulations for God’s People – Leviticus 19:1-37</vt:lpstr>
      <vt:lpstr>Social Regulations for God’s People – Leviticus 19:1-37</vt:lpstr>
      <vt:lpstr>Social Regulations for God’s People – Leviticus 19:1-37</vt:lpstr>
      <vt:lpstr>Social Regulations for God’s People – Leviticus 19:1-37</vt:lpstr>
      <vt:lpstr>Social Regulations for God’s People – Leviticus 19:1-37</vt:lpstr>
      <vt:lpstr>Social Regulations for God’s People – Leviticus 19:1-37</vt:lpstr>
      <vt:lpstr>Penalties for Breaking God’s Law – Leviticus 20:1-27</vt:lpstr>
      <vt:lpstr>Penalties for Breaking God’s Law – Leviticus 20:1-27</vt:lpstr>
      <vt:lpstr>Penalties for Breaking God’s Law – Leviticus 20:1-27</vt:lpstr>
      <vt:lpstr>Summary / Exhortation</vt:lpstr>
      <vt:lpstr>Summary / Exhortation</vt:lpstr>
      <vt:lpstr>Main Ideas Regarding: Crime / Sin</vt:lpstr>
      <vt:lpstr>Leviticus  Chapters 21-27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351</cp:revision>
  <dcterms:created xsi:type="dcterms:W3CDTF">2014-04-30T18:34:38Z</dcterms:created>
  <dcterms:modified xsi:type="dcterms:W3CDTF">2022-12-14T22:18:24Z</dcterms:modified>
  <cp:category/>
</cp:coreProperties>
</file>