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5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3B12"/>
    <a:srgbClr val="272B30"/>
    <a:srgbClr val="78C074"/>
    <a:srgbClr val="3E9BF8"/>
    <a:srgbClr val="904B25"/>
    <a:srgbClr val="C0652E"/>
    <a:srgbClr val="871C17"/>
    <a:srgbClr val="A5241D"/>
    <a:srgbClr val="16313B"/>
    <a:srgbClr val="0C1E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66"/>
    <p:restoredTop sz="94150"/>
  </p:normalViewPr>
  <p:slideViewPr>
    <p:cSldViewPr snapToGrid="0" snapToObjects="1">
      <p:cViewPr varScale="1">
        <p:scale>
          <a:sx n="160" d="100"/>
          <a:sy n="160" d="100"/>
        </p:scale>
        <p:origin x="1208"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9/24/21</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609626" y="1949826"/>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30233" y="1884717"/>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279439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99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87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me -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01454" y="1881847"/>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490882" y="1956804"/>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cxnSp>
        <p:nvCxnSpPr>
          <p:cNvPr id="4" name="Straight Connector 3"/>
          <p:cNvCxnSpPr/>
          <p:nvPr userDrawn="1"/>
        </p:nvCxnSpPr>
        <p:spPr>
          <a:xfrm>
            <a:off x="3118344" y="181940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272183" y="3471348"/>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7365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184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2723253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9" r:id="rId5"/>
    <p:sldLayoutId id="2147483668" r:id="rId6"/>
    <p:sldLayoutId id="2147483670" r:id="rId7"/>
    <p:sldLayoutId id="2147483671" r:id="rId8"/>
    <p:sldLayoutId id="2147483672" r:id="rId9"/>
    <p:sldLayoutId id="2147483673" r:id="rId10"/>
    <p:sldLayoutId id="2147483674" r:id="rId11"/>
  </p:sldLayoutIdLst>
  <p:txStyles>
    <p:titleStyle>
      <a:lvl1pPr algn="l" defTabSz="457200" rtl="0" eaLnBrk="1" latinLnBrk="0" hangingPunct="1">
        <a:spcBef>
          <a:spcPct val="0"/>
        </a:spcBef>
        <a:buNone/>
        <a:defRPr sz="3600" b="1" i="0" kern="1200" spc="-15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78203" y="1428405"/>
            <a:ext cx="2089632" cy="3363913"/>
          </a:xfrm>
        </p:spPr>
        <p:txBody>
          <a:bodyPr/>
          <a:lstStyle/>
          <a:p>
            <a:r>
              <a:rPr lang="en-US" dirty="0"/>
              <a:t>3</a:t>
            </a:r>
          </a:p>
        </p:txBody>
      </p:sp>
      <p:sp>
        <p:nvSpPr>
          <p:cNvPr id="3" name="Subtitle 2"/>
          <p:cNvSpPr>
            <a:spLocks noGrp="1"/>
          </p:cNvSpPr>
          <p:nvPr>
            <p:ph type="subTitle" idx="1"/>
          </p:nvPr>
        </p:nvSpPr>
        <p:spPr>
          <a:xfrm>
            <a:off x="2886617" y="2681462"/>
            <a:ext cx="5653083" cy="1239893"/>
          </a:xfrm>
        </p:spPr>
        <p:txBody>
          <a:bodyPr/>
          <a:lstStyle/>
          <a:p>
            <a:r>
              <a:rPr lang="en-US" sz="4400" dirty="0"/>
              <a:t>Godward </a:t>
            </a:r>
            <a:br>
              <a:rPr lang="en-US" sz="4400" dirty="0"/>
            </a:br>
            <a:r>
              <a:rPr lang="en-US" sz="4400" dirty="0"/>
              <a:t>and Manward Manifestation</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2BB5FE-7C6E-DB46-B810-8DE4D97726BE}"/>
              </a:ext>
            </a:extLst>
          </p:cNvPr>
          <p:cNvSpPr>
            <a:spLocks noGrp="1"/>
          </p:cNvSpPr>
          <p:nvPr>
            <p:ph type="body" sz="quarter" idx="10"/>
          </p:nvPr>
        </p:nvSpPr>
        <p:spPr>
          <a:xfrm>
            <a:off x="1271847" y="1521233"/>
            <a:ext cx="7232073" cy="2588403"/>
          </a:xfrm>
        </p:spPr>
        <p:txBody>
          <a:bodyPr anchor="ctr">
            <a:normAutofit/>
          </a:bodyPr>
          <a:lstStyle/>
          <a:p>
            <a:r>
              <a:rPr lang="en-US" dirty="0"/>
              <a:t>For God so loved the world, that He gave His only begotten Son, that whoever believes in Him shall not perish, but have eternal life.</a:t>
            </a:r>
          </a:p>
        </p:txBody>
      </p:sp>
      <p:sp>
        <p:nvSpPr>
          <p:cNvPr id="3" name="Text Placeholder 2">
            <a:extLst>
              <a:ext uri="{FF2B5EF4-FFF2-40B4-BE49-F238E27FC236}">
                <a16:creationId xmlns:a16="http://schemas.microsoft.com/office/drawing/2014/main" id="{1A34F7A4-B737-C04F-838E-086C0F77C94F}"/>
              </a:ext>
            </a:extLst>
          </p:cNvPr>
          <p:cNvSpPr>
            <a:spLocks noGrp="1"/>
          </p:cNvSpPr>
          <p:nvPr>
            <p:ph type="body" sz="quarter" idx="11"/>
          </p:nvPr>
        </p:nvSpPr>
        <p:spPr>
          <a:xfrm>
            <a:off x="1378239" y="4109636"/>
            <a:ext cx="4156042" cy="522988"/>
          </a:xfrm>
        </p:spPr>
        <p:txBody>
          <a:bodyPr/>
          <a:lstStyle/>
          <a:p>
            <a:r>
              <a:rPr lang="en-US" dirty="0"/>
              <a:t>- John 3:16</a:t>
            </a:r>
          </a:p>
        </p:txBody>
      </p:sp>
      <p:sp>
        <p:nvSpPr>
          <p:cNvPr id="6" name="TextBox 5">
            <a:extLst>
              <a:ext uri="{FF2B5EF4-FFF2-40B4-BE49-F238E27FC236}">
                <a16:creationId xmlns:a16="http://schemas.microsoft.com/office/drawing/2014/main" id="{E7D7F99D-3CD1-C640-868B-928F7CB09408}"/>
              </a:ext>
            </a:extLst>
          </p:cNvPr>
          <p:cNvSpPr txBox="1"/>
          <p:nvPr/>
        </p:nvSpPr>
        <p:spPr>
          <a:xfrm>
            <a:off x="871162" y="741476"/>
            <a:ext cx="3794629"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FATHER – LOVING</a:t>
            </a:r>
          </a:p>
        </p:txBody>
      </p:sp>
      <p:cxnSp>
        <p:nvCxnSpPr>
          <p:cNvPr id="7" name="Straight Connector 6">
            <a:extLst>
              <a:ext uri="{FF2B5EF4-FFF2-40B4-BE49-F238E27FC236}">
                <a16:creationId xmlns:a16="http://schemas.microsoft.com/office/drawing/2014/main" id="{6B4A6882-1C58-A744-8BF9-A86CDF48520B}"/>
              </a:ext>
            </a:extLst>
          </p:cNvPr>
          <p:cNvCxnSpPr/>
          <p:nvPr/>
        </p:nvCxnSpPr>
        <p:spPr>
          <a:xfrm>
            <a:off x="980902" y="1620982"/>
            <a:ext cx="0" cy="2654908"/>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9914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2BB5FE-7C6E-DB46-B810-8DE4D97726BE}"/>
              </a:ext>
            </a:extLst>
          </p:cNvPr>
          <p:cNvSpPr>
            <a:spLocks noGrp="1"/>
          </p:cNvSpPr>
          <p:nvPr>
            <p:ph type="body" sz="quarter" idx="10"/>
          </p:nvPr>
        </p:nvSpPr>
        <p:spPr>
          <a:xfrm>
            <a:off x="1271847" y="1521233"/>
            <a:ext cx="7232073" cy="2588403"/>
          </a:xfrm>
        </p:spPr>
        <p:txBody>
          <a:bodyPr anchor="ctr">
            <a:normAutofit/>
          </a:bodyPr>
          <a:lstStyle/>
          <a:p>
            <a:r>
              <a:rPr lang="en-US" sz="2800" dirty="0"/>
              <a:t>Now before the Feast of the Passover, Jesus knowing that His hour had come that He would depart out of this world to the Father, having loved His own who were in the world, He loved them to the end.</a:t>
            </a:r>
          </a:p>
        </p:txBody>
      </p:sp>
      <p:sp>
        <p:nvSpPr>
          <p:cNvPr id="3" name="Text Placeholder 2">
            <a:extLst>
              <a:ext uri="{FF2B5EF4-FFF2-40B4-BE49-F238E27FC236}">
                <a16:creationId xmlns:a16="http://schemas.microsoft.com/office/drawing/2014/main" id="{1A34F7A4-B737-C04F-838E-086C0F77C94F}"/>
              </a:ext>
            </a:extLst>
          </p:cNvPr>
          <p:cNvSpPr>
            <a:spLocks noGrp="1"/>
          </p:cNvSpPr>
          <p:nvPr>
            <p:ph type="body" sz="quarter" idx="11"/>
          </p:nvPr>
        </p:nvSpPr>
        <p:spPr>
          <a:xfrm>
            <a:off x="1378239" y="4109636"/>
            <a:ext cx="4156042" cy="522988"/>
          </a:xfrm>
        </p:spPr>
        <p:txBody>
          <a:bodyPr/>
          <a:lstStyle/>
          <a:p>
            <a:r>
              <a:rPr lang="en-US" dirty="0"/>
              <a:t>- John 13:1</a:t>
            </a:r>
          </a:p>
        </p:txBody>
      </p:sp>
      <p:sp>
        <p:nvSpPr>
          <p:cNvPr id="6" name="TextBox 5">
            <a:extLst>
              <a:ext uri="{FF2B5EF4-FFF2-40B4-BE49-F238E27FC236}">
                <a16:creationId xmlns:a16="http://schemas.microsoft.com/office/drawing/2014/main" id="{E7D7F99D-3CD1-C640-868B-928F7CB09408}"/>
              </a:ext>
            </a:extLst>
          </p:cNvPr>
          <p:cNvSpPr txBox="1"/>
          <p:nvPr/>
        </p:nvSpPr>
        <p:spPr>
          <a:xfrm>
            <a:off x="871162" y="741476"/>
            <a:ext cx="3078087"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SON – LOVING</a:t>
            </a:r>
          </a:p>
        </p:txBody>
      </p:sp>
      <p:cxnSp>
        <p:nvCxnSpPr>
          <p:cNvPr id="7" name="Straight Connector 6">
            <a:extLst>
              <a:ext uri="{FF2B5EF4-FFF2-40B4-BE49-F238E27FC236}">
                <a16:creationId xmlns:a16="http://schemas.microsoft.com/office/drawing/2014/main" id="{6B4A6882-1C58-A744-8BF9-A86CDF48520B}"/>
              </a:ext>
            </a:extLst>
          </p:cNvPr>
          <p:cNvCxnSpPr/>
          <p:nvPr/>
        </p:nvCxnSpPr>
        <p:spPr>
          <a:xfrm>
            <a:off x="980902" y="1620982"/>
            <a:ext cx="0" cy="2654908"/>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2034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2BB5FE-7C6E-DB46-B810-8DE4D97726BE}"/>
              </a:ext>
            </a:extLst>
          </p:cNvPr>
          <p:cNvSpPr>
            <a:spLocks noGrp="1"/>
          </p:cNvSpPr>
          <p:nvPr>
            <p:ph type="body" sz="quarter" idx="10"/>
          </p:nvPr>
        </p:nvSpPr>
        <p:spPr>
          <a:xfrm>
            <a:off x="1271847" y="1521233"/>
            <a:ext cx="7232073" cy="2588403"/>
          </a:xfrm>
        </p:spPr>
        <p:txBody>
          <a:bodyPr anchor="ctr">
            <a:normAutofit/>
          </a:bodyPr>
          <a:lstStyle/>
          <a:p>
            <a:r>
              <a:rPr lang="en-US" sz="3600" dirty="0"/>
              <a:t>But the fruit of the Spirit is love, joy, peace, patience, kindness, goodness, faithfulness,</a:t>
            </a:r>
          </a:p>
        </p:txBody>
      </p:sp>
      <p:sp>
        <p:nvSpPr>
          <p:cNvPr id="3" name="Text Placeholder 2">
            <a:extLst>
              <a:ext uri="{FF2B5EF4-FFF2-40B4-BE49-F238E27FC236}">
                <a16:creationId xmlns:a16="http://schemas.microsoft.com/office/drawing/2014/main" id="{1A34F7A4-B737-C04F-838E-086C0F77C94F}"/>
              </a:ext>
            </a:extLst>
          </p:cNvPr>
          <p:cNvSpPr>
            <a:spLocks noGrp="1"/>
          </p:cNvSpPr>
          <p:nvPr>
            <p:ph type="body" sz="quarter" idx="11"/>
          </p:nvPr>
        </p:nvSpPr>
        <p:spPr>
          <a:xfrm>
            <a:off x="1378239" y="4109636"/>
            <a:ext cx="4156042" cy="522988"/>
          </a:xfrm>
        </p:spPr>
        <p:txBody>
          <a:bodyPr/>
          <a:lstStyle/>
          <a:p>
            <a:r>
              <a:rPr lang="en-US" dirty="0"/>
              <a:t>- Galatians 5:22</a:t>
            </a:r>
          </a:p>
        </p:txBody>
      </p:sp>
      <p:sp>
        <p:nvSpPr>
          <p:cNvPr id="6" name="TextBox 5">
            <a:extLst>
              <a:ext uri="{FF2B5EF4-FFF2-40B4-BE49-F238E27FC236}">
                <a16:creationId xmlns:a16="http://schemas.microsoft.com/office/drawing/2014/main" id="{E7D7F99D-3CD1-C640-868B-928F7CB09408}"/>
              </a:ext>
            </a:extLst>
          </p:cNvPr>
          <p:cNvSpPr txBox="1"/>
          <p:nvPr/>
        </p:nvSpPr>
        <p:spPr>
          <a:xfrm>
            <a:off x="871162" y="741476"/>
            <a:ext cx="4700326"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HOLY SPIRIT – LOVING</a:t>
            </a:r>
          </a:p>
        </p:txBody>
      </p:sp>
      <p:cxnSp>
        <p:nvCxnSpPr>
          <p:cNvPr id="7" name="Straight Connector 6">
            <a:extLst>
              <a:ext uri="{FF2B5EF4-FFF2-40B4-BE49-F238E27FC236}">
                <a16:creationId xmlns:a16="http://schemas.microsoft.com/office/drawing/2014/main" id="{6B4A6882-1C58-A744-8BF9-A86CDF48520B}"/>
              </a:ext>
            </a:extLst>
          </p:cNvPr>
          <p:cNvCxnSpPr/>
          <p:nvPr/>
        </p:nvCxnSpPr>
        <p:spPr>
          <a:xfrm>
            <a:off x="980902" y="1620982"/>
            <a:ext cx="0" cy="2654908"/>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5776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2BB5FE-7C6E-DB46-B810-8DE4D97726BE}"/>
              </a:ext>
            </a:extLst>
          </p:cNvPr>
          <p:cNvSpPr>
            <a:spLocks noGrp="1"/>
          </p:cNvSpPr>
          <p:nvPr>
            <p:ph type="body" sz="quarter" idx="10"/>
          </p:nvPr>
        </p:nvSpPr>
        <p:spPr>
          <a:xfrm>
            <a:off x="1271847" y="1521233"/>
            <a:ext cx="7232073" cy="2588403"/>
          </a:xfrm>
        </p:spPr>
        <p:txBody>
          <a:bodyPr anchor="ctr">
            <a:normAutofit/>
          </a:bodyPr>
          <a:lstStyle/>
          <a:p>
            <a:r>
              <a:rPr lang="en-US" sz="3600" dirty="0"/>
              <a:t>because it is written, </a:t>
            </a:r>
            <a:br>
              <a:rPr lang="en-US" sz="3600" dirty="0"/>
            </a:br>
            <a:r>
              <a:rPr lang="en-US" sz="3600" dirty="0"/>
              <a:t>“You shall be holy, for I am holy.”</a:t>
            </a:r>
          </a:p>
        </p:txBody>
      </p:sp>
      <p:sp>
        <p:nvSpPr>
          <p:cNvPr id="3" name="Text Placeholder 2">
            <a:extLst>
              <a:ext uri="{FF2B5EF4-FFF2-40B4-BE49-F238E27FC236}">
                <a16:creationId xmlns:a16="http://schemas.microsoft.com/office/drawing/2014/main" id="{1A34F7A4-B737-C04F-838E-086C0F77C94F}"/>
              </a:ext>
            </a:extLst>
          </p:cNvPr>
          <p:cNvSpPr>
            <a:spLocks noGrp="1"/>
          </p:cNvSpPr>
          <p:nvPr>
            <p:ph type="body" sz="quarter" idx="11"/>
          </p:nvPr>
        </p:nvSpPr>
        <p:spPr>
          <a:xfrm>
            <a:off x="1378239" y="4109636"/>
            <a:ext cx="4156042" cy="522988"/>
          </a:xfrm>
        </p:spPr>
        <p:txBody>
          <a:bodyPr/>
          <a:lstStyle/>
          <a:p>
            <a:r>
              <a:rPr lang="en-US" dirty="0"/>
              <a:t>- I Peter 1:16</a:t>
            </a:r>
          </a:p>
        </p:txBody>
      </p:sp>
      <p:sp>
        <p:nvSpPr>
          <p:cNvPr id="6" name="TextBox 5">
            <a:extLst>
              <a:ext uri="{FF2B5EF4-FFF2-40B4-BE49-F238E27FC236}">
                <a16:creationId xmlns:a16="http://schemas.microsoft.com/office/drawing/2014/main" id="{E7D7F99D-3CD1-C640-868B-928F7CB09408}"/>
              </a:ext>
            </a:extLst>
          </p:cNvPr>
          <p:cNvSpPr txBox="1"/>
          <p:nvPr/>
        </p:nvSpPr>
        <p:spPr>
          <a:xfrm>
            <a:off x="871162" y="741476"/>
            <a:ext cx="3353803"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FATHER – HOLY</a:t>
            </a:r>
          </a:p>
        </p:txBody>
      </p:sp>
      <p:cxnSp>
        <p:nvCxnSpPr>
          <p:cNvPr id="7" name="Straight Connector 6">
            <a:extLst>
              <a:ext uri="{FF2B5EF4-FFF2-40B4-BE49-F238E27FC236}">
                <a16:creationId xmlns:a16="http://schemas.microsoft.com/office/drawing/2014/main" id="{6B4A6882-1C58-A744-8BF9-A86CDF48520B}"/>
              </a:ext>
            </a:extLst>
          </p:cNvPr>
          <p:cNvCxnSpPr/>
          <p:nvPr/>
        </p:nvCxnSpPr>
        <p:spPr>
          <a:xfrm>
            <a:off x="980902" y="1620982"/>
            <a:ext cx="0" cy="2654908"/>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46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2BB5FE-7C6E-DB46-B810-8DE4D97726BE}"/>
              </a:ext>
            </a:extLst>
          </p:cNvPr>
          <p:cNvSpPr>
            <a:spLocks noGrp="1"/>
          </p:cNvSpPr>
          <p:nvPr>
            <p:ph type="body" sz="quarter" idx="10"/>
          </p:nvPr>
        </p:nvSpPr>
        <p:spPr>
          <a:xfrm>
            <a:off x="1271847" y="1521233"/>
            <a:ext cx="7232073" cy="2588403"/>
          </a:xfrm>
        </p:spPr>
        <p:txBody>
          <a:bodyPr anchor="ctr">
            <a:normAutofit/>
          </a:bodyPr>
          <a:lstStyle/>
          <a:p>
            <a:r>
              <a:rPr lang="en-US" dirty="0"/>
              <a:t>“Let us alone! What business do we have with each other, Jesus of Nazareth? Have You come to destroy us? I know who You are — the Holy One of God!”</a:t>
            </a:r>
          </a:p>
        </p:txBody>
      </p:sp>
      <p:sp>
        <p:nvSpPr>
          <p:cNvPr id="3" name="Text Placeholder 2">
            <a:extLst>
              <a:ext uri="{FF2B5EF4-FFF2-40B4-BE49-F238E27FC236}">
                <a16:creationId xmlns:a16="http://schemas.microsoft.com/office/drawing/2014/main" id="{1A34F7A4-B737-C04F-838E-086C0F77C94F}"/>
              </a:ext>
            </a:extLst>
          </p:cNvPr>
          <p:cNvSpPr>
            <a:spLocks noGrp="1"/>
          </p:cNvSpPr>
          <p:nvPr>
            <p:ph type="body" sz="quarter" idx="11"/>
          </p:nvPr>
        </p:nvSpPr>
        <p:spPr>
          <a:xfrm>
            <a:off x="1378239" y="4109636"/>
            <a:ext cx="4156042" cy="522988"/>
          </a:xfrm>
        </p:spPr>
        <p:txBody>
          <a:bodyPr/>
          <a:lstStyle/>
          <a:p>
            <a:r>
              <a:rPr lang="en-US" dirty="0"/>
              <a:t>- Luke 4:34</a:t>
            </a:r>
          </a:p>
        </p:txBody>
      </p:sp>
      <p:sp>
        <p:nvSpPr>
          <p:cNvPr id="6" name="TextBox 5">
            <a:extLst>
              <a:ext uri="{FF2B5EF4-FFF2-40B4-BE49-F238E27FC236}">
                <a16:creationId xmlns:a16="http://schemas.microsoft.com/office/drawing/2014/main" id="{E7D7F99D-3CD1-C640-868B-928F7CB09408}"/>
              </a:ext>
            </a:extLst>
          </p:cNvPr>
          <p:cNvSpPr txBox="1"/>
          <p:nvPr/>
        </p:nvSpPr>
        <p:spPr>
          <a:xfrm>
            <a:off x="871162" y="741476"/>
            <a:ext cx="2637260"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SON – HOLY</a:t>
            </a:r>
          </a:p>
        </p:txBody>
      </p:sp>
      <p:cxnSp>
        <p:nvCxnSpPr>
          <p:cNvPr id="7" name="Straight Connector 6">
            <a:extLst>
              <a:ext uri="{FF2B5EF4-FFF2-40B4-BE49-F238E27FC236}">
                <a16:creationId xmlns:a16="http://schemas.microsoft.com/office/drawing/2014/main" id="{6B4A6882-1C58-A744-8BF9-A86CDF48520B}"/>
              </a:ext>
            </a:extLst>
          </p:cNvPr>
          <p:cNvCxnSpPr/>
          <p:nvPr/>
        </p:nvCxnSpPr>
        <p:spPr>
          <a:xfrm>
            <a:off x="980902" y="1620982"/>
            <a:ext cx="0" cy="2654908"/>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8137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2BB5FE-7C6E-DB46-B810-8DE4D97726BE}"/>
              </a:ext>
            </a:extLst>
          </p:cNvPr>
          <p:cNvSpPr>
            <a:spLocks noGrp="1"/>
          </p:cNvSpPr>
          <p:nvPr>
            <p:ph type="body" sz="quarter" idx="10"/>
          </p:nvPr>
        </p:nvSpPr>
        <p:spPr>
          <a:xfrm>
            <a:off x="1271847" y="1521233"/>
            <a:ext cx="7232073" cy="2588403"/>
          </a:xfrm>
        </p:spPr>
        <p:txBody>
          <a:bodyPr anchor="ctr">
            <a:normAutofit/>
          </a:bodyPr>
          <a:lstStyle/>
          <a:p>
            <a:r>
              <a:rPr lang="en-US" sz="3600" dirty="0"/>
              <a:t>Do not grieve the Holy Spirit of God, by whom you were sealed for the day of redemption.</a:t>
            </a:r>
          </a:p>
        </p:txBody>
      </p:sp>
      <p:sp>
        <p:nvSpPr>
          <p:cNvPr id="3" name="Text Placeholder 2">
            <a:extLst>
              <a:ext uri="{FF2B5EF4-FFF2-40B4-BE49-F238E27FC236}">
                <a16:creationId xmlns:a16="http://schemas.microsoft.com/office/drawing/2014/main" id="{1A34F7A4-B737-C04F-838E-086C0F77C94F}"/>
              </a:ext>
            </a:extLst>
          </p:cNvPr>
          <p:cNvSpPr>
            <a:spLocks noGrp="1"/>
          </p:cNvSpPr>
          <p:nvPr>
            <p:ph type="body" sz="quarter" idx="11"/>
          </p:nvPr>
        </p:nvSpPr>
        <p:spPr>
          <a:xfrm>
            <a:off x="1378239" y="4109636"/>
            <a:ext cx="4156042" cy="522988"/>
          </a:xfrm>
        </p:spPr>
        <p:txBody>
          <a:bodyPr/>
          <a:lstStyle/>
          <a:p>
            <a:r>
              <a:rPr lang="en-US" dirty="0"/>
              <a:t>- Ephesians 4:30</a:t>
            </a:r>
          </a:p>
        </p:txBody>
      </p:sp>
      <p:sp>
        <p:nvSpPr>
          <p:cNvPr id="6" name="TextBox 5">
            <a:extLst>
              <a:ext uri="{FF2B5EF4-FFF2-40B4-BE49-F238E27FC236}">
                <a16:creationId xmlns:a16="http://schemas.microsoft.com/office/drawing/2014/main" id="{E7D7F99D-3CD1-C640-868B-928F7CB09408}"/>
              </a:ext>
            </a:extLst>
          </p:cNvPr>
          <p:cNvSpPr txBox="1"/>
          <p:nvPr/>
        </p:nvSpPr>
        <p:spPr>
          <a:xfrm>
            <a:off x="871162" y="741476"/>
            <a:ext cx="4259499"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HOLY SPIRIT – HOLY</a:t>
            </a:r>
          </a:p>
        </p:txBody>
      </p:sp>
      <p:cxnSp>
        <p:nvCxnSpPr>
          <p:cNvPr id="7" name="Straight Connector 6">
            <a:extLst>
              <a:ext uri="{FF2B5EF4-FFF2-40B4-BE49-F238E27FC236}">
                <a16:creationId xmlns:a16="http://schemas.microsoft.com/office/drawing/2014/main" id="{6B4A6882-1C58-A744-8BF9-A86CDF48520B}"/>
              </a:ext>
            </a:extLst>
          </p:cNvPr>
          <p:cNvCxnSpPr/>
          <p:nvPr/>
        </p:nvCxnSpPr>
        <p:spPr>
          <a:xfrm>
            <a:off x="980902" y="1620982"/>
            <a:ext cx="0" cy="2654908"/>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132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FDE7D-EA6A-8F45-B1F0-98BA7E68D898}"/>
              </a:ext>
            </a:extLst>
          </p:cNvPr>
          <p:cNvSpPr>
            <a:spLocks noGrp="1"/>
          </p:cNvSpPr>
          <p:nvPr>
            <p:ph type="title"/>
          </p:nvPr>
        </p:nvSpPr>
        <p:spPr>
          <a:xfrm>
            <a:off x="588792" y="422468"/>
            <a:ext cx="7913430" cy="691764"/>
          </a:xfrm>
        </p:spPr>
        <p:txBody>
          <a:bodyPr>
            <a:normAutofit/>
          </a:bodyPr>
          <a:lstStyle/>
          <a:p>
            <a:pPr algn="l"/>
            <a:r>
              <a:rPr lang="en-US" sz="3200" dirty="0"/>
              <a:t>1. Godward Relationship</a:t>
            </a:r>
          </a:p>
        </p:txBody>
      </p:sp>
      <p:cxnSp>
        <p:nvCxnSpPr>
          <p:cNvPr id="4" name="Straight Connector 3">
            <a:extLst>
              <a:ext uri="{FF2B5EF4-FFF2-40B4-BE49-F238E27FC236}">
                <a16:creationId xmlns:a16="http://schemas.microsoft.com/office/drawing/2014/main" id="{D429429C-6EB5-EB44-8CBE-1E22BAC0E8B9}"/>
              </a:ext>
            </a:extLst>
          </p:cNvPr>
          <p:cNvCxnSpPr>
            <a:cxnSpLocks/>
          </p:cNvCxnSpPr>
          <p:nvPr/>
        </p:nvCxnSpPr>
        <p:spPr>
          <a:xfrm>
            <a:off x="508883" y="1701579"/>
            <a:ext cx="8126233" cy="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B00EAD59-3599-E247-A512-0C41C808788A}"/>
              </a:ext>
            </a:extLst>
          </p:cNvPr>
          <p:cNvCxnSpPr>
            <a:cxnSpLocks/>
          </p:cNvCxnSpPr>
          <p:nvPr/>
        </p:nvCxnSpPr>
        <p:spPr>
          <a:xfrm>
            <a:off x="508883" y="2835601"/>
            <a:ext cx="8126233"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99E5E04-4CE9-7C41-BE29-D1800DA9ADC4}"/>
              </a:ext>
            </a:extLst>
          </p:cNvPr>
          <p:cNvCxnSpPr>
            <a:cxnSpLocks/>
          </p:cNvCxnSpPr>
          <p:nvPr/>
        </p:nvCxnSpPr>
        <p:spPr>
          <a:xfrm>
            <a:off x="508883" y="3747473"/>
            <a:ext cx="8126233"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CEC32C5-721B-9242-92AC-F3AC7B25C9B7}"/>
              </a:ext>
            </a:extLst>
          </p:cNvPr>
          <p:cNvCxnSpPr/>
          <p:nvPr/>
        </p:nvCxnSpPr>
        <p:spPr>
          <a:xfrm>
            <a:off x="1945177" y="1704109"/>
            <a:ext cx="0" cy="290945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06025F5-3852-BE48-86FE-81732355DDDF}"/>
              </a:ext>
            </a:extLst>
          </p:cNvPr>
          <p:cNvCxnSpPr/>
          <p:nvPr/>
        </p:nvCxnSpPr>
        <p:spPr>
          <a:xfrm>
            <a:off x="4225636" y="1704109"/>
            <a:ext cx="0" cy="290945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62C69A1-B7BC-9343-8904-4E15C376E0AB}"/>
              </a:ext>
            </a:extLst>
          </p:cNvPr>
          <p:cNvCxnSpPr/>
          <p:nvPr/>
        </p:nvCxnSpPr>
        <p:spPr>
          <a:xfrm>
            <a:off x="6406341" y="1704109"/>
            <a:ext cx="0" cy="2909455"/>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2F01F21-43DE-1445-AAEA-7B08B1956336}"/>
              </a:ext>
            </a:extLst>
          </p:cNvPr>
          <p:cNvSpPr txBox="1"/>
          <p:nvPr/>
        </p:nvSpPr>
        <p:spPr>
          <a:xfrm>
            <a:off x="2103119" y="1242984"/>
            <a:ext cx="869149" cy="369332"/>
          </a:xfrm>
          <a:prstGeom prst="rect">
            <a:avLst/>
          </a:prstGeom>
          <a:noFill/>
        </p:spPr>
        <p:txBody>
          <a:bodyPr wrap="none" rtlCol="0">
            <a:spAutoFit/>
          </a:bodyPr>
          <a:lstStyle/>
          <a:p>
            <a:r>
              <a:rPr lang="en-US" b="1" dirty="0">
                <a:latin typeface="Lato Black" panose="020F0502020204030203" pitchFamily="34" charset="0"/>
                <a:ea typeface="Lato Black" panose="020F0502020204030203" pitchFamily="34" charset="0"/>
                <a:cs typeface="Lato Black" panose="020F0502020204030203" pitchFamily="34" charset="0"/>
              </a:rPr>
              <a:t>Father</a:t>
            </a:r>
          </a:p>
        </p:txBody>
      </p:sp>
      <p:sp>
        <p:nvSpPr>
          <p:cNvPr id="12" name="TextBox 11">
            <a:extLst>
              <a:ext uri="{FF2B5EF4-FFF2-40B4-BE49-F238E27FC236}">
                <a16:creationId xmlns:a16="http://schemas.microsoft.com/office/drawing/2014/main" id="{05760A30-7652-5E4C-B983-9D469C736596}"/>
              </a:ext>
            </a:extLst>
          </p:cNvPr>
          <p:cNvSpPr txBox="1"/>
          <p:nvPr/>
        </p:nvSpPr>
        <p:spPr>
          <a:xfrm>
            <a:off x="4282496" y="1242984"/>
            <a:ext cx="579005" cy="369332"/>
          </a:xfrm>
          <a:prstGeom prst="rect">
            <a:avLst/>
          </a:prstGeom>
          <a:noFill/>
        </p:spPr>
        <p:txBody>
          <a:bodyPr wrap="none" rtlCol="0">
            <a:spAutoFit/>
          </a:bodyPr>
          <a:lstStyle/>
          <a:p>
            <a:r>
              <a:rPr lang="en-US" b="1" dirty="0">
                <a:latin typeface="Lato Black" panose="020F0502020204030203" pitchFamily="34" charset="0"/>
                <a:ea typeface="Lato Black" panose="020F0502020204030203" pitchFamily="34" charset="0"/>
                <a:cs typeface="Lato Black" panose="020F0502020204030203" pitchFamily="34" charset="0"/>
              </a:rPr>
              <a:t>Son</a:t>
            </a:r>
          </a:p>
        </p:txBody>
      </p:sp>
      <p:sp>
        <p:nvSpPr>
          <p:cNvPr id="13" name="TextBox 12">
            <a:extLst>
              <a:ext uri="{FF2B5EF4-FFF2-40B4-BE49-F238E27FC236}">
                <a16:creationId xmlns:a16="http://schemas.microsoft.com/office/drawing/2014/main" id="{90A34CF2-2128-CC44-88DA-3C071A9B8C43}"/>
              </a:ext>
            </a:extLst>
          </p:cNvPr>
          <p:cNvSpPr txBox="1"/>
          <p:nvPr/>
        </p:nvSpPr>
        <p:spPr>
          <a:xfrm>
            <a:off x="6502165" y="1242984"/>
            <a:ext cx="1293944" cy="369332"/>
          </a:xfrm>
          <a:prstGeom prst="rect">
            <a:avLst/>
          </a:prstGeom>
          <a:noFill/>
        </p:spPr>
        <p:txBody>
          <a:bodyPr wrap="none" rtlCol="0">
            <a:spAutoFit/>
          </a:bodyPr>
          <a:lstStyle/>
          <a:p>
            <a:r>
              <a:rPr lang="en-US" b="1" dirty="0">
                <a:latin typeface="Lato Black" panose="020F0502020204030203" pitchFamily="34" charset="0"/>
                <a:ea typeface="Lato Black" panose="020F0502020204030203" pitchFamily="34" charset="0"/>
                <a:cs typeface="Lato Black" panose="020F0502020204030203" pitchFamily="34" charset="0"/>
              </a:rPr>
              <a:t>Holy Spirit</a:t>
            </a:r>
          </a:p>
        </p:txBody>
      </p:sp>
      <p:sp>
        <p:nvSpPr>
          <p:cNvPr id="14" name="TextBox 13">
            <a:extLst>
              <a:ext uri="{FF2B5EF4-FFF2-40B4-BE49-F238E27FC236}">
                <a16:creationId xmlns:a16="http://schemas.microsoft.com/office/drawing/2014/main" id="{4237B5F1-54BD-E441-B678-F6929C8D07F3}"/>
              </a:ext>
            </a:extLst>
          </p:cNvPr>
          <p:cNvSpPr txBox="1"/>
          <p:nvPr/>
        </p:nvSpPr>
        <p:spPr>
          <a:xfrm>
            <a:off x="473299" y="2041121"/>
            <a:ext cx="1471878" cy="338554"/>
          </a:xfrm>
          <a:prstGeom prst="rect">
            <a:avLst/>
          </a:prstGeom>
          <a:noFill/>
        </p:spPr>
        <p:txBody>
          <a:bodyPr wrap="none" rtlCol="0">
            <a:spAutoFit/>
          </a:bodyPr>
          <a:lstStyle/>
          <a:p>
            <a:r>
              <a:rPr lang="en-US" sz="1600" b="1" dirty="0">
                <a:latin typeface="Lato Black" panose="020F0502020204030203" pitchFamily="34" charset="0"/>
                <a:ea typeface="Lato Black" panose="020F0502020204030203" pitchFamily="34" charset="0"/>
                <a:cs typeface="Lato Black" panose="020F0502020204030203" pitchFamily="34" charset="0"/>
              </a:rPr>
              <a:t>Characteristic</a:t>
            </a:r>
          </a:p>
        </p:txBody>
      </p:sp>
      <p:sp>
        <p:nvSpPr>
          <p:cNvPr id="15" name="TextBox 14">
            <a:extLst>
              <a:ext uri="{FF2B5EF4-FFF2-40B4-BE49-F238E27FC236}">
                <a16:creationId xmlns:a16="http://schemas.microsoft.com/office/drawing/2014/main" id="{68AF231B-0F71-1C4B-854E-82FADAC3616A}"/>
              </a:ext>
            </a:extLst>
          </p:cNvPr>
          <p:cNvSpPr txBox="1"/>
          <p:nvPr/>
        </p:nvSpPr>
        <p:spPr>
          <a:xfrm>
            <a:off x="825563" y="3129593"/>
            <a:ext cx="790601" cy="338554"/>
          </a:xfrm>
          <a:prstGeom prst="rect">
            <a:avLst/>
          </a:prstGeom>
          <a:noFill/>
        </p:spPr>
        <p:txBody>
          <a:bodyPr wrap="none" rtlCol="0">
            <a:spAutoFit/>
          </a:bodyPr>
          <a:lstStyle/>
          <a:p>
            <a:r>
              <a:rPr lang="en-US" sz="1600" b="1" dirty="0">
                <a:latin typeface="Lato Black" panose="020F0502020204030203" pitchFamily="34" charset="0"/>
                <a:ea typeface="Lato Black" panose="020F0502020204030203" pitchFamily="34" charset="0"/>
                <a:cs typeface="Lato Black" panose="020F0502020204030203" pitchFamily="34" charset="0"/>
              </a:rPr>
              <a:t>Power</a:t>
            </a:r>
          </a:p>
        </p:txBody>
      </p:sp>
      <p:sp>
        <p:nvSpPr>
          <p:cNvPr id="16" name="TextBox 15">
            <a:extLst>
              <a:ext uri="{FF2B5EF4-FFF2-40B4-BE49-F238E27FC236}">
                <a16:creationId xmlns:a16="http://schemas.microsoft.com/office/drawing/2014/main" id="{D8B5B046-B04B-FA40-BCA8-DD776C33A39C}"/>
              </a:ext>
            </a:extLst>
          </p:cNvPr>
          <p:cNvSpPr txBox="1"/>
          <p:nvPr/>
        </p:nvSpPr>
        <p:spPr>
          <a:xfrm>
            <a:off x="619974" y="4068515"/>
            <a:ext cx="1178528" cy="338554"/>
          </a:xfrm>
          <a:prstGeom prst="rect">
            <a:avLst/>
          </a:prstGeom>
          <a:noFill/>
        </p:spPr>
        <p:txBody>
          <a:bodyPr wrap="none" rtlCol="0">
            <a:spAutoFit/>
          </a:bodyPr>
          <a:lstStyle/>
          <a:p>
            <a:r>
              <a:rPr lang="en-US" sz="1600" b="1" dirty="0">
                <a:latin typeface="Lato Black" panose="020F0502020204030203" pitchFamily="34" charset="0"/>
                <a:ea typeface="Lato Black" panose="020F0502020204030203" pitchFamily="34" charset="0"/>
                <a:cs typeface="Lato Black" panose="020F0502020204030203" pitchFamily="34" charset="0"/>
              </a:rPr>
              <a:t>Revelation</a:t>
            </a:r>
          </a:p>
        </p:txBody>
      </p:sp>
      <p:sp>
        <p:nvSpPr>
          <p:cNvPr id="17" name="TextBox 16">
            <a:extLst>
              <a:ext uri="{FF2B5EF4-FFF2-40B4-BE49-F238E27FC236}">
                <a16:creationId xmlns:a16="http://schemas.microsoft.com/office/drawing/2014/main" id="{FB2147F2-11B1-7F49-9B09-0D797892FAB9}"/>
              </a:ext>
            </a:extLst>
          </p:cNvPr>
          <p:cNvSpPr txBox="1"/>
          <p:nvPr/>
        </p:nvSpPr>
        <p:spPr>
          <a:xfrm>
            <a:off x="2029681" y="1830332"/>
            <a:ext cx="2202847" cy="892552"/>
          </a:xfrm>
          <a:prstGeom prst="rect">
            <a:avLst/>
          </a:prstGeom>
          <a:noFill/>
        </p:spPr>
        <p:txBody>
          <a:bodyPr wrap="none" rtlCol="0">
            <a:spAutoFit/>
          </a:bodyPr>
          <a:lstStyle/>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Eternal 	– Deut. 33:27</a:t>
            </a:r>
          </a:p>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Loving 	– John 3:16</a:t>
            </a:r>
          </a:p>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Holy 	– I Peter 1:16</a:t>
            </a:r>
          </a:p>
        </p:txBody>
      </p:sp>
      <p:sp>
        <p:nvSpPr>
          <p:cNvPr id="19" name="TextBox 18">
            <a:extLst>
              <a:ext uri="{FF2B5EF4-FFF2-40B4-BE49-F238E27FC236}">
                <a16:creationId xmlns:a16="http://schemas.microsoft.com/office/drawing/2014/main" id="{A308A232-DC14-D044-8B0D-40E1D3F76B66}"/>
              </a:ext>
            </a:extLst>
          </p:cNvPr>
          <p:cNvSpPr txBox="1"/>
          <p:nvPr/>
        </p:nvSpPr>
        <p:spPr>
          <a:xfrm>
            <a:off x="4282496" y="1829741"/>
            <a:ext cx="2039341" cy="892552"/>
          </a:xfrm>
          <a:prstGeom prst="rect">
            <a:avLst/>
          </a:prstGeom>
          <a:noFill/>
        </p:spPr>
        <p:txBody>
          <a:bodyPr wrap="none" rtlCol="0">
            <a:spAutoFit/>
          </a:bodyPr>
          <a:lstStyle/>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Eternal 	</a:t>
            </a:r>
            <a:r>
              <a:rPr lang="en-US" sz="1400">
                <a:latin typeface="Lato" panose="020F0502020204030203" pitchFamily="34" charset="0"/>
                <a:ea typeface="Lato" panose="020F0502020204030203" pitchFamily="34" charset="0"/>
                <a:cs typeface="Lato" panose="020F0502020204030203" pitchFamily="34" charset="0"/>
              </a:rPr>
              <a:t>– Heb. </a:t>
            </a:r>
            <a:r>
              <a:rPr lang="en-US" sz="1400" dirty="0">
                <a:latin typeface="Lato" panose="020F0502020204030203" pitchFamily="34" charset="0"/>
                <a:ea typeface="Lato" panose="020F0502020204030203" pitchFamily="34" charset="0"/>
                <a:cs typeface="Lato" panose="020F0502020204030203" pitchFamily="34" charset="0"/>
              </a:rPr>
              <a:t>13:8</a:t>
            </a:r>
          </a:p>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Loving 	– John 13:1</a:t>
            </a:r>
          </a:p>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Holy 	– Luke 4:34</a:t>
            </a:r>
          </a:p>
        </p:txBody>
      </p:sp>
      <p:sp>
        <p:nvSpPr>
          <p:cNvPr id="20" name="TextBox 19">
            <a:extLst>
              <a:ext uri="{FF2B5EF4-FFF2-40B4-BE49-F238E27FC236}">
                <a16:creationId xmlns:a16="http://schemas.microsoft.com/office/drawing/2014/main" id="{F41FC9E5-0F77-724B-B57A-2DE1E7B799FD}"/>
              </a:ext>
            </a:extLst>
          </p:cNvPr>
          <p:cNvSpPr txBox="1"/>
          <p:nvPr/>
        </p:nvSpPr>
        <p:spPr>
          <a:xfrm>
            <a:off x="6509369" y="1829741"/>
            <a:ext cx="2037737" cy="892552"/>
          </a:xfrm>
          <a:prstGeom prst="rect">
            <a:avLst/>
          </a:prstGeom>
          <a:noFill/>
        </p:spPr>
        <p:txBody>
          <a:bodyPr wrap="none" rtlCol="0">
            <a:spAutoFit/>
          </a:bodyPr>
          <a:lstStyle/>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Eternal 	– Heb. 9:14</a:t>
            </a:r>
          </a:p>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Loving 	– Gal. 5:22</a:t>
            </a:r>
          </a:p>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Holy 	– Eph. 4:30</a:t>
            </a:r>
          </a:p>
        </p:txBody>
      </p:sp>
      <p:sp>
        <p:nvSpPr>
          <p:cNvPr id="21" name="TextBox 20">
            <a:extLst>
              <a:ext uri="{FF2B5EF4-FFF2-40B4-BE49-F238E27FC236}">
                <a16:creationId xmlns:a16="http://schemas.microsoft.com/office/drawing/2014/main" id="{9A242A3E-87C8-884D-8509-0DE63C7246D4}"/>
              </a:ext>
            </a:extLst>
          </p:cNvPr>
          <p:cNvSpPr txBox="1"/>
          <p:nvPr/>
        </p:nvSpPr>
        <p:spPr>
          <a:xfrm>
            <a:off x="2044703" y="2998788"/>
            <a:ext cx="2029723" cy="600164"/>
          </a:xfrm>
          <a:prstGeom prst="rect">
            <a:avLst/>
          </a:prstGeom>
          <a:noFill/>
        </p:spPr>
        <p:txBody>
          <a:bodyPr wrap="none" rtlCol="0">
            <a:spAutoFit/>
          </a:bodyPr>
          <a:lstStyle/>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Creates 	– Gen. 1:1</a:t>
            </a:r>
          </a:p>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Destroys 	– Gen. 7:23</a:t>
            </a:r>
          </a:p>
        </p:txBody>
      </p:sp>
      <p:sp>
        <p:nvSpPr>
          <p:cNvPr id="22" name="TextBox 21">
            <a:extLst>
              <a:ext uri="{FF2B5EF4-FFF2-40B4-BE49-F238E27FC236}">
                <a16:creationId xmlns:a16="http://schemas.microsoft.com/office/drawing/2014/main" id="{039EFCCA-C218-D84A-8AA6-3A48C3C9D62B}"/>
              </a:ext>
            </a:extLst>
          </p:cNvPr>
          <p:cNvSpPr txBox="1"/>
          <p:nvPr/>
        </p:nvSpPr>
        <p:spPr>
          <a:xfrm>
            <a:off x="4282496" y="2991711"/>
            <a:ext cx="2029723" cy="600164"/>
          </a:xfrm>
          <a:prstGeom prst="rect">
            <a:avLst/>
          </a:prstGeom>
          <a:noFill/>
        </p:spPr>
        <p:txBody>
          <a:bodyPr wrap="none" rtlCol="0">
            <a:spAutoFit/>
          </a:bodyPr>
          <a:lstStyle/>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Creates 	– Col. 1:16</a:t>
            </a:r>
          </a:p>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Destroys 	– I John 3:8</a:t>
            </a:r>
          </a:p>
        </p:txBody>
      </p:sp>
      <p:sp>
        <p:nvSpPr>
          <p:cNvPr id="23" name="TextBox 22">
            <a:extLst>
              <a:ext uri="{FF2B5EF4-FFF2-40B4-BE49-F238E27FC236}">
                <a16:creationId xmlns:a16="http://schemas.microsoft.com/office/drawing/2014/main" id="{B818693F-350C-0A4D-A35F-F617D80F4508}"/>
              </a:ext>
            </a:extLst>
          </p:cNvPr>
          <p:cNvSpPr txBox="1"/>
          <p:nvPr/>
        </p:nvSpPr>
        <p:spPr>
          <a:xfrm>
            <a:off x="6509369" y="2980531"/>
            <a:ext cx="2182008" cy="600164"/>
          </a:xfrm>
          <a:prstGeom prst="rect">
            <a:avLst/>
          </a:prstGeom>
          <a:noFill/>
        </p:spPr>
        <p:txBody>
          <a:bodyPr wrap="none" rtlCol="0">
            <a:spAutoFit/>
          </a:bodyPr>
          <a:lstStyle/>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Creates 	– Ps. 104:30</a:t>
            </a:r>
          </a:p>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Destroys 	– Acts 5:9-10</a:t>
            </a:r>
          </a:p>
        </p:txBody>
      </p:sp>
      <p:sp>
        <p:nvSpPr>
          <p:cNvPr id="24" name="TextBox 23">
            <a:extLst>
              <a:ext uri="{FF2B5EF4-FFF2-40B4-BE49-F238E27FC236}">
                <a16:creationId xmlns:a16="http://schemas.microsoft.com/office/drawing/2014/main" id="{497773AF-E913-CF41-BA98-420A657DAE06}"/>
              </a:ext>
            </a:extLst>
          </p:cNvPr>
          <p:cNvSpPr txBox="1"/>
          <p:nvPr/>
        </p:nvSpPr>
        <p:spPr>
          <a:xfrm>
            <a:off x="2044702" y="3820666"/>
            <a:ext cx="1935145" cy="307777"/>
          </a:xfrm>
          <a:prstGeom prst="rect">
            <a:avLst/>
          </a:prstGeom>
          <a:noFill/>
        </p:spPr>
        <p:txBody>
          <a:bodyPr wrap="none" rtlCol="0">
            <a:spAutoFit/>
          </a:bodyPr>
          <a:lstStyle/>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Speaks 	– Mt. 17:5</a:t>
            </a:r>
          </a:p>
        </p:txBody>
      </p:sp>
      <p:sp>
        <p:nvSpPr>
          <p:cNvPr id="25" name="TextBox 24">
            <a:extLst>
              <a:ext uri="{FF2B5EF4-FFF2-40B4-BE49-F238E27FC236}">
                <a16:creationId xmlns:a16="http://schemas.microsoft.com/office/drawing/2014/main" id="{ADD05D3A-89F7-0C43-8073-A068712F02F5}"/>
              </a:ext>
            </a:extLst>
          </p:cNvPr>
          <p:cNvSpPr txBox="1"/>
          <p:nvPr/>
        </p:nvSpPr>
        <p:spPr>
          <a:xfrm>
            <a:off x="4282496" y="3820666"/>
            <a:ext cx="1906291" cy="738664"/>
          </a:xfrm>
          <a:prstGeom prst="rect">
            <a:avLst/>
          </a:prstGeom>
          <a:noFill/>
        </p:spPr>
        <p:txBody>
          <a:bodyPr wrap="none" rtlCol="0">
            <a:spAutoFit/>
          </a:bodyPr>
          <a:lstStyle/>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Speaks 	– Acts 9:5</a:t>
            </a:r>
            <a:br>
              <a:rPr lang="en-US" sz="1400" dirty="0">
                <a:latin typeface="Lato" panose="020F0502020204030203" pitchFamily="34" charset="0"/>
                <a:ea typeface="Lato" panose="020F0502020204030203" pitchFamily="34" charset="0"/>
                <a:cs typeface="Lato" panose="020F0502020204030203" pitchFamily="34" charset="0"/>
              </a:rPr>
            </a:br>
            <a:r>
              <a:rPr lang="en-US" sz="1400" dirty="0">
                <a:latin typeface="Lato" panose="020F0502020204030203" pitchFamily="34" charset="0"/>
                <a:ea typeface="Lato" panose="020F0502020204030203" pitchFamily="34" charset="0"/>
                <a:cs typeface="Lato" panose="020F0502020204030203" pitchFamily="34" charset="0"/>
              </a:rPr>
              <a:t>   as a glorified person</a:t>
            </a:r>
            <a:br>
              <a:rPr lang="en-US" sz="1400" dirty="0">
                <a:latin typeface="Lato" panose="020F0502020204030203" pitchFamily="34" charset="0"/>
                <a:ea typeface="Lato" panose="020F0502020204030203" pitchFamily="34" charset="0"/>
                <a:cs typeface="Lato" panose="020F0502020204030203" pitchFamily="34" charset="0"/>
              </a:rPr>
            </a:br>
            <a:r>
              <a:rPr lang="en-US" sz="1400" dirty="0">
                <a:latin typeface="Lato" panose="020F0502020204030203" pitchFamily="34" charset="0"/>
                <a:ea typeface="Lato" panose="020F0502020204030203" pitchFamily="34" charset="0"/>
                <a:cs typeface="Lato" panose="020F0502020204030203" pitchFamily="34" charset="0"/>
              </a:rPr>
              <a:t>   in the Godhead</a:t>
            </a:r>
          </a:p>
        </p:txBody>
      </p:sp>
      <p:sp>
        <p:nvSpPr>
          <p:cNvPr id="26" name="TextBox 25">
            <a:extLst>
              <a:ext uri="{FF2B5EF4-FFF2-40B4-BE49-F238E27FC236}">
                <a16:creationId xmlns:a16="http://schemas.microsoft.com/office/drawing/2014/main" id="{EE463154-0069-C34B-8E72-C1B5AE3E895E}"/>
              </a:ext>
            </a:extLst>
          </p:cNvPr>
          <p:cNvSpPr txBox="1"/>
          <p:nvPr/>
        </p:nvSpPr>
        <p:spPr>
          <a:xfrm>
            <a:off x="6509369" y="3820666"/>
            <a:ext cx="1992853" cy="307777"/>
          </a:xfrm>
          <a:prstGeom prst="rect">
            <a:avLst/>
          </a:prstGeom>
          <a:noFill/>
        </p:spPr>
        <p:txBody>
          <a:bodyPr wrap="none" rtlCol="0">
            <a:spAutoFit/>
          </a:bodyPr>
          <a:lstStyle/>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Speaks 	– I Tim. 4:1</a:t>
            </a:r>
          </a:p>
        </p:txBody>
      </p:sp>
    </p:spTree>
    <p:extLst>
      <p:ext uri="{BB962C8B-B14F-4D97-AF65-F5344CB8AC3E}">
        <p14:creationId xmlns:p14="http://schemas.microsoft.com/office/powerpoint/2010/main" val="187098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07019-5A3C-AC46-BFDB-5E9439A2978A}"/>
              </a:ext>
            </a:extLst>
          </p:cNvPr>
          <p:cNvSpPr>
            <a:spLocks noGrp="1"/>
          </p:cNvSpPr>
          <p:nvPr>
            <p:ph type="title"/>
          </p:nvPr>
        </p:nvSpPr>
        <p:spPr/>
        <p:txBody>
          <a:bodyPr/>
          <a:lstStyle/>
          <a:p>
            <a:r>
              <a:rPr lang="en-US" dirty="0"/>
              <a:t>Godward Position / Relationship</a:t>
            </a:r>
          </a:p>
        </p:txBody>
      </p:sp>
      <p:sp>
        <p:nvSpPr>
          <p:cNvPr id="3" name="Text Placeholder 2">
            <a:extLst>
              <a:ext uri="{FF2B5EF4-FFF2-40B4-BE49-F238E27FC236}">
                <a16:creationId xmlns:a16="http://schemas.microsoft.com/office/drawing/2014/main" id="{5B682246-F221-DF4F-AC64-020E535A8F65}"/>
              </a:ext>
            </a:extLst>
          </p:cNvPr>
          <p:cNvSpPr>
            <a:spLocks noGrp="1"/>
          </p:cNvSpPr>
          <p:nvPr>
            <p:ph type="body" sz="quarter" idx="10"/>
          </p:nvPr>
        </p:nvSpPr>
        <p:spPr/>
        <p:txBody>
          <a:bodyPr>
            <a:normAutofit/>
          </a:bodyPr>
          <a:lstStyle/>
          <a:p>
            <a:pPr>
              <a:spcAft>
                <a:spcPts val="1800"/>
              </a:spcAft>
            </a:pPr>
            <a:r>
              <a:rPr lang="en-US" sz="4400" dirty="0"/>
              <a:t>Similar character / power</a:t>
            </a:r>
          </a:p>
          <a:p>
            <a:pPr>
              <a:spcAft>
                <a:spcPts val="1800"/>
              </a:spcAft>
            </a:pPr>
            <a:r>
              <a:rPr lang="en-US" sz="4400" dirty="0"/>
              <a:t>Different manner of communication with man</a:t>
            </a:r>
          </a:p>
        </p:txBody>
      </p:sp>
    </p:spTree>
    <p:extLst>
      <p:ext uri="{BB962C8B-B14F-4D97-AF65-F5344CB8AC3E}">
        <p14:creationId xmlns:p14="http://schemas.microsoft.com/office/powerpoint/2010/main" val="4084572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07019-5A3C-AC46-BFDB-5E9439A2978A}"/>
              </a:ext>
            </a:extLst>
          </p:cNvPr>
          <p:cNvSpPr>
            <a:spLocks noGrp="1"/>
          </p:cNvSpPr>
          <p:nvPr>
            <p:ph type="title"/>
          </p:nvPr>
        </p:nvSpPr>
        <p:spPr/>
        <p:txBody>
          <a:bodyPr/>
          <a:lstStyle/>
          <a:p>
            <a:r>
              <a:rPr lang="en-US" dirty="0"/>
              <a:t>Communication with Man</a:t>
            </a:r>
          </a:p>
        </p:txBody>
      </p:sp>
      <p:sp>
        <p:nvSpPr>
          <p:cNvPr id="3" name="Text Placeholder 2">
            <a:extLst>
              <a:ext uri="{FF2B5EF4-FFF2-40B4-BE49-F238E27FC236}">
                <a16:creationId xmlns:a16="http://schemas.microsoft.com/office/drawing/2014/main" id="{5B682246-F221-DF4F-AC64-020E535A8F65}"/>
              </a:ext>
            </a:extLst>
          </p:cNvPr>
          <p:cNvSpPr>
            <a:spLocks noGrp="1"/>
          </p:cNvSpPr>
          <p:nvPr>
            <p:ph type="body" sz="quarter" idx="10"/>
          </p:nvPr>
        </p:nvSpPr>
        <p:spPr>
          <a:xfrm>
            <a:off x="598230" y="1349260"/>
            <a:ext cx="5469803" cy="3642243"/>
          </a:xfrm>
        </p:spPr>
        <p:txBody>
          <a:bodyPr>
            <a:normAutofit/>
          </a:bodyPr>
          <a:lstStyle/>
          <a:p>
            <a:pPr>
              <a:spcAft>
                <a:spcPts val="4800"/>
              </a:spcAft>
            </a:pPr>
            <a:r>
              <a:rPr lang="en-US" sz="2800" b="1" dirty="0"/>
              <a:t>Father</a:t>
            </a:r>
            <a:r>
              <a:rPr lang="en-US" sz="2800" dirty="0"/>
              <a:t> 		– Theophanies</a:t>
            </a:r>
          </a:p>
          <a:p>
            <a:pPr>
              <a:spcAft>
                <a:spcPts val="4800"/>
              </a:spcAft>
            </a:pPr>
            <a:r>
              <a:rPr lang="en-US" sz="2800" b="1" dirty="0"/>
              <a:t>Son</a:t>
            </a:r>
            <a:r>
              <a:rPr lang="en-US" sz="2800" dirty="0"/>
              <a:t> 			– The Flesh</a:t>
            </a:r>
          </a:p>
          <a:p>
            <a:pPr>
              <a:spcAft>
                <a:spcPts val="4800"/>
              </a:spcAft>
            </a:pPr>
            <a:r>
              <a:rPr lang="en-US" sz="2800" b="1" dirty="0"/>
              <a:t>Holy Spirit </a:t>
            </a:r>
            <a:r>
              <a:rPr lang="en-US" sz="2800" dirty="0"/>
              <a:t>	– The Bible</a:t>
            </a:r>
          </a:p>
        </p:txBody>
      </p:sp>
      <p:sp>
        <p:nvSpPr>
          <p:cNvPr id="4" name="TextBox 3">
            <a:extLst>
              <a:ext uri="{FF2B5EF4-FFF2-40B4-BE49-F238E27FC236}">
                <a16:creationId xmlns:a16="http://schemas.microsoft.com/office/drawing/2014/main" id="{72B3F2AD-3695-AE44-814D-6CDA83BA0B88}"/>
              </a:ext>
            </a:extLst>
          </p:cNvPr>
          <p:cNvSpPr txBox="1"/>
          <p:nvPr/>
        </p:nvSpPr>
        <p:spPr>
          <a:xfrm>
            <a:off x="5536277" y="1300891"/>
            <a:ext cx="3288401" cy="923330"/>
          </a:xfrm>
          <a:prstGeom prst="rect">
            <a:avLst/>
          </a:prstGeom>
          <a:noFill/>
        </p:spPr>
        <p:txBody>
          <a:bodyPr wrap="none" rtlCol="0">
            <a:spAutoFit/>
          </a:bodyPr>
          <a:lstStyle/>
          <a:p>
            <a:pPr indent="182880">
              <a:buFont typeface="Arial" panose="020B0604020202020204" pitchFamily="34" charset="0"/>
              <a:buChar char="•"/>
            </a:pPr>
            <a:r>
              <a:rPr lang="en-US" dirty="0">
                <a:latin typeface="Lato Medium" panose="020F0502020204030203" pitchFamily="34" charset="0"/>
                <a:ea typeface="Lato Medium" panose="020F0502020204030203" pitchFamily="34" charset="0"/>
                <a:cs typeface="Lato Medium" panose="020F0502020204030203" pitchFamily="34" charset="0"/>
              </a:rPr>
              <a:t>Voice – Gen. 22:1-2</a:t>
            </a:r>
          </a:p>
          <a:p>
            <a:pPr indent="182880">
              <a:buFont typeface="Arial" panose="020B0604020202020204" pitchFamily="34" charset="0"/>
              <a:buChar char="•"/>
            </a:pPr>
            <a:r>
              <a:rPr lang="en-US" dirty="0">
                <a:latin typeface="Lato Medium" panose="020F0502020204030203" pitchFamily="34" charset="0"/>
                <a:ea typeface="Lato Medium" panose="020F0502020204030203" pitchFamily="34" charset="0"/>
                <a:cs typeface="Lato Medium" panose="020F0502020204030203" pitchFamily="34" charset="0"/>
              </a:rPr>
              <a:t>Burning Bush – Ex. 3:1-6</a:t>
            </a:r>
          </a:p>
          <a:p>
            <a:pPr indent="182880">
              <a:buFont typeface="Arial" panose="020B0604020202020204" pitchFamily="34" charset="0"/>
              <a:buChar char="•"/>
            </a:pPr>
            <a:r>
              <a:rPr lang="en-US" dirty="0">
                <a:latin typeface="Lato Medium" panose="020F0502020204030203" pitchFamily="34" charset="0"/>
                <a:ea typeface="Lato Medium" panose="020F0502020204030203" pitchFamily="34" charset="0"/>
                <a:cs typeface="Lato Medium" panose="020F0502020204030203" pitchFamily="34" charset="0"/>
              </a:rPr>
              <a:t>Natural Phenomenon – Ex. 7</a:t>
            </a:r>
          </a:p>
        </p:txBody>
      </p:sp>
      <p:sp>
        <p:nvSpPr>
          <p:cNvPr id="5" name="TextBox 4">
            <a:extLst>
              <a:ext uri="{FF2B5EF4-FFF2-40B4-BE49-F238E27FC236}">
                <a16:creationId xmlns:a16="http://schemas.microsoft.com/office/drawing/2014/main" id="{1DFCBB3F-1964-A546-A49C-2E5DFA8553DA}"/>
              </a:ext>
            </a:extLst>
          </p:cNvPr>
          <p:cNvSpPr txBox="1"/>
          <p:nvPr/>
        </p:nvSpPr>
        <p:spPr>
          <a:xfrm>
            <a:off x="5583725" y="2510252"/>
            <a:ext cx="3193503" cy="646331"/>
          </a:xfrm>
          <a:prstGeom prst="rect">
            <a:avLst/>
          </a:prstGeom>
          <a:noFill/>
        </p:spPr>
        <p:txBody>
          <a:bodyPr wrap="none" rtlCol="0">
            <a:spAutoFit/>
          </a:bodyPr>
          <a:lstStyle/>
          <a:p>
            <a:r>
              <a:rPr lang="en-US" dirty="0">
                <a:latin typeface="Lato Medium" panose="020F0502020204030203" pitchFamily="34" charset="0"/>
                <a:ea typeface="Lato Medium" panose="020F0502020204030203" pitchFamily="34" charset="0"/>
                <a:cs typeface="Lato Medium" panose="020F0502020204030203" pitchFamily="34" charset="0"/>
              </a:rPr>
              <a:t>God becomes a man to </a:t>
            </a:r>
            <a:br>
              <a:rPr lang="en-US" dirty="0">
                <a:latin typeface="Lato Medium" panose="020F0502020204030203" pitchFamily="34" charset="0"/>
                <a:ea typeface="Lato Medium" panose="020F0502020204030203" pitchFamily="34" charset="0"/>
                <a:cs typeface="Lato Medium" panose="020F0502020204030203" pitchFamily="34" charset="0"/>
              </a:rPr>
            </a:br>
            <a:r>
              <a:rPr lang="en-US" dirty="0">
                <a:latin typeface="Lato Medium" panose="020F0502020204030203" pitchFamily="34" charset="0"/>
                <a:ea typeface="Lato Medium" panose="020F0502020204030203" pitchFamily="34" charset="0"/>
                <a:cs typeface="Lato Medium" panose="020F0502020204030203" pitchFamily="34" charset="0"/>
              </a:rPr>
              <a:t>communicate directly to man.</a:t>
            </a:r>
          </a:p>
        </p:txBody>
      </p:sp>
      <p:sp>
        <p:nvSpPr>
          <p:cNvPr id="6" name="TextBox 5">
            <a:extLst>
              <a:ext uri="{FF2B5EF4-FFF2-40B4-BE49-F238E27FC236}">
                <a16:creationId xmlns:a16="http://schemas.microsoft.com/office/drawing/2014/main" id="{B3DBAE07-10A7-1B4F-8D25-57199B121CC4}"/>
              </a:ext>
            </a:extLst>
          </p:cNvPr>
          <p:cNvSpPr txBox="1"/>
          <p:nvPr/>
        </p:nvSpPr>
        <p:spPr>
          <a:xfrm>
            <a:off x="5583725" y="3568897"/>
            <a:ext cx="2497800" cy="646331"/>
          </a:xfrm>
          <a:prstGeom prst="rect">
            <a:avLst/>
          </a:prstGeom>
          <a:noFill/>
        </p:spPr>
        <p:txBody>
          <a:bodyPr wrap="none" rtlCol="0">
            <a:spAutoFit/>
          </a:bodyPr>
          <a:lstStyle/>
          <a:p>
            <a:r>
              <a:rPr lang="en-US" dirty="0">
                <a:latin typeface="Lato Medium" panose="020F0502020204030203" pitchFamily="34" charset="0"/>
                <a:ea typeface="Lato Medium" panose="020F0502020204030203" pitchFamily="34" charset="0"/>
                <a:cs typeface="Lato Medium" panose="020F0502020204030203" pitchFamily="34" charset="0"/>
              </a:rPr>
              <a:t>Inspired men to record</a:t>
            </a:r>
            <a:br>
              <a:rPr lang="en-US" dirty="0">
                <a:latin typeface="Lato Medium" panose="020F0502020204030203" pitchFamily="34" charset="0"/>
                <a:ea typeface="Lato Medium" panose="020F0502020204030203" pitchFamily="34" charset="0"/>
                <a:cs typeface="Lato Medium" panose="020F0502020204030203" pitchFamily="34" charset="0"/>
              </a:rPr>
            </a:br>
            <a:r>
              <a:rPr lang="en-US" dirty="0">
                <a:latin typeface="Lato Medium" panose="020F0502020204030203" pitchFamily="34" charset="0"/>
                <a:ea typeface="Lato Medium" panose="020F0502020204030203" pitchFamily="34" charset="0"/>
                <a:cs typeface="Lato Medium" panose="020F0502020204030203" pitchFamily="34" charset="0"/>
              </a:rPr>
              <a:t>God’s words.</a:t>
            </a:r>
          </a:p>
        </p:txBody>
      </p:sp>
    </p:spTree>
    <p:extLst>
      <p:ext uri="{BB962C8B-B14F-4D97-AF65-F5344CB8AC3E}">
        <p14:creationId xmlns:p14="http://schemas.microsoft.com/office/powerpoint/2010/main" val="3847716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C334D9-17AC-204C-92C9-ED4EBBE5A67F}"/>
              </a:ext>
            </a:extLst>
          </p:cNvPr>
          <p:cNvSpPr>
            <a:spLocks noGrp="1"/>
          </p:cNvSpPr>
          <p:nvPr>
            <p:ph type="body" sz="quarter" idx="10"/>
          </p:nvPr>
        </p:nvSpPr>
        <p:spPr/>
        <p:txBody>
          <a:bodyPr/>
          <a:lstStyle/>
          <a:p>
            <a:r>
              <a:rPr lang="en-US" baseline="30000" dirty="0"/>
              <a:t>8</a:t>
            </a:r>
            <a:r>
              <a:rPr lang="en-US" dirty="0"/>
              <a:t> Philip said to Him, “Lord, show us the Father, and it is enough for us.” </a:t>
            </a:r>
            <a:r>
              <a:rPr lang="en-US" baseline="30000" dirty="0"/>
              <a:t>9</a:t>
            </a:r>
            <a:r>
              <a:rPr lang="en-US" dirty="0"/>
              <a:t> Jesus said to him, “Have I been so long with you, and yet you have not come to know Me, Philip? He who has seen Me has seen the Father; how can you say, ‘Show us the Father’?</a:t>
            </a:r>
          </a:p>
        </p:txBody>
      </p:sp>
      <p:sp>
        <p:nvSpPr>
          <p:cNvPr id="3" name="Text Placeholder 2">
            <a:extLst>
              <a:ext uri="{FF2B5EF4-FFF2-40B4-BE49-F238E27FC236}">
                <a16:creationId xmlns:a16="http://schemas.microsoft.com/office/drawing/2014/main" id="{FF54C999-F7CA-9849-9E10-07A34C8B37D9}"/>
              </a:ext>
            </a:extLst>
          </p:cNvPr>
          <p:cNvSpPr>
            <a:spLocks noGrp="1"/>
          </p:cNvSpPr>
          <p:nvPr>
            <p:ph type="body" sz="quarter" idx="11"/>
          </p:nvPr>
        </p:nvSpPr>
        <p:spPr/>
        <p:txBody>
          <a:bodyPr/>
          <a:lstStyle/>
          <a:p>
            <a:r>
              <a:rPr lang="en-US" dirty="0"/>
              <a:t>- John 14:8-9</a:t>
            </a:r>
          </a:p>
        </p:txBody>
      </p:sp>
    </p:spTree>
    <p:extLst>
      <p:ext uri="{BB962C8B-B14F-4D97-AF65-F5344CB8AC3E}">
        <p14:creationId xmlns:p14="http://schemas.microsoft.com/office/powerpoint/2010/main" val="2978918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FD5D8-8CF3-354B-8517-29021CCFFE92}"/>
              </a:ext>
            </a:extLst>
          </p:cNvPr>
          <p:cNvSpPr>
            <a:spLocks noGrp="1"/>
          </p:cNvSpPr>
          <p:nvPr>
            <p:ph type="title"/>
          </p:nvPr>
        </p:nvSpPr>
        <p:spPr/>
        <p:txBody>
          <a:bodyPr/>
          <a:lstStyle/>
          <a:p>
            <a:r>
              <a:rPr lang="en-US" dirty="0"/>
              <a:t>Review</a:t>
            </a:r>
          </a:p>
        </p:txBody>
      </p:sp>
      <p:sp>
        <p:nvSpPr>
          <p:cNvPr id="3" name="Text Placeholder 2">
            <a:extLst>
              <a:ext uri="{FF2B5EF4-FFF2-40B4-BE49-F238E27FC236}">
                <a16:creationId xmlns:a16="http://schemas.microsoft.com/office/drawing/2014/main" id="{DD94A918-4BF3-D24D-93A6-AECACA7FEBA6}"/>
              </a:ext>
            </a:extLst>
          </p:cNvPr>
          <p:cNvSpPr>
            <a:spLocks noGrp="1"/>
          </p:cNvSpPr>
          <p:nvPr>
            <p:ph type="body" sz="quarter" idx="10"/>
          </p:nvPr>
        </p:nvSpPr>
        <p:spPr>
          <a:xfrm>
            <a:off x="598488" y="1383527"/>
            <a:ext cx="7913687" cy="3510153"/>
          </a:xfrm>
        </p:spPr>
        <p:txBody>
          <a:bodyPr>
            <a:normAutofit/>
          </a:bodyPr>
          <a:lstStyle/>
          <a:p>
            <a:pPr>
              <a:spcAft>
                <a:spcPts val="1800"/>
              </a:spcAft>
            </a:pPr>
            <a:r>
              <a:rPr lang="en-US" sz="4000" dirty="0"/>
              <a:t>Bible only reliable source of information concerning God</a:t>
            </a:r>
          </a:p>
          <a:p>
            <a:pPr>
              <a:spcAft>
                <a:spcPts val="1800"/>
              </a:spcAft>
            </a:pPr>
            <a:r>
              <a:rPr lang="en-US" sz="4000" dirty="0"/>
              <a:t>No further info given</a:t>
            </a:r>
          </a:p>
        </p:txBody>
      </p:sp>
    </p:spTree>
    <p:extLst>
      <p:ext uri="{BB962C8B-B14F-4D97-AF65-F5344CB8AC3E}">
        <p14:creationId xmlns:p14="http://schemas.microsoft.com/office/powerpoint/2010/main" val="3896800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06B3-7739-C044-8F83-E375E5F8B55A}"/>
              </a:ext>
            </a:extLst>
          </p:cNvPr>
          <p:cNvSpPr>
            <a:spLocks noGrp="1"/>
          </p:cNvSpPr>
          <p:nvPr>
            <p:ph type="title"/>
          </p:nvPr>
        </p:nvSpPr>
        <p:spPr>
          <a:xfrm>
            <a:off x="850789" y="465439"/>
            <a:ext cx="7677925" cy="4236288"/>
          </a:xfrm>
        </p:spPr>
        <p:txBody>
          <a:bodyPr>
            <a:normAutofit fontScale="90000"/>
          </a:bodyPr>
          <a:lstStyle/>
          <a:p>
            <a:pPr algn="l"/>
            <a:r>
              <a:rPr lang="en-US" sz="3600" b="0" dirty="0">
                <a:latin typeface="Lato Black" panose="020F0502020204030203" pitchFamily="34" charset="0"/>
                <a:ea typeface="Lato Black" panose="020F0502020204030203" pitchFamily="34" charset="0"/>
                <a:cs typeface="Lato Black" panose="020F0502020204030203" pitchFamily="34" charset="0"/>
              </a:rPr>
              <a:t>MANWARD MANIFESTATION</a:t>
            </a:r>
            <a:br>
              <a:rPr lang="en-US" sz="3200" b="0" dirty="0">
                <a:latin typeface="Lato Black" panose="020F0502020204030203" pitchFamily="34" charset="0"/>
                <a:ea typeface="Lato Black" panose="020F0502020204030203" pitchFamily="34" charset="0"/>
                <a:cs typeface="Lato Black" panose="020F0502020204030203" pitchFamily="34" charset="0"/>
              </a:rPr>
            </a:br>
            <a:br>
              <a:rPr lang="en-US" dirty="0"/>
            </a:br>
            <a:r>
              <a:rPr lang="en-US" b="0" dirty="0"/>
              <a:t>The difference between the persons </a:t>
            </a:r>
            <a:br>
              <a:rPr lang="en-US" b="0" dirty="0"/>
            </a:br>
            <a:r>
              <a:rPr lang="en-US" b="0" dirty="0"/>
              <a:t>in the Godhead is more clearly seen when we examine each one’s relationship with man in the process of salvation.</a:t>
            </a:r>
          </a:p>
        </p:txBody>
      </p:sp>
      <p:cxnSp>
        <p:nvCxnSpPr>
          <p:cNvPr id="4" name="Straight Connector 3">
            <a:extLst>
              <a:ext uri="{FF2B5EF4-FFF2-40B4-BE49-F238E27FC236}">
                <a16:creationId xmlns:a16="http://schemas.microsoft.com/office/drawing/2014/main" id="{BD579D29-0698-FE41-8FFE-6169807581F1}"/>
              </a:ext>
            </a:extLst>
          </p:cNvPr>
          <p:cNvCxnSpPr>
            <a:cxnSpLocks/>
          </p:cNvCxnSpPr>
          <p:nvPr/>
        </p:nvCxnSpPr>
        <p:spPr>
          <a:xfrm>
            <a:off x="952077" y="1620258"/>
            <a:ext cx="1016233"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8646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0F27-1013-B84A-962F-8C9BA73EA18B}"/>
              </a:ext>
            </a:extLst>
          </p:cNvPr>
          <p:cNvSpPr>
            <a:spLocks noGrp="1"/>
          </p:cNvSpPr>
          <p:nvPr>
            <p:ph type="title"/>
          </p:nvPr>
        </p:nvSpPr>
        <p:spPr/>
        <p:txBody>
          <a:bodyPr/>
          <a:lstStyle/>
          <a:p>
            <a:r>
              <a:rPr lang="en-US" dirty="0"/>
              <a:t>The Character of the Godhead</a:t>
            </a:r>
          </a:p>
        </p:txBody>
      </p:sp>
      <p:sp>
        <p:nvSpPr>
          <p:cNvPr id="3" name="Text Placeholder 2">
            <a:extLst>
              <a:ext uri="{FF2B5EF4-FFF2-40B4-BE49-F238E27FC236}">
                <a16:creationId xmlns:a16="http://schemas.microsoft.com/office/drawing/2014/main" id="{F63CE315-2746-6F45-B3E2-DF472AA81D88}"/>
              </a:ext>
            </a:extLst>
          </p:cNvPr>
          <p:cNvSpPr>
            <a:spLocks noGrp="1"/>
          </p:cNvSpPr>
          <p:nvPr>
            <p:ph type="body" sz="quarter" idx="10"/>
          </p:nvPr>
        </p:nvSpPr>
        <p:spPr/>
        <p:txBody>
          <a:bodyPr/>
          <a:lstStyle/>
          <a:p>
            <a:pPr marL="514350" indent="-514350">
              <a:buFont typeface="+mj-lt"/>
              <a:buAutoNum type="arabicPeriod"/>
            </a:pPr>
            <a:r>
              <a:rPr lang="en-US" sz="2400" dirty="0"/>
              <a:t>Godward Relationship</a:t>
            </a:r>
          </a:p>
          <a:p>
            <a:pPr marL="697230" indent="-697230">
              <a:spcAft>
                <a:spcPts val="1200"/>
              </a:spcAft>
              <a:buFont typeface="+mj-lt"/>
              <a:buAutoNum type="arabicPeriod"/>
            </a:pPr>
            <a:r>
              <a:rPr lang="en-US" sz="4800" b="1" dirty="0">
                <a:latin typeface="Lato Black" panose="020F0502020204030203" pitchFamily="34" charset="0"/>
                <a:ea typeface="Lato Black" panose="020F0502020204030203" pitchFamily="34" charset="0"/>
                <a:cs typeface="Lato Black" panose="020F0502020204030203" pitchFamily="34" charset="0"/>
              </a:rPr>
              <a:t>Manward Relationship</a:t>
            </a:r>
          </a:p>
          <a:p>
            <a:pPr marL="1143000" lvl="1" indent="-742950">
              <a:spcAft>
                <a:spcPts val="1200"/>
              </a:spcAft>
              <a:buFont typeface="+mj-lt"/>
              <a:buAutoNum type="alphaUcPeriod"/>
            </a:pPr>
            <a:r>
              <a:rPr lang="en-US" sz="3600" b="1" dirty="0"/>
              <a:t>Pre-sin/fall relationship</a:t>
            </a:r>
          </a:p>
          <a:p>
            <a:pPr marL="1543050" lvl="2" indent="-742950">
              <a:spcAft>
                <a:spcPts val="1200"/>
              </a:spcAft>
              <a:buFont typeface="Arial" panose="020B0604020202020204" pitchFamily="34" charset="0"/>
              <a:buChar char="•"/>
            </a:pPr>
            <a:r>
              <a:rPr lang="en-US" sz="3200" dirty="0"/>
              <a:t>All three existed</a:t>
            </a:r>
          </a:p>
        </p:txBody>
      </p:sp>
    </p:spTree>
    <p:extLst>
      <p:ext uri="{BB962C8B-B14F-4D97-AF65-F5344CB8AC3E}">
        <p14:creationId xmlns:p14="http://schemas.microsoft.com/office/powerpoint/2010/main" val="400738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E68E93-D71D-1941-BEEA-AAB9A9F0E54C}"/>
              </a:ext>
            </a:extLst>
          </p:cNvPr>
          <p:cNvSpPr>
            <a:spLocks noGrp="1"/>
          </p:cNvSpPr>
          <p:nvPr>
            <p:ph type="body" sz="quarter" idx="10"/>
          </p:nvPr>
        </p:nvSpPr>
        <p:spPr/>
        <p:txBody>
          <a:bodyPr/>
          <a:lstStyle/>
          <a:p>
            <a:r>
              <a:rPr lang="en-US" baseline="30000" dirty="0"/>
              <a:t>1</a:t>
            </a:r>
            <a:r>
              <a:rPr lang="en-US" dirty="0"/>
              <a:t> In the beginning God created the heavens and the earth. </a:t>
            </a:r>
            <a:r>
              <a:rPr lang="en-US" baseline="30000" dirty="0"/>
              <a:t>2</a:t>
            </a:r>
            <a:r>
              <a:rPr lang="en-US" dirty="0"/>
              <a:t> The earth was formless and void, and darkness was over the surface of the deep, and the Spirit of God was moving over the surface of the waters. </a:t>
            </a:r>
            <a:r>
              <a:rPr lang="en-US" baseline="30000" dirty="0"/>
              <a:t>3</a:t>
            </a:r>
            <a:r>
              <a:rPr lang="en-US" dirty="0"/>
              <a:t> Then God said, “Let there be light”; and there was light.</a:t>
            </a:r>
          </a:p>
        </p:txBody>
      </p:sp>
      <p:sp>
        <p:nvSpPr>
          <p:cNvPr id="3" name="Text Placeholder 2">
            <a:extLst>
              <a:ext uri="{FF2B5EF4-FFF2-40B4-BE49-F238E27FC236}">
                <a16:creationId xmlns:a16="http://schemas.microsoft.com/office/drawing/2014/main" id="{5FAD01D9-F5DF-7642-B4E6-C1ED40B3741F}"/>
              </a:ext>
            </a:extLst>
          </p:cNvPr>
          <p:cNvSpPr>
            <a:spLocks noGrp="1"/>
          </p:cNvSpPr>
          <p:nvPr>
            <p:ph type="body" sz="quarter" idx="11"/>
          </p:nvPr>
        </p:nvSpPr>
        <p:spPr/>
        <p:txBody>
          <a:bodyPr/>
          <a:lstStyle/>
          <a:p>
            <a:r>
              <a:rPr lang="en-US" dirty="0"/>
              <a:t>- Genesis 1:1-3</a:t>
            </a:r>
          </a:p>
        </p:txBody>
      </p:sp>
    </p:spTree>
    <p:extLst>
      <p:ext uri="{BB962C8B-B14F-4D97-AF65-F5344CB8AC3E}">
        <p14:creationId xmlns:p14="http://schemas.microsoft.com/office/powerpoint/2010/main" val="1184388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0F27-1013-B84A-962F-8C9BA73EA18B}"/>
              </a:ext>
            </a:extLst>
          </p:cNvPr>
          <p:cNvSpPr>
            <a:spLocks noGrp="1"/>
          </p:cNvSpPr>
          <p:nvPr>
            <p:ph type="title"/>
          </p:nvPr>
        </p:nvSpPr>
        <p:spPr/>
        <p:txBody>
          <a:bodyPr/>
          <a:lstStyle/>
          <a:p>
            <a:r>
              <a:rPr lang="en-US" dirty="0"/>
              <a:t>The Character of the Godhead</a:t>
            </a:r>
          </a:p>
        </p:txBody>
      </p:sp>
      <p:sp>
        <p:nvSpPr>
          <p:cNvPr id="3" name="Text Placeholder 2">
            <a:extLst>
              <a:ext uri="{FF2B5EF4-FFF2-40B4-BE49-F238E27FC236}">
                <a16:creationId xmlns:a16="http://schemas.microsoft.com/office/drawing/2014/main" id="{F63CE315-2746-6F45-B3E2-DF472AA81D88}"/>
              </a:ext>
            </a:extLst>
          </p:cNvPr>
          <p:cNvSpPr>
            <a:spLocks noGrp="1"/>
          </p:cNvSpPr>
          <p:nvPr>
            <p:ph type="body" sz="quarter" idx="10"/>
          </p:nvPr>
        </p:nvSpPr>
        <p:spPr/>
        <p:txBody>
          <a:bodyPr/>
          <a:lstStyle/>
          <a:p>
            <a:pPr marL="514350" indent="-514350">
              <a:buFont typeface="+mj-lt"/>
              <a:buAutoNum type="arabicPeriod"/>
            </a:pPr>
            <a:r>
              <a:rPr lang="en-US" sz="2400" dirty="0"/>
              <a:t>Godward Relationship</a:t>
            </a:r>
          </a:p>
          <a:p>
            <a:pPr marL="697230" indent="-697230">
              <a:spcAft>
                <a:spcPts val="1200"/>
              </a:spcAft>
              <a:buFont typeface="+mj-lt"/>
              <a:buAutoNum type="arabicPeriod"/>
            </a:pPr>
            <a:r>
              <a:rPr lang="en-US" sz="4800" b="1" dirty="0">
                <a:latin typeface="Lato Black" panose="020F0502020204030203" pitchFamily="34" charset="0"/>
                <a:ea typeface="Lato Black" panose="020F0502020204030203" pitchFamily="34" charset="0"/>
                <a:cs typeface="Lato Black" panose="020F0502020204030203" pitchFamily="34" charset="0"/>
              </a:rPr>
              <a:t>Manward Relationship</a:t>
            </a:r>
          </a:p>
          <a:p>
            <a:pPr marL="1143000" lvl="1" indent="-742950">
              <a:spcAft>
                <a:spcPts val="1200"/>
              </a:spcAft>
              <a:buFont typeface="+mj-lt"/>
              <a:buAutoNum type="alphaUcPeriod"/>
            </a:pPr>
            <a:r>
              <a:rPr lang="en-US" sz="3600" b="1" dirty="0"/>
              <a:t>Pre-sin/fall relationship</a:t>
            </a:r>
          </a:p>
          <a:p>
            <a:pPr marL="1543050" lvl="2" indent="-742950">
              <a:spcAft>
                <a:spcPts val="1200"/>
              </a:spcAft>
              <a:buFont typeface="Arial" panose="020B0604020202020204" pitchFamily="34" charset="0"/>
              <a:buChar char="•"/>
            </a:pPr>
            <a:r>
              <a:rPr lang="en-US" dirty="0"/>
              <a:t>All three existed</a:t>
            </a:r>
          </a:p>
          <a:p>
            <a:pPr marL="1543050" lvl="2" indent="-742950">
              <a:spcAft>
                <a:spcPts val="1200"/>
              </a:spcAft>
              <a:buFont typeface="Arial" panose="020B0604020202020204" pitchFamily="34" charset="0"/>
              <a:buChar char="•"/>
            </a:pPr>
            <a:r>
              <a:rPr lang="en-US" sz="3200" b="1" dirty="0"/>
              <a:t>All three exercised power</a:t>
            </a:r>
          </a:p>
        </p:txBody>
      </p:sp>
    </p:spTree>
    <p:extLst>
      <p:ext uri="{BB962C8B-B14F-4D97-AF65-F5344CB8AC3E}">
        <p14:creationId xmlns:p14="http://schemas.microsoft.com/office/powerpoint/2010/main" val="2537103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DA1C60-F6BE-CA48-AECD-B683B93521C6}"/>
              </a:ext>
            </a:extLst>
          </p:cNvPr>
          <p:cNvSpPr>
            <a:spLocks noGrp="1"/>
          </p:cNvSpPr>
          <p:nvPr>
            <p:ph type="body" sz="quarter" idx="10"/>
          </p:nvPr>
        </p:nvSpPr>
        <p:spPr>
          <a:xfrm>
            <a:off x="713221" y="429598"/>
            <a:ext cx="7405061" cy="3680039"/>
          </a:xfrm>
        </p:spPr>
        <p:txBody>
          <a:bodyPr>
            <a:normAutofit/>
          </a:bodyPr>
          <a:lstStyle/>
          <a:p>
            <a:r>
              <a:rPr lang="en-US" dirty="0"/>
              <a:t>Then God said, “Let Us make man in Our image, according to Our likeness; and let them rule over the fish of the sea and over the birds of the sky and over the cattle and over all the earth, and over every creeping thing that creeps on the earth.”</a:t>
            </a:r>
          </a:p>
        </p:txBody>
      </p:sp>
      <p:sp>
        <p:nvSpPr>
          <p:cNvPr id="3" name="Text Placeholder 2">
            <a:extLst>
              <a:ext uri="{FF2B5EF4-FFF2-40B4-BE49-F238E27FC236}">
                <a16:creationId xmlns:a16="http://schemas.microsoft.com/office/drawing/2014/main" id="{4CA7CBF0-DEAB-4A4D-BC2A-B351DDDBD380}"/>
              </a:ext>
            </a:extLst>
          </p:cNvPr>
          <p:cNvSpPr>
            <a:spLocks noGrp="1"/>
          </p:cNvSpPr>
          <p:nvPr>
            <p:ph type="body" sz="quarter" idx="11"/>
          </p:nvPr>
        </p:nvSpPr>
        <p:spPr/>
        <p:txBody>
          <a:bodyPr/>
          <a:lstStyle/>
          <a:p>
            <a:r>
              <a:rPr lang="en-US" dirty="0"/>
              <a:t>- Genesis 1:26</a:t>
            </a:r>
          </a:p>
        </p:txBody>
      </p:sp>
    </p:spTree>
    <p:extLst>
      <p:ext uri="{BB962C8B-B14F-4D97-AF65-F5344CB8AC3E}">
        <p14:creationId xmlns:p14="http://schemas.microsoft.com/office/powerpoint/2010/main" val="2280325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0F27-1013-B84A-962F-8C9BA73EA18B}"/>
              </a:ext>
            </a:extLst>
          </p:cNvPr>
          <p:cNvSpPr>
            <a:spLocks noGrp="1"/>
          </p:cNvSpPr>
          <p:nvPr>
            <p:ph type="title"/>
          </p:nvPr>
        </p:nvSpPr>
        <p:spPr/>
        <p:txBody>
          <a:bodyPr/>
          <a:lstStyle/>
          <a:p>
            <a:r>
              <a:rPr lang="en-US" dirty="0"/>
              <a:t>The Character of the Godhead</a:t>
            </a:r>
          </a:p>
        </p:txBody>
      </p:sp>
      <p:sp>
        <p:nvSpPr>
          <p:cNvPr id="3" name="Text Placeholder 2">
            <a:extLst>
              <a:ext uri="{FF2B5EF4-FFF2-40B4-BE49-F238E27FC236}">
                <a16:creationId xmlns:a16="http://schemas.microsoft.com/office/drawing/2014/main" id="{F63CE315-2746-6F45-B3E2-DF472AA81D88}"/>
              </a:ext>
            </a:extLst>
          </p:cNvPr>
          <p:cNvSpPr>
            <a:spLocks noGrp="1"/>
          </p:cNvSpPr>
          <p:nvPr>
            <p:ph type="body" sz="quarter" idx="10"/>
          </p:nvPr>
        </p:nvSpPr>
        <p:spPr/>
        <p:txBody>
          <a:bodyPr>
            <a:normAutofit fontScale="92500" lnSpcReduction="20000"/>
          </a:bodyPr>
          <a:lstStyle/>
          <a:p>
            <a:pPr marL="514350" indent="-514350">
              <a:buFont typeface="+mj-lt"/>
              <a:buAutoNum type="arabicPeriod"/>
            </a:pPr>
            <a:r>
              <a:rPr lang="en-US" sz="2400" dirty="0"/>
              <a:t>Godward Relationship</a:t>
            </a:r>
          </a:p>
          <a:p>
            <a:pPr marL="697230" indent="-697230">
              <a:spcAft>
                <a:spcPts val="1200"/>
              </a:spcAft>
              <a:buFont typeface="+mj-lt"/>
              <a:buAutoNum type="arabicPeriod"/>
            </a:pPr>
            <a:r>
              <a:rPr lang="en-US" sz="4800" b="1" dirty="0">
                <a:latin typeface="Lato Black" panose="020F0502020204030203" pitchFamily="34" charset="0"/>
                <a:ea typeface="Lato Black" panose="020F0502020204030203" pitchFamily="34" charset="0"/>
                <a:cs typeface="Lato Black" panose="020F0502020204030203" pitchFamily="34" charset="0"/>
              </a:rPr>
              <a:t>Manward Relationship</a:t>
            </a:r>
          </a:p>
          <a:p>
            <a:pPr marL="1143000" lvl="1" indent="-742950">
              <a:spcAft>
                <a:spcPts val="1200"/>
              </a:spcAft>
              <a:buFont typeface="+mj-lt"/>
              <a:buAutoNum type="alphaUcPeriod"/>
            </a:pPr>
            <a:r>
              <a:rPr lang="en-US" sz="3600" b="1" dirty="0"/>
              <a:t>Pre-sin/fall relationship</a:t>
            </a:r>
          </a:p>
          <a:p>
            <a:pPr marL="1543050" lvl="2" indent="-742950">
              <a:buFont typeface="Arial" panose="020B0604020202020204" pitchFamily="34" charset="0"/>
              <a:buChar char="•"/>
            </a:pPr>
            <a:r>
              <a:rPr lang="en-US" sz="2100" dirty="0"/>
              <a:t>All three existed</a:t>
            </a:r>
          </a:p>
          <a:p>
            <a:pPr marL="1543050" lvl="2" indent="-742950">
              <a:spcAft>
                <a:spcPts val="1200"/>
              </a:spcAft>
              <a:buFont typeface="Arial" panose="020B0604020202020204" pitchFamily="34" charset="0"/>
              <a:buChar char="•"/>
            </a:pPr>
            <a:r>
              <a:rPr lang="en-US" sz="2100" dirty="0"/>
              <a:t>All three exercised power</a:t>
            </a:r>
          </a:p>
          <a:p>
            <a:pPr marL="1543050" lvl="2" indent="-742950">
              <a:spcAft>
                <a:spcPts val="1200"/>
              </a:spcAft>
              <a:buFont typeface="Arial" panose="020B0604020202020204" pitchFamily="34" charset="0"/>
              <a:buChar char="•"/>
            </a:pPr>
            <a:r>
              <a:rPr lang="en-US" sz="3200" b="1" dirty="0"/>
              <a:t>All three communicated </a:t>
            </a:r>
            <a:br>
              <a:rPr lang="en-US" sz="3200" b="1" dirty="0"/>
            </a:br>
            <a:r>
              <a:rPr lang="en-US" sz="3200" b="1" dirty="0"/>
              <a:t>their distinct presence</a:t>
            </a:r>
          </a:p>
        </p:txBody>
      </p:sp>
    </p:spTree>
    <p:extLst>
      <p:ext uri="{BB962C8B-B14F-4D97-AF65-F5344CB8AC3E}">
        <p14:creationId xmlns:p14="http://schemas.microsoft.com/office/powerpoint/2010/main" val="19918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8ABEBD-F0F4-CB49-B3B4-81CECDF8287F}"/>
              </a:ext>
            </a:extLst>
          </p:cNvPr>
          <p:cNvSpPr>
            <a:spLocks noGrp="1"/>
          </p:cNvSpPr>
          <p:nvPr>
            <p:ph type="body" sz="quarter" idx="10"/>
          </p:nvPr>
        </p:nvSpPr>
        <p:spPr/>
        <p:txBody>
          <a:bodyPr/>
          <a:lstStyle/>
          <a:p>
            <a:r>
              <a:rPr lang="en-US" baseline="30000" dirty="0"/>
              <a:t>1</a:t>
            </a:r>
            <a:r>
              <a:rPr lang="en-US" dirty="0"/>
              <a:t> In the beginning God created the heavens and the earth. </a:t>
            </a:r>
            <a:r>
              <a:rPr lang="en-US" baseline="30000" dirty="0"/>
              <a:t>2</a:t>
            </a:r>
            <a:r>
              <a:rPr lang="en-US" dirty="0"/>
              <a:t> The earth was formless and void, and darkness was over the surface of the deep, and the Spirit of God was moving over the surface of the waters. </a:t>
            </a:r>
            <a:r>
              <a:rPr lang="en-US" baseline="30000" dirty="0"/>
              <a:t>3</a:t>
            </a:r>
            <a:r>
              <a:rPr lang="en-US" dirty="0"/>
              <a:t> Then God said, “Let there be light”; and there was light.</a:t>
            </a:r>
          </a:p>
        </p:txBody>
      </p:sp>
      <p:sp>
        <p:nvSpPr>
          <p:cNvPr id="3" name="Text Placeholder 2">
            <a:extLst>
              <a:ext uri="{FF2B5EF4-FFF2-40B4-BE49-F238E27FC236}">
                <a16:creationId xmlns:a16="http://schemas.microsoft.com/office/drawing/2014/main" id="{E2139959-E034-3942-B0CA-BA370E3B4060}"/>
              </a:ext>
            </a:extLst>
          </p:cNvPr>
          <p:cNvSpPr>
            <a:spLocks noGrp="1"/>
          </p:cNvSpPr>
          <p:nvPr>
            <p:ph type="body" sz="quarter" idx="11"/>
          </p:nvPr>
        </p:nvSpPr>
        <p:spPr/>
        <p:txBody>
          <a:bodyPr/>
          <a:lstStyle/>
          <a:p>
            <a:r>
              <a:rPr lang="en-US" dirty="0"/>
              <a:t>- Genesis 1:1-3</a:t>
            </a:r>
          </a:p>
        </p:txBody>
      </p:sp>
    </p:spTree>
    <p:extLst>
      <p:ext uri="{BB962C8B-B14F-4D97-AF65-F5344CB8AC3E}">
        <p14:creationId xmlns:p14="http://schemas.microsoft.com/office/powerpoint/2010/main" val="567707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8ABEBD-F0F4-CB49-B3B4-81CECDF8287F}"/>
              </a:ext>
            </a:extLst>
          </p:cNvPr>
          <p:cNvSpPr>
            <a:spLocks noGrp="1"/>
          </p:cNvSpPr>
          <p:nvPr>
            <p:ph type="body" sz="quarter" idx="10"/>
          </p:nvPr>
        </p:nvSpPr>
        <p:spPr/>
        <p:txBody>
          <a:bodyPr/>
          <a:lstStyle/>
          <a:p>
            <a:r>
              <a:rPr lang="en-US" dirty="0"/>
              <a:t>They heard the sound of the Lord God walking in the garden in the cool of the day, and the man and his wife hid themselves from the presence of the Lord God among the trees of the garden.</a:t>
            </a:r>
          </a:p>
        </p:txBody>
      </p:sp>
      <p:sp>
        <p:nvSpPr>
          <p:cNvPr id="3" name="Text Placeholder 2">
            <a:extLst>
              <a:ext uri="{FF2B5EF4-FFF2-40B4-BE49-F238E27FC236}">
                <a16:creationId xmlns:a16="http://schemas.microsoft.com/office/drawing/2014/main" id="{E2139959-E034-3942-B0CA-BA370E3B4060}"/>
              </a:ext>
            </a:extLst>
          </p:cNvPr>
          <p:cNvSpPr>
            <a:spLocks noGrp="1"/>
          </p:cNvSpPr>
          <p:nvPr>
            <p:ph type="body" sz="quarter" idx="11"/>
          </p:nvPr>
        </p:nvSpPr>
        <p:spPr/>
        <p:txBody>
          <a:bodyPr/>
          <a:lstStyle/>
          <a:p>
            <a:r>
              <a:rPr lang="en-US" dirty="0"/>
              <a:t>- Genesis 3:8</a:t>
            </a:r>
          </a:p>
        </p:txBody>
      </p:sp>
    </p:spTree>
    <p:extLst>
      <p:ext uri="{BB962C8B-B14F-4D97-AF65-F5344CB8AC3E}">
        <p14:creationId xmlns:p14="http://schemas.microsoft.com/office/powerpoint/2010/main" val="4168697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0F27-1013-B84A-962F-8C9BA73EA18B}"/>
              </a:ext>
            </a:extLst>
          </p:cNvPr>
          <p:cNvSpPr>
            <a:spLocks noGrp="1"/>
          </p:cNvSpPr>
          <p:nvPr>
            <p:ph type="title"/>
          </p:nvPr>
        </p:nvSpPr>
        <p:spPr/>
        <p:txBody>
          <a:bodyPr/>
          <a:lstStyle/>
          <a:p>
            <a:r>
              <a:rPr lang="en-US" dirty="0"/>
              <a:t>The Character of the Godhead</a:t>
            </a:r>
          </a:p>
        </p:txBody>
      </p:sp>
      <p:sp>
        <p:nvSpPr>
          <p:cNvPr id="3" name="Text Placeholder 2">
            <a:extLst>
              <a:ext uri="{FF2B5EF4-FFF2-40B4-BE49-F238E27FC236}">
                <a16:creationId xmlns:a16="http://schemas.microsoft.com/office/drawing/2014/main" id="{F63CE315-2746-6F45-B3E2-DF472AA81D88}"/>
              </a:ext>
            </a:extLst>
          </p:cNvPr>
          <p:cNvSpPr>
            <a:spLocks noGrp="1"/>
          </p:cNvSpPr>
          <p:nvPr>
            <p:ph type="body" sz="quarter" idx="10"/>
          </p:nvPr>
        </p:nvSpPr>
        <p:spPr/>
        <p:txBody>
          <a:bodyPr>
            <a:normAutofit/>
          </a:bodyPr>
          <a:lstStyle/>
          <a:p>
            <a:pPr marL="514350" indent="-514350">
              <a:buFont typeface="+mj-lt"/>
              <a:buAutoNum type="arabicPeriod"/>
            </a:pPr>
            <a:r>
              <a:rPr lang="en-US" sz="2400" dirty="0"/>
              <a:t>Godward Relationship</a:t>
            </a:r>
          </a:p>
          <a:p>
            <a:pPr marL="697230" indent="-697230">
              <a:spcAft>
                <a:spcPts val="1200"/>
              </a:spcAft>
              <a:buFont typeface="+mj-lt"/>
              <a:buAutoNum type="arabicPeriod"/>
            </a:pPr>
            <a:r>
              <a:rPr lang="en-US" sz="4800" b="1" dirty="0">
                <a:latin typeface="Lato Black" panose="020F0502020204030203" pitchFamily="34" charset="0"/>
                <a:ea typeface="Lato Black" panose="020F0502020204030203" pitchFamily="34" charset="0"/>
                <a:cs typeface="Lato Black" panose="020F0502020204030203" pitchFamily="34" charset="0"/>
              </a:rPr>
              <a:t>Manward Relationship</a:t>
            </a:r>
          </a:p>
          <a:p>
            <a:pPr marL="1143000" lvl="1" indent="-742950">
              <a:spcAft>
                <a:spcPts val="1200"/>
              </a:spcAft>
              <a:buFont typeface="+mj-lt"/>
              <a:buAutoNum type="alphaUcPeriod"/>
            </a:pPr>
            <a:r>
              <a:rPr lang="en-US" sz="2400" dirty="0"/>
              <a:t>Pre-sin/fall relationship</a:t>
            </a:r>
          </a:p>
          <a:p>
            <a:pPr marL="1143000" lvl="1" indent="-742950">
              <a:spcAft>
                <a:spcPts val="1200"/>
              </a:spcAft>
              <a:buFont typeface="+mj-lt"/>
              <a:buAutoNum type="alphaUcPeriod"/>
            </a:pPr>
            <a:r>
              <a:rPr lang="en-US" sz="4400" b="1" dirty="0"/>
              <a:t>Post-sin/fall relationship</a:t>
            </a:r>
          </a:p>
        </p:txBody>
      </p:sp>
    </p:spTree>
    <p:extLst>
      <p:ext uri="{BB962C8B-B14F-4D97-AF65-F5344CB8AC3E}">
        <p14:creationId xmlns:p14="http://schemas.microsoft.com/office/powerpoint/2010/main" val="3807143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62C68A-505A-9A4D-AFB3-70F66C1FA523}"/>
              </a:ext>
            </a:extLst>
          </p:cNvPr>
          <p:cNvSpPr>
            <a:spLocks noGrp="1"/>
          </p:cNvSpPr>
          <p:nvPr>
            <p:ph type="body" sz="quarter" idx="10"/>
          </p:nvPr>
        </p:nvSpPr>
        <p:spPr/>
        <p:txBody>
          <a:bodyPr>
            <a:normAutofit/>
          </a:bodyPr>
          <a:lstStyle/>
          <a:p>
            <a:r>
              <a:rPr lang="en-US" sz="2800" baseline="30000" dirty="0"/>
              <a:t>9</a:t>
            </a:r>
            <a:r>
              <a:rPr lang="en-US" sz="2800" dirty="0"/>
              <a:t> Then the Lord God called to the man, and said to him, “Where are you?” </a:t>
            </a:r>
            <a:r>
              <a:rPr lang="en-US" sz="2800" baseline="30000" dirty="0"/>
              <a:t>10</a:t>
            </a:r>
            <a:r>
              <a:rPr lang="en-US" sz="2800" dirty="0"/>
              <a:t> He said, </a:t>
            </a:r>
            <a:br>
              <a:rPr lang="en-US" sz="2800" dirty="0"/>
            </a:br>
            <a:r>
              <a:rPr lang="en-US" sz="2800" dirty="0"/>
              <a:t>“I heard the sound of You in the garden, </a:t>
            </a:r>
            <a:br>
              <a:rPr lang="en-US" sz="2800" dirty="0"/>
            </a:br>
            <a:r>
              <a:rPr lang="en-US" sz="2800" dirty="0"/>
              <a:t>and I was afraid because I was naked; so I hid myself.” </a:t>
            </a:r>
            <a:r>
              <a:rPr lang="en-US" sz="2800" baseline="30000" dirty="0"/>
              <a:t>11</a:t>
            </a:r>
            <a:r>
              <a:rPr lang="en-US" sz="2800" dirty="0"/>
              <a:t> And He said, “Who told you that you were naked? Have you eaten from the tree of which I commanded you not to eat?”</a:t>
            </a:r>
          </a:p>
        </p:txBody>
      </p:sp>
      <p:sp>
        <p:nvSpPr>
          <p:cNvPr id="3" name="Text Placeholder 2">
            <a:extLst>
              <a:ext uri="{FF2B5EF4-FFF2-40B4-BE49-F238E27FC236}">
                <a16:creationId xmlns:a16="http://schemas.microsoft.com/office/drawing/2014/main" id="{730ED89E-D7D2-1546-9D55-956BB1B9EA5D}"/>
              </a:ext>
            </a:extLst>
          </p:cNvPr>
          <p:cNvSpPr>
            <a:spLocks noGrp="1"/>
          </p:cNvSpPr>
          <p:nvPr>
            <p:ph type="body" sz="quarter" idx="11"/>
          </p:nvPr>
        </p:nvSpPr>
        <p:spPr/>
        <p:txBody>
          <a:bodyPr/>
          <a:lstStyle/>
          <a:p>
            <a:r>
              <a:rPr lang="en-US" dirty="0"/>
              <a:t>- Genesis 3:9-11</a:t>
            </a:r>
          </a:p>
        </p:txBody>
      </p:sp>
    </p:spTree>
    <p:extLst>
      <p:ext uri="{BB962C8B-B14F-4D97-AF65-F5344CB8AC3E}">
        <p14:creationId xmlns:p14="http://schemas.microsoft.com/office/powerpoint/2010/main" val="327570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1F6342-353A-C042-86F2-FD5D1A08EFDD}"/>
              </a:ext>
            </a:extLst>
          </p:cNvPr>
          <p:cNvSpPr>
            <a:spLocks noGrp="1"/>
          </p:cNvSpPr>
          <p:nvPr>
            <p:ph type="body" sz="quarter" idx="10"/>
          </p:nvPr>
        </p:nvSpPr>
        <p:spPr/>
        <p:txBody>
          <a:bodyPr/>
          <a:lstStyle/>
          <a:p>
            <a:r>
              <a:rPr lang="en-US" dirty="0"/>
              <a:t>Beloved, while I was making every effort to write you about our common salvation, I felt the necessity to write to you appealing that you contend earnestly for the faith which was once for all handed down to the saints.</a:t>
            </a:r>
          </a:p>
        </p:txBody>
      </p:sp>
      <p:sp>
        <p:nvSpPr>
          <p:cNvPr id="3" name="Text Placeholder 2">
            <a:extLst>
              <a:ext uri="{FF2B5EF4-FFF2-40B4-BE49-F238E27FC236}">
                <a16:creationId xmlns:a16="http://schemas.microsoft.com/office/drawing/2014/main" id="{136FFDE7-EB5D-D44D-B5F1-3575CE20E791}"/>
              </a:ext>
            </a:extLst>
          </p:cNvPr>
          <p:cNvSpPr>
            <a:spLocks noGrp="1"/>
          </p:cNvSpPr>
          <p:nvPr>
            <p:ph type="body" sz="quarter" idx="11"/>
          </p:nvPr>
        </p:nvSpPr>
        <p:spPr/>
        <p:txBody>
          <a:bodyPr/>
          <a:lstStyle/>
          <a:p>
            <a:r>
              <a:rPr lang="en-US" dirty="0"/>
              <a:t>- Jude 3</a:t>
            </a:r>
          </a:p>
        </p:txBody>
      </p:sp>
    </p:spTree>
    <p:extLst>
      <p:ext uri="{BB962C8B-B14F-4D97-AF65-F5344CB8AC3E}">
        <p14:creationId xmlns:p14="http://schemas.microsoft.com/office/powerpoint/2010/main" val="2206481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4656B1-596D-CC4E-BE27-B50F9EDB8912}"/>
              </a:ext>
            </a:extLst>
          </p:cNvPr>
          <p:cNvSpPr>
            <a:spLocks noGrp="1"/>
          </p:cNvSpPr>
          <p:nvPr>
            <p:ph type="body" sz="quarter" idx="10"/>
          </p:nvPr>
        </p:nvSpPr>
        <p:spPr/>
        <p:txBody>
          <a:bodyPr/>
          <a:lstStyle/>
          <a:p>
            <a:r>
              <a:rPr lang="en-US" baseline="30000" dirty="0"/>
              <a:t>12</a:t>
            </a:r>
            <a:r>
              <a:rPr lang="en-US" dirty="0"/>
              <a:t> The man said, “The woman whom You gave to be with me, she gave me from the tree, and I ate.” </a:t>
            </a:r>
            <a:r>
              <a:rPr lang="en-US" baseline="30000" dirty="0"/>
              <a:t>13</a:t>
            </a:r>
            <a:r>
              <a:rPr lang="en-US" dirty="0"/>
              <a:t> Then the Lord God said to the woman, “What is this you have done?” And the woman said, “The serpent deceived me, and I ate.”</a:t>
            </a:r>
          </a:p>
        </p:txBody>
      </p:sp>
      <p:sp>
        <p:nvSpPr>
          <p:cNvPr id="3" name="Text Placeholder 2">
            <a:extLst>
              <a:ext uri="{FF2B5EF4-FFF2-40B4-BE49-F238E27FC236}">
                <a16:creationId xmlns:a16="http://schemas.microsoft.com/office/drawing/2014/main" id="{A6ABD208-9AEA-F643-BAB4-E2072D5746CD}"/>
              </a:ext>
            </a:extLst>
          </p:cNvPr>
          <p:cNvSpPr>
            <a:spLocks noGrp="1"/>
          </p:cNvSpPr>
          <p:nvPr>
            <p:ph type="body" sz="quarter" idx="11"/>
          </p:nvPr>
        </p:nvSpPr>
        <p:spPr/>
        <p:txBody>
          <a:bodyPr/>
          <a:lstStyle/>
          <a:p>
            <a:r>
              <a:rPr lang="en-US" dirty="0"/>
              <a:t>- Genesis 3:12-13</a:t>
            </a:r>
          </a:p>
        </p:txBody>
      </p:sp>
    </p:spTree>
    <p:extLst>
      <p:ext uri="{BB962C8B-B14F-4D97-AF65-F5344CB8AC3E}">
        <p14:creationId xmlns:p14="http://schemas.microsoft.com/office/powerpoint/2010/main" val="3513333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4656B1-596D-CC4E-BE27-B50F9EDB8912}"/>
              </a:ext>
            </a:extLst>
          </p:cNvPr>
          <p:cNvSpPr>
            <a:spLocks noGrp="1"/>
          </p:cNvSpPr>
          <p:nvPr>
            <p:ph type="body" sz="quarter" idx="10"/>
          </p:nvPr>
        </p:nvSpPr>
        <p:spPr/>
        <p:txBody>
          <a:bodyPr>
            <a:normAutofit fontScale="92500" lnSpcReduction="10000"/>
          </a:bodyPr>
          <a:lstStyle/>
          <a:p>
            <a:r>
              <a:rPr lang="en-US" dirty="0"/>
              <a:t>The Lord God said to the serpent,</a:t>
            </a:r>
          </a:p>
          <a:p>
            <a:r>
              <a:rPr lang="en-US" dirty="0"/>
              <a:t>“Because you have done this, </a:t>
            </a:r>
          </a:p>
          <a:p>
            <a:r>
              <a:rPr lang="en-US" dirty="0"/>
              <a:t>Cursed are you more than all cattle, </a:t>
            </a:r>
          </a:p>
          <a:p>
            <a:r>
              <a:rPr lang="en-US" dirty="0"/>
              <a:t>And more than every beast of the field; </a:t>
            </a:r>
          </a:p>
          <a:p>
            <a:r>
              <a:rPr lang="en-US" dirty="0"/>
              <a:t>On your belly you will go, </a:t>
            </a:r>
          </a:p>
          <a:p>
            <a:r>
              <a:rPr lang="en-US" dirty="0"/>
              <a:t>And dust you will eat </a:t>
            </a:r>
          </a:p>
          <a:p>
            <a:r>
              <a:rPr lang="en-US" dirty="0"/>
              <a:t>All the days of your life;</a:t>
            </a:r>
          </a:p>
        </p:txBody>
      </p:sp>
      <p:sp>
        <p:nvSpPr>
          <p:cNvPr id="3" name="Text Placeholder 2">
            <a:extLst>
              <a:ext uri="{FF2B5EF4-FFF2-40B4-BE49-F238E27FC236}">
                <a16:creationId xmlns:a16="http://schemas.microsoft.com/office/drawing/2014/main" id="{A6ABD208-9AEA-F643-BAB4-E2072D5746CD}"/>
              </a:ext>
            </a:extLst>
          </p:cNvPr>
          <p:cNvSpPr>
            <a:spLocks noGrp="1"/>
          </p:cNvSpPr>
          <p:nvPr>
            <p:ph type="body" sz="quarter" idx="11"/>
          </p:nvPr>
        </p:nvSpPr>
        <p:spPr/>
        <p:txBody>
          <a:bodyPr/>
          <a:lstStyle/>
          <a:p>
            <a:r>
              <a:rPr lang="en-US" dirty="0"/>
              <a:t>- Genesis 3:14</a:t>
            </a:r>
          </a:p>
        </p:txBody>
      </p:sp>
    </p:spTree>
    <p:extLst>
      <p:ext uri="{BB962C8B-B14F-4D97-AF65-F5344CB8AC3E}">
        <p14:creationId xmlns:p14="http://schemas.microsoft.com/office/powerpoint/2010/main" val="722324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4656B1-596D-CC4E-BE27-B50F9EDB8912}"/>
              </a:ext>
            </a:extLst>
          </p:cNvPr>
          <p:cNvSpPr>
            <a:spLocks noGrp="1"/>
          </p:cNvSpPr>
          <p:nvPr>
            <p:ph type="body" sz="quarter" idx="10"/>
          </p:nvPr>
        </p:nvSpPr>
        <p:spPr/>
        <p:txBody>
          <a:bodyPr/>
          <a:lstStyle/>
          <a:p>
            <a:r>
              <a:rPr lang="en-US" dirty="0"/>
              <a:t>And I will put enmity </a:t>
            </a:r>
          </a:p>
          <a:p>
            <a:r>
              <a:rPr lang="en-US" dirty="0"/>
              <a:t>Between you and the woman, </a:t>
            </a:r>
          </a:p>
          <a:p>
            <a:r>
              <a:rPr lang="en-US" dirty="0"/>
              <a:t>And between your seed and her seed; </a:t>
            </a:r>
          </a:p>
          <a:p>
            <a:r>
              <a:rPr lang="en-US" dirty="0"/>
              <a:t>He shall bruise you on the head, </a:t>
            </a:r>
          </a:p>
          <a:p>
            <a:r>
              <a:rPr lang="en-US" dirty="0"/>
              <a:t>And you shall bruise him on the heel.”</a:t>
            </a:r>
          </a:p>
        </p:txBody>
      </p:sp>
      <p:sp>
        <p:nvSpPr>
          <p:cNvPr id="3" name="Text Placeholder 2">
            <a:extLst>
              <a:ext uri="{FF2B5EF4-FFF2-40B4-BE49-F238E27FC236}">
                <a16:creationId xmlns:a16="http://schemas.microsoft.com/office/drawing/2014/main" id="{A6ABD208-9AEA-F643-BAB4-E2072D5746CD}"/>
              </a:ext>
            </a:extLst>
          </p:cNvPr>
          <p:cNvSpPr>
            <a:spLocks noGrp="1"/>
          </p:cNvSpPr>
          <p:nvPr>
            <p:ph type="body" sz="quarter" idx="11"/>
          </p:nvPr>
        </p:nvSpPr>
        <p:spPr/>
        <p:txBody>
          <a:bodyPr/>
          <a:lstStyle/>
          <a:p>
            <a:r>
              <a:rPr lang="en-US" dirty="0"/>
              <a:t>- Genesis 3:15</a:t>
            </a:r>
          </a:p>
        </p:txBody>
      </p:sp>
    </p:spTree>
    <p:extLst>
      <p:ext uri="{BB962C8B-B14F-4D97-AF65-F5344CB8AC3E}">
        <p14:creationId xmlns:p14="http://schemas.microsoft.com/office/powerpoint/2010/main" val="3699188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4656B1-596D-CC4E-BE27-B50F9EDB8912}"/>
              </a:ext>
            </a:extLst>
          </p:cNvPr>
          <p:cNvSpPr>
            <a:spLocks noGrp="1"/>
          </p:cNvSpPr>
          <p:nvPr>
            <p:ph type="body" sz="quarter" idx="10"/>
          </p:nvPr>
        </p:nvSpPr>
        <p:spPr/>
        <p:txBody>
          <a:bodyPr/>
          <a:lstStyle/>
          <a:p>
            <a:r>
              <a:rPr lang="en-US" dirty="0"/>
              <a:t>To the woman He said,</a:t>
            </a:r>
          </a:p>
          <a:p>
            <a:r>
              <a:rPr lang="en-US" dirty="0"/>
              <a:t>“I will greatly multiply </a:t>
            </a:r>
          </a:p>
          <a:p>
            <a:r>
              <a:rPr lang="en-US" dirty="0"/>
              <a:t>Your pain in childbirth, </a:t>
            </a:r>
          </a:p>
          <a:p>
            <a:r>
              <a:rPr lang="en-US" dirty="0"/>
              <a:t>In pain you will bring forth children; </a:t>
            </a:r>
          </a:p>
          <a:p>
            <a:r>
              <a:rPr lang="en-US" dirty="0"/>
              <a:t>Yet your desire will be for your husband, </a:t>
            </a:r>
          </a:p>
          <a:p>
            <a:r>
              <a:rPr lang="en-US" dirty="0"/>
              <a:t>And he will rule over you.”</a:t>
            </a:r>
          </a:p>
        </p:txBody>
      </p:sp>
      <p:sp>
        <p:nvSpPr>
          <p:cNvPr id="3" name="Text Placeholder 2">
            <a:extLst>
              <a:ext uri="{FF2B5EF4-FFF2-40B4-BE49-F238E27FC236}">
                <a16:creationId xmlns:a16="http://schemas.microsoft.com/office/drawing/2014/main" id="{A6ABD208-9AEA-F643-BAB4-E2072D5746CD}"/>
              </a:ext>
            </a:extLst>
          </p:cNvPr>
          <p:cNvSpPr>
            <a:spLocks noGrp="1"/>
          </p:cNvSpPr>
          <p:nvPr>
            <p:ph type="body" sz="quarter" idx="11"/>
          </p:nvPr>
        </p:nvSpPr>
        <p:spPr/>
        <p:txBody>
          <a:bodyPr/>
          <a:lstStyle/>
          <a:p>
            <a:r>
              <a:rPr lang="en-US" dirty="0"/>
              <a:t>- Genesis 3:16</a:t>
            </a:r>
          </a:p>
        </p:txBody>
      </p:sp>
    </p:spTree>
    <p:extLst>
      <p:ext uri="{BB962C8B-B14F-4D97-AF65-F5344CB8AC3E}">
        <p14:creationId xmlns:p14="http://schemas.microsoft.com/office/powerpoint/2010/main" val="2263518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4656B1-596D-CC4E-BE27-B50F9EDB8912}"/>
              </a:ext>
            </a:extLst>
          </p:cNvPr>
          <p:cNvSpPr>
            <a:spLocks noGrp="1"/>
          </p:cNvSpPr>
          <p:nvPr>
            <p:ph type="body" sz="quarter" idx="10"/>
          </p:nvPr>
        </p:nvSpPr>
        <p:spPr>
          <a:xfrm>
            <a:off x="713221" y="429598"/>
            <a:ext cx="7985506" cy="3680039"/>
          </a:xfrm>
        </p:spPr>
        <p:txBody>
          <a:bodyPr>
            <a:normAutofit fontScale="92500"/>
          </a:bodyPr>
          <a:lstStyle/>
          <a:p>
            <a:r>
              <a:rPr lang="en-US" dirty="0"/>
              <a:t>Then to Adam He said, “Because you have listened to the voice of your wife, and have eaten from the tree about which I commanded you, saying, ‘You shall not eat from it’; </a:t>
            </a:r>
          </a:p>
          <a:p>
            <a:r>
              <a:rPr lang="en-US" dirty="0"/>
              <a:t>Cursed is the ground because of you; </a:t>
            </a:r>
          </a:p>
          <a:p>
            <a:r>
              <a:rPr lang="en-US" dirty="0"/>
              <a:t>In toil you will eat of it </a:t>
            </a:r>
          </a:p>
          <a:p>
            <a:r>
              <a:rPr lang="en-US" dirty="0"/>
              <a:t>All the days of your life.</a:t>
            </a:r>
          </a:p>
        </p:txBody>
      </p:sp>
      <p:sp>
        <p:nvSpPr>
          <p:cNvPr id="3" name="Text Placeholder 2">
            <a:extLst>
              <a:ext uri="{FF2B5EF4-FFF2-40B4-BE49-F238E27FC236}">
                <a16:creationId xmlns:a16="http://schemas.microsoft.com/office/drawing/2014/main" id="{A6ABD208-9AEA-F643-BAB4-E2072D5746CD}"/>
              </a:ext>
            </a:extLst>
          </p:cNvPr>
          <p:cNvSpPr>
            <a:spLocks noGrp="1"/>
          </p:cNvSpPr>
          <p:nvPr>
            <p:ph type="body" sz="quarter" idx="11"/>
          </p:nvPr>
        </p:nvSpPr>
        <p:spPr/>
        <p:txBody>
          <a:bodyPr/>
          <a:lstStyle/>
          <a:p>
            <a:r>
              <a:rPr lang="en-US" dirty="0"/>
              <a:t>- Genesis 3:17</a:t>
            </a:r>
          </a:p>
        </p:txBody>
      </p:sp>
    </p:spTree>
    <p:extLst>
      <p:ext uri="{BB962C8B-B14F-4D97-AF65-F5344CB8AC3E}">
        <p14:creationId xmlns:p14="http://schemas.microsoft.com/office/powerpoint/2010/main" val="2590835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4656B1-596D-CC4E-BE27-B50F9EDB8912}"/>
              </a:ext>
            </a:extLst>
          </p:cNvPr>
          <p:cNvSpPr>
            <a:spLocks noGrp="1"/>
          </p:cNvSpPr>
          <p:nvPr>
            <p:ph type="body" sz="quarter" idx="10"/>
          </p:nvPr>
        </p:nvSpPr>
        <p:spPr>
          <a:xfrm>
            <a:off x="713221" y="429598"/>
            <a:ext cx="7921896" cy="3680039"/>
          </a:xfrm>
        </p:spPr>
        <p:txBody>
          <a:bodyPr>
            <a:normAutofit fontScale="85000" lnSpcReduction="10000"/>
          </a:bodyPr>
          <a:lstStyle/>
          <a:p>
            <a:r>
              <a:rPr lang="en-US" baseline="30000" dirty="0"/>
              <a:t>18</a:t>
            </a:r>
            <a:r>
              <a:rPr lang="en-US" dirty="0"/>
              <a:t> “Both thorns and thistles it shall grow for you; </a:t>
            </a:r>
          </a:p>
          <a:p>
            <a:r>
              <a:rPr lang="en-US" dirty="0"/>
              <a:t>And you will eat the plants of the field; </a:t>
            </a:r>
          </a:p>
          <a:p>
            <a:r>
              <a:rPr lang="en-US" baseline="30000" dirty="0"/>
              <a:t>19</a:t>
            </a:r>
            <a:r>
              <a:rPr lang="en-US" dirty="0"/>
              <a:t> By the sweat of your face </a:t>
            </a:r>
          </a:p>
          <a:p>
            <a:r>
              <a:rPr lang="en-US" dirty="0"/>
              <a:t>You will eat bread, </a:t>
            </a:r>
          </a:p>
          <a:p>
            <a:r>
              <a:rPr lang="en-US" dirty="0"/>
              <a:t>Till you return to the ground, </a:t>
            </a:r>
          </a:p>
          <a:p>
            <a:r>
              <a:rPr lang="en-US" dirty="0"/>
              <a:t>Because from it you were taken; </a:t>
            </a:r>
          </a:p>
          <a:p>
            <a:r>
              <a:rPr lang="en-US" dirty="0"/>
              <a:t>For you are dust, </a:t>
            </a:r>
          </a:p>
          <a:p>
            <a:r>
              <a:rPr lang="en-US" dirty="0"/>
              <a:t>And to dust you shall return.”</a:t>
            </a:r>
          </a:p>
        </p:txBody>
      </p:sp>
      <p:sp>
        <p:nvSpPr>
          <p:cNvPr id="3" name="Text Placeholder 2">
            <a:extLst>
              <a:ext uri="{FF2B5EF4-FFF2-40B4-BE49-F238E27FC236}">
                <a16:creationId xmlns:a16="http://schemas.microsoft.com/office/drawing/2014/main" id="{A6ABD208-9AEA-F643-BAB4-E2072D5746CD}"/>
              </a:ext>
            </a:extLst>
          </p:cNvPr>
          <p:cNvSpPr>
            <a:spLocks noGrp="1"/>
          </p:cNvSpPr>
          <p:nvPr>
            <p:ph type="body" sz="quarter" idx="11"/>
          </p:nvPr>
        </p:nvSpPr>
        <p:spPr/>
        <p:txBody>
          <a:bodyPr/>
          <a:lstStyle/>
          <a:p>
            <a:r>
              <a:rPr lang="en-US" dirty="0"/>
              <a:t>- Genesis 3:18-19</a:t>
            </a:r>
          </a:p>
        </p:txBody>
      </p:sp>
    </p:spTree>
    <p:extLst>
      <p:ext uri="{BB962C8B-B14F-4D97-AF65-F5344CB8AC3E}">
        <p14:creationId xmlns:p14="http://schemas.microsoft.com/office/powerpoint/2010/main" val="523791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4656B1-596D-CC4E-BE27-B50F9EDB8912}"/>
              </a:ext>
            </a:extLst>
          </p:cNvPr>
          <p:cNvSpPr>
            <a:spLocks noGrp="1"/>
          </p:cNvSpPr>
          <p:nvPr>
            <p:ph type="body" sz="quarter" idx="10"/>
          </p:nvPr>
        </p:nvSpPr>
        <p:spPr/>
        <p:txBody>
          <a:bodyPr/>
          <a:lstStyle/>
          <a:p>
            <a:r>
              <a:rPr lang="en-US" baseline="30000" dirty="0"/>
              <a:t>20</a:t>
            </a:r>
            <a:r>
              <a:rPr lang="en-US" dirty="0"/>
              <a:t> Now the man called his wife’s name Eve, because she was the mother of all the living. </a:t>
            </a:r>
            <a:r>
              <a:rPr lang="en-US" baseline="30000" dirty="0"/>
              <a:t>21</a:t>
            </a:r>
            <a:r>
              <a:rPr lang="en-US" dirty="0"/>
              <a:t> The Lord God made garments of skin for Adam and his wife, and clothed them.</a:t>
            </a:r>
          </a:p>
        </p:txBody>
      </p:sp>
      <p:sp>
        <p:nvSpPr>
          <p:cNvPr id="3" name="Text Placeholder 2">
            <a:extLst>
              <a:ext uri="{FF2B5EF4-FFF2-40B4-BE49-F238E27FC236}">
                <a16:creationId xmlns:a16="http://schemas.microsoft.com/office/drawing/2014/main" id="{A6ABD208-9AEA-F643-BAB4-E2072D5746CD}"/>
              </a:ext>
            </a:extLst>
          </p:cNvPr>
          <p:cNvSpPr>
            <a:spLocks noGrp="1"/>
          </p:cNvSpPr>
          <p:nvPr>
            <p:ph type="body" sz="quarter" idx="11"/>
          </p:nvPr>
        </p:nvSpPr>
        <p:spPr/>
        <p:txBody>
          <a:bodyPr/>
          <a:lstStyle/>
          <a:p>
            <a:r>
              <a:rPr lang="en-US" dirty="0"/>
              <a:t>- Genesis 3:20-21</a:t>
            </a:r>
          </a:p>
        </p:txBody>
      </p:sp>
    </p:spTree>
    <p:extLst>
      <p:ext uri="{BB962C8B-B14F-4D97-AF65-F5344CB8AC3E}">
        <p14:creationId xmlns:p14="http://schemas.microsoft.com/office/powerpoint/2010/main" val="1150714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4656B1-596D-CC4E-BE27-B50F9EDB8912}"/>
              </a:ext>
            </a:extLst>
          </p:cNvPr>
          <p:cNvSpPr>
            <a:spLocks noGrp="1"/>
          </p:cNvSpPr>
          <p:nvPr>
            <p:ph type="body" sz="quarter" idx="10"/>
          </p:nvPr>
        </p:nvSpPr>
        <p:spPr/>
        <p:txBody>
          <a:bodyPr>
            <a:normAutofit lnSpcReduction="10000"/>
          </a:bodyPr>
          <a:lstStyle/>
          <a:p>
            <a:r>
              <a:rPr lang="en-US" baseline="30000" dirty="0"/>
              <a:t>22</a:t>
            </a:r>
            <a:r>
              <a:rPr lang="en-US" dirty="0"/>
              <a:t> Then the Lord God said, “Behold, the man has become like one of Us, knowing good and evil; and now, he might stretch out his hand, and take also from the tree of life, and eat, and live forever”— </a:t>
            </a:r>
            <a:br>
              <a:rPr lang="en-US" dirty="0"/>
            </a:br>
            <a:r>
              <a:rPr lang="en-US" baseline="30000" dirty="0"/>
              <a:t>23</a:t>
            </a:r>
            <a:r>
              <a:rPr lang="en-US" dirty="0"/>
              <a:t> therefore the Lord God sent him out from the garden of Eden, to cultivate the ground from which he was taken.</a:t>
            </a:r>
          </a:p>
        </p:txBody>
      </p:sp>
      <p:sp>
        <p:nvSpPr>
          <p:cNvPr id="3" name="Text Placeholder 2">
            <a:extLst>
              <a:ext uri="{FF2B5EF4-FFF2-40B4-BE49-F238E27FC236}">
                <a16:creationId xmlns:a16="http://schemas.microsoft.com/office/drawing/2014/main" id="{A6ABD208-9AEA-F643-BAB4-E2072D5746CD}"/>
              </a:ext>
            </a:extLst>
          </p:cNvPr>
          <p:cNvSpPr>
            <a:spLocks noGrp="1"/>
          </p:cNvSpPr>
          <p:nvPr>
            <p:ph type="body" sz="quarter" idx="11"/>
          </p:nvPr>
        </p:nvSpPr>
        <p:spPr/>
        <p:txBody>
          <a:bodyPr/>
          <a:lstStyle/>
          <a:p>
            <a:r>
              <a:rPr lang="en-US" dirty="0"/>
              <a:t>- Genesis 3:22-23</a:t>
            </a:r>
          </a:p>
        </p:txBody>
      </p:sp>
    </p:spTree>
    <p:extLst>
      <p:ext uri="{BB962C8B-B14F-4D97-AF65-F5344CB8AC3E}">
        <p14:creationId xmlns:p14="http://schemas.microsoft.com/office/powerpoint/2010/main" val="1461197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4656B1-596D-CC4E-BE27-B50F9EDB8912}"/>
              </a:ext>
            </a:extLst>
          </p:cNvPr>
          <p:cNvSpPr>
            <a:spLocks noGrp="1"/>
          </p:cNvSpPr>
          <p:nvPr>
            <p:ph type="body" sz="quarter" idx="10"/>
          </p:nvPr>
        </p:nvSpPr>
        <p:spPr/>
        <p:txBody>
          <a:bodyPr/>
          <a:lstStyle/>
          <a:p>
            <a:r>
              <a:rPr lang="en-US" dirty="0"/>
              <a:t>So He drove the man out; and at the east of the garden of Eden He stationed the cherubim and the flaming sword which turned every direction to guard the way to the tree of life.</a:t>
            </a:r>
          </a:p>
        </p:txBody>
      </p:sp>
      <p:sp>
        <p:nvSpPr>
          <p:cNvPr id="3" name="Text Placeholder 2">
            <a:extLst>
              <a:ext uri="{FF2B5EF4-FFF2-40B4-BE49-F238E27FC236}">
                <a16:creationId xmlns:a16="http://schemas.microsoft.com/office/drawing/2014/main" id="{A6ABD208-9AEA-F643-BAB4-E2072D5746CD}"/>
              </a:ext>
            </a:extLst>
          </p:cNvPr>
          <p:cNvSpPr>
            <a:spLocks noGrp="1"/>
          </p:cNvSpPr>
          <p:nvPr>
            <p:ph type="body" sz="quarter" idx="11"/>
          </p:nvPr>
        </p:nvSpPr>
        <p:spPr/>
        <p:txBody>
          <a:bodyPr/>
          <a:lstStyle/>
          <a:p>
            <a:r>
              <a:rPr lang="en-US" dirty="0"/>
              <a:t>- Genesis 3:24</a:t>
            </a:r>
          </a:p>
        </p:txBody>
      </p:sp>
    </p:spTree>
    <p:extLst>
      <p:ext uri="{BB962C8B-B14F-4D97-AF65-F5344CB8AC3E}">
        <p14:creationId xmlns:p14="http://schemas.microsoft.com/office/powerpoint/2010/main" val="1726254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DBC03D-0BAA-9841-B55A-F047D13AD9C1}"/>
              </a:ext>
            </a:extLst>
          </p:cNvPr>
          <p:cNvSpPr/>
          <p:nvPr/>
        </p:nvSpPr>
        <p:spPr>
          <a:xfrm>
            <a:off x="326005" y="3840480"/>
            <a:ext cx="8563555" cy="731520"/>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401A99-3C88-894E-AAC1-9C82DF4F48B1}"/>
              </a:ext>
            </a:extLst>
          </p:cNvPr>
          <p:cNvSpPr>
            <a:spLocks noGrp="1"/>
          </p:cNvSpPr>
          <p:nvPr>
            <p:ph type="title"/>
          </p:nvPr>
        </p:nvSpPr>
        <p:spPr/>
        <p:txBody>
          <a:bodyPr/>
          <a:lstStyle/>
          <a:p>
            <a:r>
              <a:rPr lang="en-US" dirty="0"/>
              <a:t>Post Sin/fall Relationship</a:t>
            </a:r>
          </a:p>
        </p:txBody>
      </p:sp>
      <p:sp>
        <p:nvSpPr>
          <p:cNvPr id="3" name="Text Placeholder 2">
            <a:extLst>
              <a:ext uri="{FF2B5EF4-FFF2-40B4-BE49-F238E27FC236}">
                <a16:creationId xmlns:a16="http://schemas.microsoft.com/office/drawing/2014/main" id="{3BAA3A45-E876-F644-8BE7-A82D17DAFEF0}"/>
              </a:ext>
            </a:extLst>
          </p:cNvPr>
          <p:cNvSpPr>
            <a:spLocks noGrp="1"/>
          </p:cNvSpPr>
          <p:nvPr>
            <p:ph type="body" sz="quarter" idx="10"/>
          </p:nvPr>
        </p:nvSpPr>
        <p:spPr>
          <a:xfrm>
            <a:off x="526928" y="1267339"/>
            <a:ext cx="8370583" cy="3642243"/>
          </a:xfrm>
        </p:spPr>
        <p:txBody>
          <a:bodyPr/>
          <a:lstStyle/>
          <a:p>
            <a:pPr>
              <a:spcAft>
                <a:spcPts val="600"/>
              </a:spcAft>
            </a:pPr>
            <a:r>
              <a:rPr lang="en-US" dirty="0"/>
              <a:t>Curse on Satan 							– vs. 14</a:t>
            </a:r>
          </a:p>
          <a:p>
            <a:pPr>
              <a:spcAft>
                <a:spcPts val="600"/>
              </a:spcAft>
            </a:pPr>
            <a:r>
              <a:rPr lang="en-US" dirty="0"/>
              <a:t>Prophesy concerning Satan 		– vs. 15</a:t>
            </a:r>
          </a:p>
          <a:p>
            <a:pPr>
              <a:spcAft>
                <a:spcPts val="600"/>
              </a:spcAft>
            </a:pPr>
            <a:r>
              <a:rPr lang="en-US" dirty="0"/>
              <a:t>Suffering of mankind 				– vs. 16-19</a:t>
            </a:r>
          </a:p>
          <a:p>
            <a:pPr>
              <a:spcAft>
                <a:spcPts val="600"/>
              </a:spcAft>
            </a:pPr>
            <a:r>
              <a:rPr lang="en-US" dirty="0"/>
              <a:t>Broken relationship with God 	– vs. 20-24</a:t>
            </a:r>
          </a:p>
          <a:p>
            <a:pPr>
              <a:spcAft>
                <a:spcPts val="600"/>
              </a:spcAft>
            </a:pPr>
            <a:r>
              <a:rPr lang="en-US" b="1" dirty="0">
                <a:solidFill>
                  <a:srgbClr val="AC3B12"/>
                </a:solidFill>
              </a:rPr>
              <a:t>Plan to save mankind				- vs. 15</a:t>
            </a:r>
          </a:p>
        </p:txBody>
      </p:sp>
    </p:spTree>
    <p:extLst>
      <p:ext uri="{BB962C8B-B14F-4D97-AF65-F5344CB8AC3E}">
        <p14:creationId xmlns:p14="http://schemas.microsoft.com/office/powerpoint/2010/main" val="274362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FD5D8-8CF3-354B-8517-29021CCFFE92}"/>
              </a:ext>
            </a:extLst>
          </p:cNvPr>
          <p:cNvSpPr>
            <a:spLocks noGrp="1"/>
          </p:cNvSpPr>
          <p:nvPr>
            <p:ph type="title"/>
          </p:nvPr>
        </p:nvSpPr>
        <p:spPr/>
        <p:txBody>
          <a:bodyPr/>
          <a:lstStyle/>
          <a:p>
            <a:r>
              <a:rPr lang="en-US" dirty="0"/>
              <a:t>Review</a:t>
            </a:r>
          </a:p>
        </p:txBody>
      </p:sp>
      <p:sp>
        <p:nvSpPr>
          <p:cNvPr id="3" name="Text Placeholder 2">
            <a:extLst>
              <a:ext uri="{FF2B5EF4-FFF2-40B4-BE49-F238E27FC236}">
                <a16:creationId xmlns:a16="http://schemas.microsoft.com/office/drawing/2014/main" id="{DD94A918-4BF3-D24D-93A6-AECACA7FEBA6}"/>
              </a:ext>
            </a:extLst>
          </p:cNvPr>
          <p:cNvSpPr>
            <a:spLocks noGrp="1"/>
          </p:cNvSpPr>
          <p:nvPr>
            <p:ph type="body" sz="quarter" idx="10"/>
          </p:nvPr>
        </p:nvSpPr>
        <p:spPr>
          <a:xfrm>
            <a:off x="598488" y="1383527"/>
            <a:ext cx="7913687" cy="3510153"/>
          </a:xfrm>
        </p:spPr>
        <p:txBody>
          <a:bodyPr>
            <a:normAutofit/>
          </a:bodyPr>
          <a:lstStyle/>
          <a:p>
            <a:pPr>
              <a:spcAft>
                <a:spcPts val="600"/>
              </a:spcAft>
            </a:pPr>
            <a:r>
              <a:rPr lang="en-US" sz="2000" dirty="0"/>
              <a:t>Bible only reliable source of information concerning God</a:t>
            </a:r>
          </a:p>
          <a:p>
            <a:pPr>
              <a:spcAft>
                <a:spcPts val="600"/>
              </a:spcAft>
            </a:pPr>
            <a:r>
              <a:rPr lang="en-US" sz="2000" dirty="0"/>
              <a:t>No further info given</a:t>
            </a:r>
          </a:p>
          <a:p>
            <a:pPr>
              <a:spcAft>
                <a:spcPts val="1800"/>
              </a:spcAft>
            </a:pPr>
            <a:r>
              <a:rPr lang="en-US" sz="4400" b="1" dirty="0"/>
              <a:t>The Holy Spirit is a distinct person in the Godhead</a:t>
            </a:r>
          </a:p>
        </p:txBody>
      </p:sp>
    </p:spTree>
    <p:extLst>
      <p:ext uri="{BB962C8B-B14F-4D97-AF65-F5344CB8AC3E}">
        <p14:creationId xmlns:p14="http://schemas.microsoft.com/office/powerpoint/2010/main" val="2733352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523B6F-7335-2D49-AD93-9D2B1E886A1B}"/>
              </a:ext>
            </a:extLst>
          </p:cNvPr>
          <p:cNvSpPr>
            <a:spLocks noGrp="1"/>
          </p:cNvSpPr>
          <p:nvPr>
            <p:ph type="body" sz="quarter" idx="10"/>
          </p:nvPr>
        </p:nvSpPr>
        <p:spPr/>
        <p:txBody>
          <a:bodyPr>
            <a:normAutofit/>
          </a:bodyPr>
          <a:lstStyle/>
          <a:p>
            <a:r>
              <a:rPr lang="en-US" sz="3600" dirty="0"/>
              <a:t>“..then comes the end, when He hands over the kingdom to the God and Father…”</a:t>
            </a:r>
          </a:p>
        </p:txBody>
      </p:sp>
      <p:sp>
        <p:nvSpPr>
          <p:cNvPr id="3" name="Text Placeholder 2">
            <a:extLst>
              <a:ext uri="{FF2B5EF4-FFF2-40B4-BE49-F238E27FC236}">
                <a16:creationId xmlns:a16="http://schemas.microsoft.com/office/drawing/2014/main" id="{5187E5A7-6E96-9847-BA85-45FCA52C2895}"/>
              </a:ext>
            </a:extLst>
          </p:cNvPr>
          <p:cNvSpPr>
            <a:spLocks noGrp="1"/>
          </p:cNvSpPr>
          <p:nvPr>
            <p:ph type="body" sz="quarter" idx="11"/>
          </p:nvPr>
        </p:nvSpPr>
        <p:spPr/>
        <p:txBody>
          <a:bodyPr/>
          <a:lstStyle/>
          <a:p>
            <a:r>
              <a:rPr lang="en-US" dirty="0"/>
              <a:t>- I Corinthians 15:24a</a:t>
            </a:r>
          </a:p>
        </p:txBody>
      </p:sp>
    </p:spTree>
    <p:extLst>
      <p:ext uri="{BB962C8B-B14F-4D97-AF65-F5344CB8AC3E}">
        <p14:creationId xmlns:p14="http://schemas.microsoft.com/office/powerpoint/2010/main" val="1896092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523B6F-7335-2D49-AD93-9D2B1E886A1B}"/>
              </a:ext>
            </a:extLst>
          </p:cNvPr>
          <p:cNvSpPr>
            <a:spLocks noGrp="1"/>
          </p:cNvSpPr>
          <p:nvPr>
            <p:ph type="body" sz="quarter" idx="10"/>
          </p:nvPr>
        </p:nvSpPr>
        <p:spPr/>
        <p:txBody>
          <a:bodyPr>
            <a:normAutofit/>
          </a:bodyPr>
          <a:lstStyle/>
          <a:p>
            <a:r>
              <a:rPr lang="en-US" sz="3600" dirty="0"/>
              <a:t>It is a trustworthy statement: For if we died with Him, we will also live with Him; If we endure, we will also reign with Him;</a:t>
            </a:r>
          </a:p>
        </p:txBody>
      </p:sp>
      <p:sp>
        <p:nvSpPr>
          <p:cNvPr id="3" name="Text Placeholder 2">
            <a:extLst>
              <a:ext uri="{FF2B5EF4-FFF2-40B4-BE49-F238E27FC236}">
                <a16:creationId xmlns:a16="http://schemas.microsoft.com/office/drawing/2014/main" id="{5187E5A7-6E96-9847-BA85-45FCA52C2895}"/>
              </a:ext>
            </a:extLst>
          </p:cNvPr>
          <p:cNvSpPr>
            <a:spLocks noGrp="1"/>
          </p:cNvSpPr>
          <p:nvPr>
            <p:ph type="body" sz="quarter" idx="11"/>
          </p:nvPr>
        </p:nvSpPr>
        <p:spPr/>
        <p:txBody>
          <a:bodyPr/>
          <a:lstStyle/>
          <a:p>
            <a:r>
              <a:rPr lang="en-US" dirty="0"/>
              <a:t>- II Timothy 2:11-12a</a:t>
            </a:r>
          </a:p>
        </p:txBody>
      </p:sp>
    </p:spTree>
    <p:extLst>
      <p:ext uri="{BB962C8B-B14F-4D97-AF65-F5344CB8AC3E}">
        <p14:creationId xmlns:p14="http://schemas.microsoft.com/office/powerpoint/2010/main" val="3655536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0F27-1013-B84A-962F-8C9BA73EA18B}"/>
              </a:ext>
            </a:extLst>
          </p:cNvPr>
          <p:cNvSpPr>
            <a:spLocks noGrp="1"/>
          </p:cNvSpPr>
          <p:nvPr>
            <p:ph type="title"/>
          </p:nvPr>
        </p:nvSpPr>
        <p:spPr/>
        <p:txBody>
          <a:bodyPr/>
          <a:lstStyle/>
          <a:p>
            <a:r>
              <a:rPr lang="en-US" dirty="0"/>
              <a:t>The Character of the Godhead</a:t>
            </a:r>
          </a:p>
        </p:txBody>
      </p:sp>
      <p:sp>
        <p:nvSpPr>
          <p:cNvPr id="3" name="Text Placeholder 2">
            <a:extLst>
              <a:ext uri="{FF2B5EF4-FFF2-40B4-BE49-F238E27FC236}">
                <a16:creationId xmlns:a16="http://schemas.microsoft.com/office/drawing/2014/main" id="{F63CE315-2746-6F45-B3E2-DF472AA81D88}"/>
              </a:ext>
            </a:extLst>
          </p:cNvPr>
          <p:cNvSpPr>
            <a:spLocks noGrp="1"/>
          </p:cNvSpPr>
          <p:nvPr>
            <p:ph type="body" sz="quarter" idx="10"/>
          </p:nvPr>
        </p:nvSpPr>
        <p:spPr>
          <a:xfrm>
            <a:off x="598488" y="1251437"/>
            <a:ext cx="8028677" cy="3642243"/>
          </a:xfrm>
        </p:spPr>
        <p:txBody>
          <a:bodyPr>
            <a:normAutofit/>
          </a:bodyPr>
          <a:lstStyle/>
          <a:p>
            <a:pPr marL="91440" indent="457200">
              <a:buFont typeface="+mj-lt"/>
              <a:buAutoNum type="arabicPeriod"/>
            </a:pPr>
            <a:r>
              <a:rPr lang="en-US" sz="2400" dirty="0"/>
              <a:t>Godward Relationship</a:t>
            </a:r>
          </a:p>
          <a:p>
            <a:pPr marL="91440" indent="457200">
              <a:spcAft>
                <a:spcPts val="1200"/>
              </a:spcAft>
              <a:buFont typeface="+mj-lt"/>
              <a:buAutoNum type="arabicPeriod"/>
            </a:pPr>
            <a:r>
              <a:rPr lang="en-US" sz="2400" dirty="0"/>
              <a:t>Manward Relationship</a:t>
            </a:r>
          </a:p>
          <a:p>
            <a:pPr marL="914400" lvl="1" indent="-457200">
              <a:buFont typeface="+mj-lt"/>
              <a:buAutoNum type="alphaUcPeriod"/>
            </a:pPr>
            <a:r>
              <a:rPr lang="en-US" sz="2000" dirty="0"/>
              <a:t>Pre-sin/fall relationship</a:t>
            </a:r>
          </a:p>
          <a:p>
            <a:pPr marL="914400" lvl="1" indent="-457200">
              <a:spcAft>
                <a:spcPts val="1200"/>
              </a:spcAft>
              <a:buFont typeface="+mj-lt"/>
              <a:buAutoNum type="alphaUcPeriod"/>
            </a:pPr>
            <a:r>
              <a:rPr lang="en-US" sz="2000" dirty="0"/>
              <a:t>Post-sin/fall relationship</a:t>
            </a:r>
          </a:p>
          <a:p>
            <a:pPr marL="514350" indent="-457200">
              <a:spcAft>
                <a:spcPts val="1200"/>
              </a:spcAft>
              <a:buFont typeface="+mj-lt"/>
              <a:buAutoNum type="arabicPeriod"/>
            </a:pPr>
            <a:r>
              <a:rPr lang="en-US" sz="4000" b="1" dirty="0"/>
              <a:t>Function of the Godhead in the manward post-sin relationship</a:t>
            </a:r>
          </a:p>
        </p:txBody>
      </p:sp>
    </p:spTree>
    <p:extLst>
      <p:ext uri="{BB962C8B-B14F-4D97-AF65-F5344CB8AC3E}">
        <p14:creationId xmlns:p14="http://schemas.microsoft.com/office/powerpoint/2010/main" val="2929886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B040-AC8E-6649-B9D6-F4B4D3691424}"/>
              </a:ext>
            </a:extLst>
          </p:cNvPr>
          <p:cNvSpPr>
            <a:spLocks noGrp="1"/>
          </p:cNvSpPr>
          <p:nvPr>
            <p:ph type="title"/>
          </p:nvPr>
        </p:nvSpPr>
        <p:spPr/>
        <p:txBody>
          <a:bodyPr/>
          <a:lstStyle/>
          <a:p>
            <a:r>
              <a:rPr lang="en-US" dirty="0"/>
              <a:t>God the Father’s Role</a:t>
            </a:r>
          </a:p>
        </p:txBody>
      </p:sp>
      <p:sp>
        <p:nvSpPr>
          <p:cNvPr id="3" name="Text Placeholder 2">
            <a:extLst>
              <a:ext uri="{FF2B5EF4-FFF2-40B4-BE49-F238E27FC236}">
                <a16:creationId xmlns:a16="http://schemas.microsoft.com/office/drawing/2014/main" id="{D5210379-E84D-4B4D-B782-CF68EDCDFB53}"/>
              </a:ext>
            </a:extLst>
          </p:cNvPr>
          <p:cNvSpPr>
            <a:spLocks noGrp="1"/>
          </p:cNvSpPr>
          <p:nvPr>
            <p:ph type="body" sz="quarter" idx="10"/>
          </p:nvPr>
        </p:nvSpPr>
        <p:spPr>
          <a:xfrm>
            <a:off x="598488" y="1251437"/>
            <a:ext cx="7913687" cy="857251"/>
          </a:xfrm>
        </p:spPr>
        <p:txBody>
          <a:bodyPr>
            <a:normAutofit/>
          </a:bodyPr>
          <a:lstStyle/>
          <a:p>
            <a:r>
              <a:rPr lang="en-US" sz="3600" b="1" dirty="0"/>
              <a:t>Chooses the plan</a:t>
            </a:r>
          </a:p>
        </p:txBody>
      </p:sp>
      <p:cxnSp>
        <p:nvCxnSpPr>
          <p:cNvPr id="5" name="Straight Connector 4">
            <a:extLst>
              <a:ext uri="{FF2B5EF4-FFF2-40B4-BE49-F238E27FC236}">
                <a16:creationId xmlns:a16="http://schemas.microsoft.com/office/drawing/2014/main" id="{09FAE4DA-DC8E-3147-B3BA-FEF0CEE64258}"/>
              </a:ext>
            </a:extLst>
          </p:cNvPr>
          <p:cNvCxnSpPr/>
          <p:nvPr/>
        </p:nvCxnSpPr>
        <p:spPr>
          <a:xfrm>
            <a:off x="818983" y="2108688"/>
            <a:ext cx="0" cy="2511021"/>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7F98382-907C-9649-835C-4AA15B474BE0}"/>
              </a:ext>
            </a:extLst>
          </p:cNvPr>
          <p:cNvSpPr txBox="1"/>
          <p:nvPr/>
        </p:nvSpPr>
        <p:spPr>
          <a:xfrm>
            <a:off x="1150801" y="1937487"/>
            <a:ext cx="7605725" cy="3046988"/>
          </a:xfrm>
          <a:prstGeom prst="rect">
            <a:avLst/>
          </a:prstGeom>
          <a:noFill/>
        </p:spPr>
        <p:txBody>
          <a:bodyPr wrap="square" rtlCol="0">
            <a:spAutoFit/>
          </a:bodyPr>
          <a:lstStyle/>
          <a:p>
            <a:r>
              <a:rPr lang="en-US" sz="2400" baseline="30000" dirty="0">
                <a:latin typeface="Lato" panose="020F0502020204030203" pitchFamily="34" charset="0"/>
                <a:ea typeface="Lato" panose="020F0502020204030203" pitchFamily="34" charset="0"/>
                <a:cs typeface="Lato" panose="020F0502020204030203" pitchFamily="34" charset="0"/>
              </a:rPr>
              <a:t>14</a:t>
            </a:r>
            <a:r>
              <a:rPr lang="en-US" sz="2400" dirty="0">
                <a:latin typeface="Lato" panose="020F0502020204030203" pitchFamily="34" charset="0"/>
                <a:ea typeface="Lato" panose="020F0502020204030203" pitchFamily="34" charset="0"/>
                <a:cs typeface="Lato" panose="020F0502020204030203" pitchFamily="34" charset="0"/>
              </a:rPr>
              <a:t> The Lord God said to the serpent, “Because you have done this, Cursed are you more than all cattle, And more than every beast of the field; On your belly you will go, And dust you will eat All the days of your life; </a:t>
            </a:r>
            <a:br>
              <a:rPr lang="en-US" sz="2400" dirty="0">
                <a:latin typeface="Lato" panose="020F0502020204030203" pitchFamily="34" charset="0"/>
                <a:ea typeface="Lato" panose="020F0502020204030203" pitchFamily="34" charset="0"/>
                <a:cs typeface="Lato" panose="020F0502020204030203" pitchFamily="34" charset="0"/>
              </a:rPr>
            </a:br>
            <a:r>
              <a:rPr lang="en-US" sz="2400" baseline="30000" dirty="0">
                <a:latin typeface="Lato" panose="020F0502020204030203" pitchFamily="34" charset="0"/>
                <a:ea typeface="Lato" panose="020F0502020204030203" pitchFamily="34" charset="0"/>
                <a:cs typeface="Lato" panose="020F0502020204030203" pitchFamily="34" charset="0"/>
              </a:rPr>
              <a:t>15</a:t>
            </a:r>
            <a:r>
              <a:rPr lang="en-US" sz="2400" dirty="0">
                <a:latin typeface="Lato" panose="020F0502020204030203" pitchFamily="34" charset="0"/>
                <a:ea typeface="Lato" panose="020F0502020204030203" pitchFamily="34" charset="0"/>
                <a:cs typeface="Lato" panose="020F0502020204030203" pitchFamily="34" charset="0"/>
              </a:rPr>
              <a:t> And I will put enmity Between you and the woman, And between your seed and her seed; He shall bruise you on the head, And you shall bruise him on the heel.” </a:t>
            </a:r>
          </a:p>
          <a:p>
            <a:r>
              <a:rPr lang="en-US" sz="2400" b="1" dirty="0">
                <a:latin typeface="Lato" panose="020F0502020204030203" pitchFamily="34" charset="0"/>
                <a:ea typeface="Lato" panose="020F0502020204030203" pitchFamily="34" charset="0"/>
                <a:cs typeface="Lato" panose="020F0502020204030203" pitchFamily="34" charset="0"/>
              </a:rPr>
              <a:t>- Genesis 3:14-15</a:t>
            </a:r>
          </a:p>
        </p:txBody>
      </p:sp>
    </p:spTree>
    <p:extLst>
      <p:ext uri="{BB962C8B-B14F-4D97-AF65-F5344CB8AC3E}">
        <p14:creationId xmlns:p14="http://schemas.microsoft.com/office/powerpoint/2010/main" val="2726592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B040-AC8E-6649-B9D6-F4B4D3691424}"/>
              </a:ext>
            </a:extLst>
          </p:cNvPr>
          <p:cNvSpPr>
            <a:spLocks noGrp="1"/>
          </p:cNvSpPr>
          <p:nvPr>
            <p:ph type="title"/>
          </p:nvPr>
        </p:nvSpPr>
        <p:spPr/>
        <p:txBody>
          <a:bodyPr/>
          <a:lstStyle/>
          <a:p>
            <a:r>
              <a:rPr lang="en-US" dirty="0"/>
              <a:t>God the Father’s Role</a:t>
            </a:r>
          </a:p>
        </p:txBody>
      </p:sp>
      <p:sp>
        <p:nvSpPr>
          <p:cNvPr id="3" name="Text Placeholder 2">
            <a:extLst>
              <a:ext uri="{FF2B5EF4-FFF2-40B4-BE49-F238E27FC236}">
                <a16:creationId xmlns:a16="http://schemas.microsoft.com/office/drawing/2014/main" id="{D5210379-E84D-4B4D-B782-CF68EDCDFB53}"/>
              </a:ext>
            </a:extLst>
          </p:cNvPr>
          <p:cNvSpPr>
            <a:spLocks noGrp="1"/>
          </p:cNvSpPr>
          <p:nvPr>
            <p:ph type="body" sz="quarter" idx="10"/>
          </p:nvPr>
        </p:nvSpPr>
        <p:spPr>
          <a:xfrm>
            <a:off x="598488" y="1251437"/>
            <a:ext cx="7913687" cy="857251"/>
          </a:xfrm>
        </p:spPr>
        <p:txBody>
          <a:bodyPr>
            <a:normAutofit/>
          </a:bodyPr>
          <a:lstStyle/>
          <a:p>
            <a:r>
              <a:rPr lang="en-US" sz="3600" b="1" dirty="0"/>
              <a:t>Vicarious Atonement = the plan</a:t>
            </a:r>
          </a:p>
        </p:txBody>
      </p:sp>
      <p:cxnSp>
        <p:nvCxnSpPr>
          <p:cNvPr id="5" name="Straight Connector 4">
            <a:extLst>
              <a:ext uri="{FF2B5EF4-FFF2-40B4-BE49-F238E27FC236}">
                <a16:creationId xmlns:a16="http://schemas.microsoft.com/office/drawing/2014/main" id="{09FAE4DA-DC8E-3147-B3BA-FEF0CEE64258}"/>
              </a:ext>
            </a:extLst>
          </p:cNvPr>
          <p:cNvCxnSpPr/>
          <p:nvPr/>
        </p:nvCxnSpPr>
        <p:spPr>
          <a:xfrm>
            <a:off x="818983" y="2108688"/>
            <a:ext cx="0" cy="2511021"/>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7F98382-907C-9649-835C-4AA15B474BE0}"/>
              </a:ext>
            </a:extLst>
          </p:cNvPr>
          <p:cNvSpPr txBox="1"/>
          <p:nvPr/>
        </p:nvSpPr>
        <p:spPr>
          <a:xfrm>
            <a:off x="1240404" y="2108688"/>
            <a:ext cx="7492266" cy="2677656"/>
          </a:xfrm>
          <a:prstGeom prst="rect">
            <a:avLst/>
          </a:prstGeom>
          <a:noFill/>
        </p:spPr>
        <p:txBody>
          <a:bodyPr wrap="square" rtlCol="0">
            <a:spAutoFit/>
          </a:bodyPr>
          <a:lstStyle/>
          <a:p>
            <a:r>
              <a:rPr lang="en-US" sz="2400" baseline="30000" dirty="0">
                <a:latin typeface="Lato" panose="020F0502020204030203" pitchFamily="34" charset="0"/>
                <a:ea typeface="Lato" panose="020F0502020204030203" pitchFamily="34" charset="0"/>
                <a:cs typeface="Lato" panose="020F0502020204030203" pitchFamily="34" charset="0"/>
              </a:rPr>
              <a:t>6</a:t>
            </a:r>
            <a:r>
              <a:rPr lang="en-US" sz="2400" dirty="0">
                <a:latin typeface="Lato" panose="020F0502020204030203" pitchFamily="34" charset="0"/>
                <a:ea typeface="Lato" panose="020F0502020204030203" pitchFamily="34" charset="0"/>
                <a:cs typeface="Lato" panose="020F0502020204030203" pitchFamily="34" charset="0"/>
              </a:rPr>
              <a:t> For while we were still helpless, at the right time Christ died for the ungodly. </a:t>
            </a:r>
            <a:r>
              <a:rPr lang="en-US" sz="2400" baseline="30000" dirty="0">
                <a:latin typeface="Lato" panose="020F0502020204030203" pitchFamily="34" charset="0"/>
                <a:ea typeface="Lato" panose="020F0502020204030203" pitchFamily="34" charset="0"/>
                <a:cs typeface="Lato" panose="020F0502020204030203" pitchFamily="34" charset="0"/>
              </a:rPr>
              <a:t>7</a:t>
            </a:r>
            <a:r>
              <a:rPr lang="en-US" sz="2400" dirty="0">
                <a:latin typeface="Lato" panose="020F0502020204030203" pitchFamily="34" charset="0"/>
                <a:ea typeface="Lato" panose="020F0502020204030203" pitchFamily="34" charset="0"/>
                <a:cs typeface="Lato" panose="020F0502020204030203" pitchFamily="34" charset="0"/>
              </a:rPr>
              <a:t> For one will hardly die for a righteous man; though perhaps for the good man someone would dare even to die. </a:t>
            </a:r>
            <a:r>
              <a:rPr lang="en-US" sz="2400" baseline="30000" dirty="0">
                <a:latin typeface="Lato" panose="020F0502020204030203" pitchFamily="34" charset="0"/>
                <a:ea typeface="Lato" panose="020F0502020204030203" pitchFamily="34" charset="0"/>
                <a:cs typeface="Lato" panose="020F0502020204030203" pitchFamily="34" charset="0"/>
              </a:rPr>
              <a:t>8</a:t>
            </a:r>
            <a:r>
              <a:rPr lang="en-US" sz="2400" dirty="0">
                <a:latin typeface="Lato" panose="020F0502020204030203" pitchFamily="34" charset="0"/>
                <a:ea typeface="Lato" panose="020F0502020204030203" pitchFamily="34" charset="0"/>
                <a:cs typeface="Lato" panose="020F0502020204030203" pitchFamily="34" charset="0"/>
              </a:rPr>
              <a:t> But God demonstrates His own love toward us, in that while we were yet sinners, Christ died for us. </a:t>
            </a:r>
            <a:br>
              <a:rPr lang="en-US" sz="2400" dirty="0">
                <a:latin typeface="Lato" panose="020F0502020204030203" pitchFamily="34" charset="0"/>
                <a:ea typeface="Lato" panose="020F0502020204030203" pitchFamily="34" charset="0"/>
                <a:cs typeface="Lato" panose="020F0502020204030203" pitchFamily="34" charset="0"/>
              </a:rPr>
            </a:br>
            <a:r>
              <a:rPr lang="en-US" sz="2400" b="1" dirty="0">
                <a:latin typeface="Lato" panose="020F0502020204030203" pitchFamily="34" charset="0"/>
                <a:ea typeface="Lato" panose="020F0502020204030203" pitchFamily="34" charset="0"/>
                <a:cs typeface="Lato" panose="020F0502020204030203" pitchFamily="34" charset="0"/>
              </a:rPr>
              <a:t>- Romans 5:6-8</a:t>
            </a:r>
          </a:p>
        </p:txBody>
      </p:sp>
    </p:spTree>
    <p:extLst>
      <p:ext uri="{BB962C8B-B14F-4D97-AF65-F5344CB8AC3E}">
        <p14:creationId xmlns:p14="http://schemas.microsoft.com/office/powerpoint/2010/main" val="2987493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B040-AC8E-6649-B9D6-F4B4D3691424}"/>
              </a:ext>
            </a:extLst>
          </p:cNvPr>
          <p:cNvSpPr>
            <a:spLocks noGrp="1"/>
          </p:cNvSpPr>
          <p:nvPr>
            <p:ph type="title"/>
          </p:nvPr>
        </p:nvSpPr>
        <p:spPr/>
        <p:txBody>
          <a:bodyPr/>
          <a:lstStyle/>
          <a:p>
            <a:r>
              <a:rPr lang="en-US" dirty="0"/>
              <a:t>God the Father’s Role</a:t>
            </a:r>
          </a:p>
        </p:txBody>
      </p:sp>
      <p:sp>
        <p:nvSpPr>
          <p:cNvPr id="3" name="Text Placeholder 2">
            <a:extLst>
              <a:ext uri="{FF2B5EF4-FFF2-40B4-BE49-F238E27FC236}">
                <a16:creationId xmlns:a16="http://schemas.microsoft.com/office/drawing/2014/main" id="{D5210379-E84D-4B4D-B782-CF68EDCDFB53}"/>
              </a:ext>
            </a:extLst>
          </p:cNvPr>
          <p:cNvSpPr>
            <a:spLocks noGrp="1"/>
          </p:cNvSpPr>
          <p:nvPr>
            <p:ph type="body" sz="quarter" idx="10"/>
          </p:nvPr>
        </p:nvSpPr>
        <p:spPr>
          <a:xfrm>
            <a:off x="598488" y="1251437"/>
            <a:ext cx="7913687" cy="1569660"/>
          </a:xfrm>
        </p:spPr>
        <p:txBody>
          <a:bodyPr>
            <a:normAutofit/>
          </a:bodyPr>
          <a:lstStyle/>
          <a:p>
            <a:pPr>
              <a:spcAft>
                <a:spcPts val="600"/>
              </a:spcAft>
            </a:pPr>
            <a:r>
              <a:rPr lang="en-US" sz="2400" dirty="0"/>
              <a:t>Choose the plan = Vicarious Atonement</a:t>
            </a:r>
          </a:p>
          <a:p>
            <a:pPr>
              <a:spcAft>
                <a:spcPts val="1800"/>
              </a:spcAft>
            </a:pPr>
            <a:r>
              <a:rPr lang="en-US" sz="4400" b="1" dirty="0"/>
              <a:t>Sends the Son</a:t>
            </a:r>
          </a:p>
        </p:txBody>
      </p:sp>
      <p:cxnSp>
        <p:nvCxnSpPr>
          <p:cNvPr id="5" name="Straight Connector 4">
            <a:extLst>
              <a:ext uri="{FF2B5EF4-FFF2-40B4-BE49-F238E27FC236}">
                <a16:creationId xmlns:a16="http://schemas.microsoft.com/office/drawing/2014/main" id="{09FAE4DA-DC8E-3147-B3BA-FEF0CEE64258}"/>
              </a:ext>
            </a:extLst>
          </p:cNvPr>
          <p:cNvCxnSpPr>
            <a:cxnSpLocks/>
          </p:cNvCxnSpPr>
          <p:nvPr/>
        </p:nvCxnSpPr>
        <p:spPr>
          <a:xfrm>
            <a:off x="818983" y="3045350"/>
            <a:ext cx="0" cy="1804946"/>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7F98382-907C-9649-835C-4AA15B474BE0}"/>
              </a:ext>
            </a:extLst>
          </p:cNvPr>
          <p:cNvSpPr txBox="1"/>
          <p:nvPr/>
        </p:nvSpPr>
        <p:spPr>
          <a:xfrm>
            <a:off x="1256307" y="3000034"/>
            <a:ext cx="7492266" cy="1754326"/>
          </a:xfrm>
          <a:prstGeom prst="rect">
            <a:avLst/>
          </a:prstGeom>
          <a:noFill/>
        </p:spPr>
        <p:txBody>
          <a:bodyPr wrap="square" rtlCol="0">
            <a:spAutoFit/>
          </a:bodyPr>
          <a:lstStyle/>
          <a:p>
            <a:r>
              <a:rPr lang="en-US" sz="2800" dirty="0">
                <a:latin typeface="Lato" panose="020F0502020204030203" pitchFamily="34" charset="0"/>
                <a:ea typeface="Lato" panose="020F0502020204030203" pitchFamily="34" charset="0"/>
                <a:cs typeface="Lato" panose="020F0502020204030203" pitchFamily="34" charset="0"/>
              </a:rPr>
              <a:t>For God so loved the world, that He gave His only begotten Son, that whoever believes in Him shall not perish, but have eternal life.</a:t>
            </a:r>
            <a:br>
              <a:rPr lang="en-US" sz="2400" dirty="0">
                <a:latin typeface="Lato" panose="020F0502020204030203" pitchFamily="34" charset="0"/>
                <a:ea typeface="Lato" panose="020F0502020204030203" pitchFamily="34" charset="0"/>
                <a:cs typeface="Lato" panose="020F0502020204030203" pitchFamily="34" charset="0"/>
              </a:rPr>
            </a:br>
            <a:r>
              <a:rPr lang="en-US" sz="2400" b="1" dirty="0">
                <a:latin typeface="Lato" panose="020F0502020204030203" pitchFamily="34" charset="0"/>
                <a:ea typeface="Lato" panose="020F0502020204030203" pitchFamily="34" charset="0"/>
                <a:cs typeface="Lato" panose="020F0502020204030203" pitchFamily="34" charset="0"/>
              </a:rPr>
              <a:t>- John 3:16</a:t>
            </a:r>
          </a:p>
        </p:txBody>
      </p:sp>
    </p:spTree>
    <p:extLst>
      <p:ext uri="{BB962C8B-B14F-4D97-AF65-F5344CB8AC3E}">
        <p14:creationId xmlns:p14="http://schemas.microsoft.com/office/powerpoint/2010/main" val="404945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B040-AC8E-6649-B9D6-F4B4D3691424}"/>
              </a:ext>
            </a:extLst>
          </p:cNvPr>
          <p:cNvSpPr>
            <a:spLocks noGrp="1"/>
          </p:cNvSpPr>
          <p:nvPr>
            <p:ph type="title"/>
          </p:nvPr>
        </p:nvSpPr>
        <p:spPr/>
        <p:txBody>
          <a:bodyPr/>
          <a:lstStyle/>
          <a:p>
            <a:r>
              <a:rPr lang="en-US" dirty="0"/>
              <a:t>God the Son’s Role</a:t>
            </a:r>
          </a:p>
        </p:txBody>
      </p:sp>
      <p:sp>
        <p:nvSpPr>
          <p:cNvPr id="3" name="Text Placeholder 2">
            <a:extLst>
              <a:ext uri="{FF2B5EF4-FFF2-40B4-BE49-F238E27FC236}">
                <a16:creationId xmlns:a16="http://schemas.microsoft.com/office/drawing/2014/main" id="{D5210379-E84D-4B4D-B782-CF68EDCDFB53}"/>
              </a:ext>
            </a:extLst>
          </p:cNvPr>
          <p:cNvSpPr>
            <a:spLocks noGrp="1"/>
          </p:cNvSpPr>
          <p:nvPr>
            <p:ph type="body" sz="quarter" idx="10"/>
          </p:nvPr>
        </p:nvSpPr>
        <p:spPr>
          <a:xfrm>
            <a:off x="598488" y="1251437"/>
            <a:ext cx="7913687" cy="959026"/>
          </a:xfrm>
        </p:spPr>
        <p:txBody>
          <a:bodyPr>
            <a:normAutofit/>
          </a:bodyPr>
          <a:lstStyle/>
          <a:p>
            <a:pPr>
              <a:spcAft>
                <a:spcPts val="1800"/>
              </a:spcAft>
            </a:pPr>
            <a:r>
              <a:rPr lang="en-US" sz="4400" b="1" dirty="0"/>
              <a:t>Fulfills the plan</a:t>
            </a:r>
          </a:p>
        </p:txBody>
      </p:sp>
      <p:cxnSp>
        <p:nvCxnSpPr>
          <p:cNvPr id="5" name="Straight Connector 4">
            <a:extLst>
              <a:ext uri="{FF2B5EF4-FFF2-40B4-BE49-F238E27FC236}">
                <a16:creationId xmlns:a16="http://schemas.microsoft.com/office/drawing/2014/main" id="{09FAE4DA-DC8E-3147-B3BA-FEF0CEE64258}"/>
              </a:ext>
            </a:extLst>
          </p:cNvPr>
          <p:cNvCxnSpPr>
            <a:cxnSpLocks/>
          </p:cNvCxnSpPr>
          <p:nvPr/>
        </p:nvCxnSpPr>
        <p:spPr>
          <a:xfrm>
            <a:off x="818983" y="2210463"/>
            <a:ext cx="0" cy="2639833"/>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7F98382-907C-9649-835C-4AA15B474BE0}"/>
              </a:ext>
            </a:extLst>
          </p:cNvPr>
          <p:cNvSpPr txBox="1"/>
          <p:nvPr/>
        </p:nvSpPr>
        <p:spPr>
          <a:xfrm>
            <a:off x="1208599" y="2234195"/>
            <a:ext cx="7492266" cy="2616101"/>
          </a:xfrm>
          <a:prstGeom prst="rect">
            <a:avLst/>
          </a:prstGeom>
          <a:noFill/>
        </p:spPr>
        <p:txBody>
          <a:bodyPr wrap="square" rtlCol="0">
            <a:spAutoFit/>
          </a:bodyPr>
          <a:lstStyle/>
          <a:p>
            <a:r>
              <a:rPr lang="en-US" sz="2800" dirty="0">
                <a:latin typeface="Lato" panose="020F0502020204030203" pitchFamily="34" charset="0"/>
                <a:ea typeface="Lato" panose="020F0502020204030203" pitchFamily="34" charset="0"/>
                <a:cs typeface="Lato" panose="020F0502020204030203" pitchFamily="34" charset="0"/>
              </a:rPr>
              <a:t>But we do see Him who was made for a little while lower than the angels, namely, Jesus, because of the suffering of death crowned with glory and honor, so that by the grace of God He might taste death for everyone.</a:t>
            </a:r>
            <a:br>
              <a:rPr lang="en-US" sz="2400" dirty="0">
                <a:latin typeface="Lato" panose="020F0502020204030203" pitchFamily="34" charset="0"/>
                <a:ea typeface="Lato" panose="020F0502020204030203" pitchFamily="34" charset="0"/>
                <a:cs typeface="Lato" panose="020F0502020204030203" pitchFamily="34" charset="0"/>
              </a:rPr>
            </a:br>
            <a:r>
              <a:rPr lang="en-US" sz="2400" b="1" dirty="0">
                <a:latin typeface="Lato" panose="020F0502020204030203" pitchFamily="34" charset="0"/>
                <a:ea typeface="Lato" panose="020F0502020204030203" pitchFamily="34" charset="0"/>
                <a:cs typeface="Lato" panose="020F0502020204030203" pitchFamily="34" charset="0"/>
              </a:rPr>
              <a:t>- Hebrews 2:9</a:t>
            </a:r>
          </a:p>
        </p:txBody>
      </p:sp>
    </p:spTree>
    <p:extLst>
      <p:ext uri="{BB962C8B-B14F-4D97-AF65-F5344CB8AC3E}">
        <p14:creationId xmlns:p14="http://schemas.microsoft.com/office/powerpoint/2010/main" val="3267950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DCC4B9-8B5C-BF42-9CA1-78082BA931FC}"/>
              </a:ext>
            </a:extLst>
          </p:cNvPr>
          <p:cNvSpPr>
            <a:spLocks noGrp="1"/>
          </p:cNvSpPr>
          <p:nvPr>
            <p:ph type="body" sz="quarter" idx="10"/>
          </p:nvPr>
        </p:nvSpPr>
        <p:spPr/>
        <p:txBody>
          <a:bodyPr>
            <a:normAutofit/>
          </a:bodyPr>
          <a:lstStyle/>
          <a:p>
            <a:r>
              <a:rPr lang="en-US" dirty="0"/>
              <a:t>But He was pierced through for our transgressions, He was crushed for our iniquities; The chastening for our well-being fell upon Him, And by His scourging we are healed.</a:t>
            </a:r>
          </a:p>
        </p:txBody>
      </p:sp>
      <p:sp>
        <p:nvSpPr>
          <p:cNvPr id="3" name="Text Placeholder 2">
            <a:extLst>
              <a:ext uri="{FF2B5EF4-FFF2-40B4-BE49-F238E27FC236}">
                <a16:creationId xmlns:a16="http://schemas.microsoft.com/office/drawing/2014/main" id="{B0D6D8FC-4891-DB46-B7A8-93FCED317408}"/>
              </a:ext>
            </a:extLst>
          </p:cNvPr>
          <p:cNvSpPr>
            <a:spLocks noGrp="1"/>
          </p:cNvSpPr>
          <p:nvPr>
            <p:ph type="body" sz="quarter" idx="11"/>
          </p:nvPr>
        </p:nvSpPr>
        <p:spPr/>
        <p:txBody>
          <a:bodyPr/>
          <a:lstStyle/>
          <a:p>
            <a:r>
              <a:rPr lang="en-US" dirty="0"/>
              <a:t>- Isaiah 53:5</a:t>
            </a:r>
          </a:p>
        </p:txBody>
      </p:sp>
    </p:spTree>
    <p:extLst>
      <p:ext uri="{BB962C8B-B14F-4D97-AF65-F5344CB8AC3E}">
        <p14:creationId xmlns:p14="http://schemas.microsoft.com/office/powerpoint/2010/main" val="378526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DCC4B9-8B5C-BF42-9CA1-78082BA931FC}"/>
              </a:ext>
            </a:extLst>
          </p:cNvPr>
          <p:cNvSpPr>
            <a:spLocks noGrp="1"/>
          </p:cNvSpPr>
          <p:nvPr>
            <p:ph type="body" sz="quarter" idx="10"/>
          </p:nvPr>
        </p:nvSpPr>
        <p:spPr/>
        <p:txBody>
          <a:bodyPr>
            <a:normAutofit/>
          </a:bodyPr>
          <a:lstStyle/>
          <a:p>
            <a:r>
              <a:rPr lang="en-US" baseline="30000" dirty="0"/>
              <a:t>11</a:t>
            </a:r>
            <a:r>
              <a:rPr lang="en-US" dirty="0"/>
              <a:t> Every priest stands daily ministering and offering time after time the same sacrifices, which can never take away sins; </a:t>
            </a:r>
            <a:r>
              <a:rPr lang="en-US" baseline="30000" dirty="0"/>
              <a:t>12</a:t>
            </a:r>
            <a:r>
              <a:rPr lang="en-US" dirty="0"/>
              <a:t> but He, having offered one sacrifice for sins for all time, sat down at the right hand of God,</a:t>
            </a:r>
          </a:p>
        </p:txBody>
      </p:sp>
      <p:sp>
        <p:nvSpPr>
          <p:cNvPr id="3" name="Text Placeholder 2">
            <a:extLst>
              <a:ext uri="{FF2B5EF4-FFF2-40B4-BE49-F238E27FC236}">
                <a16:creationId xmlns:a16="http://schemas.microsoft.com/office/drawing/2014/main" id="{B0D6D8FC-4891-DB46-B7A8-93FCED317408}"/>
              </a:ext>
            </a:extLst>
          </p:cNvPr>
          <p:cNvSpPr>
            <a:spLocks noGrp="1"/>
          </p:cNvSpPr>
          <p:nvPr>
            <p:ph type="body" sz="quarter" idx="11"/>
          </p:nvPr>
        </p:nvSpPr>
        <p:spPr/>
        <p:txBody>
          <a:bodyPr/>
          <a:lstStyle/>
          <a:p>
            <a:r>
              <a:rPr lang="en-US" dirty="0"/>
              <a:t>- Hebrews 10:11-12</a:t>
            </a:r>
          </a:p>
        </p:txBody>
      </p:sp>
    </p:spTree>
    <p:extLst>
      <p:ext uri="{BB962C8B-B14F-4D97-AF65-F5344CB8AC3E}">
        <p14:creationId xmlns:p14="http://schemas.microsoft.com/office/powerpoint/2010/main" val="2191641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DCC4B9-8B5C-BF42-9CA1-78082BA931FC}"/>
              </a:ext>
            </a:extLst>
          </p:cNvPr>
          <p:cNvSpPr>
            <a:spLocks noGrp="1"/>
          </p:cNvSpPr>
          <p:nvPr>
            <p:ph type="body" sz="quarter" idx="10"/>
          </p:nvPr>
        </p:nvSpPr>
        <p:spPr>
          <a:xfrm>
            <a:off x="713222" y="429598"/>
            <a:ext cx="7277840" cy="3680039"/>
          </a:xfrm>
        </p:spPr>
        <p:txBody>
          <a:bodyPr>
            <a:normAutofit/>
          </a:bodyPr>
          <a:lstStyle/>
          <a:p>
            <a:r>
              <a:rPr lang="en-US" baseline="30000" dirty="0"/>
              <a:t>13</a:t>
            </a:r>
            <a:r>
              <a:rPr lang="en-US" dirty="0"/>
              <a:t> waiting from that time onward until His enemies be made a footstool for His feet. </a:t>
            </a:r>
            <a:r>
              <a:rPr lang="en-US" baseline="30000" dirty="0"/>
              <a:t>14</a:t>
            </a:r>
            <a:r>
              <a:rPr lang="en-US" dirty="0"/>
              <a:t> For by one offering He has perfected for all time those who </a:t>
            </a:r>
            <a:br>
              <a:rPr lang="en-US" dirty="0"/>
            </a:br>
            <a:r>
              <a:rPr lang="en-US" dirty="0"/>
              <a:t>are sanctified.</a:t>
            </a:r>
          </a:p>
        </p:txBody>
      </p:sp>
      <p:sp>
        <p:nvSpPr>
          <p:cNvPr id="3" name="Text Placeholder 2">
            <a:extLst>
              <a:ext uri="{FF2B5EF4-FFF2-40B4-BE49-F238E27FC236}">
                <a16:creationId xmlns:a16="http://schemas.microsoft.com/office/drawing/2014/main" id="{B0D6D8FC-4891-DB46-B7A8-93FCED317408}"/>
              </a:ext>
            </a:extLst>
          </p:cNvPr>
          <p:cNvSpPr>
            <a:spLocks noGrp="1"/>
          </p:cNvSpPr>
          <p:nvPr>
            <p:ph type="body" sz="quarter" idx="11"/>
          </p:nvPr>
        </p:nvSpPr>
        <p:spPr/>
        <p:txBody>
          <a:bodyPr/>
          <a:lstStyle/>
          <a:p>
            <a:r>
              <a:rPr lang="en-US" dirty="0"/>
              <a:t>- Hebrews 10:13-14</a:t>
            </a:r>
          </a:p>
        </p:txBody>
      </p:sp>
    </p:spTree>
    <p:extLst>
      <p:ext uri="{BB962C8B-B14F-4D97-AF65-F5344CB8AC3E}">
        <p14:creationId xmlns:p14="http://schemas.microsoft.com/office/powerpoint/2010/main" val="3508263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16354-37E0-3449-B372-88496DDE9F2C}"/>
              </a:ext>
            </a:extLst>
          </p:cNvPr>
          <p:cNvSpPr>
            <a:spLocks noGrp="1"/>
          </p:cNvSpPr>
          <p:nvPr>
            <p:ph type="title"/>
          </p:nvPr>
        </p:nvSpPr>
        <p:spPr/>
        <p:txBody>
          <a:bodyPr/>
          <a:lstStyle/>
          <a:p>
            <a:r>
              <a:rPr lang="en-US" dirty="0"/>
              <a:t>The Character of the Godhead</a:t>
            </a:r>
          </a:p>
        </p:txBody>
      </p:sp>
      <p:sp>
        <p:nvSpPr>
          <p:cNvPr id="3" name="Text Placeholder 2">
            <a:extLst>
              <a:ext uri="{FF2B5EF4-FFF2-40B4-BE49-F238E27FC236}">
                <a16:creationId xmlns:a16="http://schemas.microsoft.com/office/drawing/2014/main" id="{4A646025-8332-B040-B177-575C5A84491A}"/>
              </a:ext>
            </a:extLst>
          </p:cNvPr>
          <p:cNvSpPr>
            <a:spLocks noGrp="1"/>
          </p:cNvSpPr>
          <p:nvPr>
            <p:ph type="body" sz="quarter" idx="10"/>
          </p:nvPr>
        </p:nvSpPr>
        <p:spPr>
          <a:xfrm>
            <a:off x="598488" y="1399430"/>
            <a:ext cx="7913687" cy="3494250"/>
          </a:xfrm>
        </p:spPr>
        <p:txBody>
          <a:bodyPr>
            <a:normAutofit/>
          </a:bodyPr>
          <a:lstStyle/>
          <a:p>
            <a:pPr marL="731520" indent="-731520">
              <a:spcAft>
                <a:spcPts val="1800"/>
              </a:spcAft>
              <a:buFont typeface="+mj-lt"/>
              <a:buAutoNum type="alphaUcPeriod"/>
            </a:pPr>
            <a:r>
              <a:rPr lang="en-US" sz="4800" b="1" dirty="0"/>
              <a:t>Godward</a:t>
            </a:r>
            <a:r>
              <a:rPr lang="en-US" sz="4800" dirty="0"/>
              <a:t> Manifestation</a:t>
            </a:r>
          </a:p>
          <a:p>
            <a:pPr marL="731520" indent="-731520">
              <a:spcAft>
                <a:spcPts val="1800"/>
              </a:spcAft>
              <a:buFont typeface="+mj-lt"/>
              <a:buAutoNum type="alphaUcPeriod"/>
            </a:pPr>
            <a:r>
              <a:rPr lang="en-US" sz="4800" b="1" dirty="0"/>
              <a:t>Manward</a:t>
            </a:r>
            <a:r>
              <a:rPr lang="en-US" sz="4800" dirty="0"/>
              <a:t> Manifestation</a:t>
            </a:r>
          </a:p>
        </p:txBody>
      </p:sp>
    </p:spTree>
    <p:extLst>
      <p:ext uri="{BB962C8B-B14F-4D97-AF65-F5344CB8AC3E}">
        <p14:creationId xmlns:p14="http://schemas.microsoft.com/office/powerpoint/2010/main" val="25847147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7F1B-F158-AA42-A8F2-3252EEE8920F}"/>
              </a:ext>
            </a:extLst>
          </p:cNvPr>
          <p:cNvSpPr>
            <a:spLocks noGrp="1"/>
          </p:cNvSpPr>
          <p:nvPr>
            <p:ph type="title"/>
          </p:nvPr>
        </p:nvSpPr>
        <p:spPr/>
        <p:txBody>
          <a:bodyPr/>
          <a:lstStyle/>
          <a:p>
            <a:r>
              <a:rPr lang="en-US" dirty="0"/>
              <a:t>Salvation</a:t>
            </a:r>
          </a:p>
        </p:txBody>
      </p:sp>
      <p:sp>
        <p:nvSpPr>
          <p:cNvPr id="3" name="Text Placeholder 2">
            <a:extLst>
              <a:ext uri="{FF2B5EF4-FFF2-40B4-BE49-F238E27FC236}">
                <a16:creationId xmlns:a16="http://schemas.microsoft.com/office/drawing/2014/main" id="{7C69570D-7AB5-1F41-8F5F-04F732B3C71D}"/>
              </a:ext>
            </a:extLst>
          </p:cNvPr>
          <p:cNvSpPr>
            <a:spLocks noGrp="1"/>
          </p:cNvSpPr>
          <p:nvPr>
            <p:ph type="body" sz="quarter" idx="10"/>
          </p:nvPr>
        </p:nvSpPr>
        <p:spPr>
          <a:xfrm>
            <a:off x="598488" y="1251437"/>
            <a:ext cx="8139995" cy="3642243"/>
          </a:xfrm>
        </p:spPr>
        <p:txBody>
          <a:bodyPr>
            <a:normAutofit/>
          </a:bodyPr>
          <a:lstStyle/>
          <a:p>
            <a:pPr>
              <a:spcAft>
                <a:spcPts val="1200"/>
              </a:spcAft>
            </a:pPr>
            <a:r>
              <a:rPr lang="en-US" sz="3600" dirty="0"/>
              <a:t>The Father chooses the Son to fulfill the plan (Vicarious Atonement).</a:t>
            </a:r>
          </a:p>
          <a:p>
            <a:pPr>
              <a:spcAft>
                <a:spcPts val="1200"/>
              </a:spcAft>
            </a:pPr>
            <a:r>
              <a:rPr lang="en-US" sz="3600" dirty="0"/>
              <a:t>Those who choose the Son </a:t>
            </a:r>
            <a:br>
              <a:rPr lang="en-US" sz="3600" dirty="0"/>
            </a:br>
            <a:r>
              <a:rPr lang="en-US" sz="3600" dirty="0"/>
              <a:t>(by faith expressed in repentance + baptism) become the chosen.</a:t>
            </a:r>
          </a:p>
        </p:txBody>
      </p:sp>
    </p:spTree>
    <p:extLst>
      <p:ext uri="{BB962C8B-B14F-4D97-AF65-F5344CB8AC3E}">
        <p14:creationId xmlns:p14="http://schemas.microsoft.com/office/powerpoint/2010/main" val="22547865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418C1-CE01-C743-BBB4-56B80F6A48B9}"/>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99010B4D-66C0-6040-BB17-04F401546627}"/>
              </a:ext>
            </a:extLst>
          </p:cNvPr>
          <p:cNvSpPr>
            <a:spLocks noGrp="1"/>
          </p:cNvSpPr>
          <p:nvPr>
            <p:ph type="body" sz="quarter" idx="10"/>
          </p:nvPr>
        </p:nvSpPr>
        <p:spPr>
          <a:xfrm>
            <a:off x="598488" y="1251437"/>
            <a:ext cx="8044580" cy="3642243"/>
          </a:xfrm>
        </p:spPr>
        <p:txBody>
          <a:bodyPr/>
          <a:lstStyle/>
          <a:p>
            <a:pPr>
              <a:spcAft>
                <a:spcPts val="1200"/>
              </a:spcAft>
            </a:pPr>
            <a:r>
              <a:rPr lang="en-US" dirty="0"/>
              <a:t>All in the Godhead/Trinity have the same nature and ability.</a:t>
            </a:r>
          </a:p>
          <a:p>
            <a:pPr>
              <a:spcAft>
                <a:spcPts val="1200"/>
              </a:spcAft>
            </a:pPr>
            <a:r>
              <a:rPr lang="en-US" dirty="0"/>
              <a:t>No difference in their Godward presence.</a:t>
            </a:r>
          </a:p>
          <a:p>
            <a:pPr>
              <a:spcAft>
                <a:spcPts val="1200"/>
              </a:spcAft>
            </a:pPr>
            <a:r>
              <a:rPr lang="en-US" dirty="0"/>
              <a:t>We recognize their difference in their manward revelation as they carry out the plan of Salvation.</a:t>
            </a:r>
          </a:p>
        </p:txBody>
      </p:sp>
    </p:spTree>
    <p:extLst>
      <p:ext uri="{BB962C8B-B14F-4D97-AF65-F5344CB8AC3E}">
        <p14:creationId xmlns:p14="http://schemas.microsoft.com/office/powerpoint/2010/main" val="6767735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418C1-CE01-C743-BBB4-56B80F6A48B9}"/>
              </a:ext>
            </a:extLst>
          </p:cNvPr>
          <p:cNvSpPr>
            <a:spLocks noGrp="1"/>
          </p:cNvSpPr>
          <p:nvPr>
            <p:ph type="title"/>
          </p:nvPr>
        </p:nvSpPr>
        <p:spPr/>
        <p:txBody>
          <a:bodyPr/>
          <a:lstStyle/>
          <a:p>
            <a:r>
              <a:rPr lang="en-US" dirty="0"/>
              <a:t>Next: Plan of Salvation</a:t>
            </a:r>
          </a:p>
        </p:txBody>
      </p:sp>
      <p:sp>
        <p:nvSpPr>
          <p:cNvPr id="3" name="Text Placeholder 2">
            <a:extLst>
              <a:ext uri="{FF2B5EF4-FFF2-40B4-BE49-F238E27FC236}">
                <a16:creationId xmlns:a16="http://schemas.microsoft.com/office/drawing/2014/main" id="{99010B4D-66C0-6040-BB17-04F401546627}"/>
              </a:ext>
            </a:extLst>
          </p:cNvPr>
          <p:cNvSpPr>
            <a:spLocks noGrp="1"/>
          </p:cNvSpPr>
          <p:nvPr>
            <p:ph type="body" sz="quarter" idx="10"/>
          </p:nvPr>
        </p:nvSpPr>
        <p:spPr>
          <a:xfrm>
            <a:off x="598488" y="1415332"/>
            <a:ext cx="8044580" cy="3478348"/>
          </a:xfrm>
        </p:spPr>
        <p:txBody>
          <a:bodyPr/>
          <a:lstStyle/>
          <a:p>
            <a:pPr>
              <a:spcAft>
                <a:spcPts val="3000"/>
              </a:spcAft>
            </a:pPr>
            <a:r>
              <a:rPr lang="en-US" dirty="0"/>
              <a:t>God the Father’s role</a:t>
            </a:r>
          </a:p>
          <a:p>
            <a:pPr>
              <a:spcAft>
                <a:spcPts val="3000"/>
              </a:spcAft>
            </a:pPr>
            <a:r>
              <a:rPr lang="en-US" dirty="0"/>
              <a:t>God the Son</a:t>
            </a:r>
          </a:p>
          <a:p>
            <a:pPr>
              <a:spcAft>
                <a:spcPts val="3000"/>
              </a:spcAft>
            </a:pPr>
            <a:r>
              <a:rPr lang="en-US" dirty="0"/>
              <a:t>God the Holy Spirit</a:t>
            </a:r>
          </a:p>
        </p:txBody>
      </p:sp>
      <p:sp>
        <p:nvSpPr>
          <p:cNvPr id="4" name="TextBox 3">
            <a:extLst>
              <a:ext uri="{FF2B5EF4-FFF2-40B4-BE49-F238E27FC236}">
                <a16:creationId xmlns:a16="http://schemas.microsoft.com/office/drawing/2014/main" id="{FEED48F2-53C9-544C-B5A9-8D812484BCE9}"/>
              </a:ext>
            </a:extLst>
          </p:cNvPr>
          <p:cNvSpPr txBox="1"/>
          <p:nvPr/>
        </p:nvSpPr>
        <p:spPr>
          <a:xfrm>
            <a:off x="5136542" y="1327868"/>
            <a:ext cx="3848432"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Chooses the plan (VA)</a:t>
            </a:r>
          </a:p>
          <a:p>
            <a:pPr marL="285750" indent="-285750">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Sends the Son</a:t>
            </a:r>
          </a:p>
        </p:txBody>
      </p:sp>
      <p:sp>
        <p:nvSpPr>
          <p:cNvPr id="5" name="TextBox 4">
            <a:extLst>
              <a:ext uri="{FF2B5EF4-FFF2-40B4-BE49-F238E27FC236}">
                <a16:creationId xmlns:a16="http://schemas.microsoft.com/office/drawing/2014/main" id="{E316DEF9-7238-C34D-AF5E-EBDF38F89641}"/>
              </a:ext>
            </a:extLst>
          </p:cNvPr>
          <p:cNvSpPr txBox="1"/>
          <p:nvPr/>
        </p:nvSpPr>
        <p:spPr>
          <a:xfrm>
            <a:off x="5136542" y="2305042"/>
            <a:ext cx="3848432"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Reveals and fulfills</a:t>
            </a:r>
            <a:br>
              <a:rPr lang="en-US" sz="2400" b="1" dirty="0">
                <a:latin typeface="Lato" panose="020F0502020204030203" pitchFamily="34" charset="0"/>
                <a:ea typeface="Lato" panose="020F0502020204030203" pitchFamily="34" charset="0"/>
                <a:cs typeface="Lato" panose="020F0502020204030203" pitchFamily="34" charset="0"/>
              </a:rPr>
            </a:br>
            <a:r>
              <a:rPr lang="en-US" sz="2400" b="1" dirty="0">
                <a:latin typeface="Lato" panose="020F0502020204030203" pitchFamily="34" charset="0"/>
                <a:ea typeface="Lato" panose="020F0502020204030203" pitchFamily="34" charset="0"/>
                <a:cs typeface="Lato" panose="020F0502020204030203" pitchFamily="34" charset="0"/>
              </a:rPr>
              <a:t>the plan</a:t>
            </a:r>
          </a:p>
        </p:txBody>
      </p:sp>
      <p:sp>
        <p:nvSpPr>
          <p:cNvPr id="6" name="TextBox 5">
            <a:extLst>
              <a:ext uri="{FF2B5EF4-FFF2-40B4-BE49-F238E27FC236}">
                <a16:creationId xmlns:a16="http://schemas.microsoft.com/office/drawing/2014/main" id="{5DE95E5A-F569-2347-8ECF-6747BBC272CB}"/>
              </a:ext>
            </a:extLst>
          </p:cNvPr>
          <p:cNvSpPr txBox="1"/>
          <p:nvPr/>
        </p:nvSpPr>
        <p:spPr>
          <a:xfrm>
            <a:off x="5136542" y="3387744"/>
            <a:ext cx="3848432"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164837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FDE7D-EA6A-8F45-B1F0-98BA7E68D898}"/>
              </a:ext>
            </a:extLst>
          </p:cNvPr>
          <p:cNvSpPr>
            <a:spLocks noGrp="1"/>
          </p:cNvSpPr>
          <p:nvPr>
            <p:ph type="title"/>
          </p:nvPr>
        </p:nvSpPr>
        <p:spPr>
          <a:xfrm>
            <a:off x="588792" y="422468"/>
            <a:ext cx="7913430" cy="691764"/>
          </a:xfrm>
        </p:spPr>
        <p:txBody>
          <a:bodyPr>
            <a:normAutofit/>
          </a:bodyPr>
          <a:lstStyle/>
          <a:p>
            <a:pPr algn="l"/>
            <a:r>
              <a:rPr lang="en-US" sz="3200" dirty="0"/>
              <a:t>1. Godward Relationship</a:t>
            </a:r>
          </a:p>
        </p:txBody>
      </p:sp>
      <p:cxnSp>
        <p:nvCxnSpPr>
          <p:cNvPr id="4" name="Straight Connector 3">
            <a:extLst>
              <a:ext uri="{FF2B5EF4-FFF2-40B4-BE49-F238E27FC236}">
                <a16:creationId xmlns:a16="http://schemas.microsoft.com/office/drawing/2014/main" id="{D429429C-6EB5-EB44-8CBE-1E22BAC0E8B9}"/>
              </a:ext>
            </a:extLst>
          </p:cNvPr>
          <p:cNvCxnSpPr>
            <a:cxnSpLocks/>
          </p:cNvCxnSpPr>
          <p:nvPr/>
        </p:nvCxnSpPr>
        <p:spPr>
          <a:xfrm>
            <a:off x="508883" y="1701579"/>
            <a:ext cx="8126233" cy="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B00EAD59-3599-E247-A512-0C41C808788A}"/>
              </a:ext>
            </a:extLst>
          </p:cNvPr>
          <p:cNvCxnSpPr>
            <a:cxnSpLocks/>
          </p:cNvCxnSpPr>
          <p:nvPr/>
        </p:nvCxnSpPr>
        <p:spPr>
          <a:xfrm>
            <a:off x="508883" y="2835601"/>
            <a:ext cx="8126233"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99E5E04-4CE9-7C41-BE29-D1800DA9ADC4}"/>
              </a:ext>
            </a:extLst>
          </p:cNvPr>
          <p:cNvCxnSpPr>
            <a:cxnSpLocks/>
          </p:cNvCxnSpPr>
          <p:nvPr/>
        </p:nvCxnSpPr>
        <p:spPr>
          <a:xfrm>
            <a:off x="508883" y="3747473"/>
            <a:ext cx="8126233"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CEC32C5-721B-9242-92AC-F3AC7B25C9B7}"/>
              </a:ext>
            </a:extLst>
          </p:cNvPr>
          <p:cNvCxnSpPr/>
          <p:nvPr/>
        </p:nvCxnSpPr>
        <p:spPr>
          <a:xfrm>
            <a:off x="1945177" y="1704109"/>
            <a:ext cx="0" cy="290945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06025F5-3852-BE48-86FE-81732355DDDF}"/>
              </a:ext>
            </a:extLst>
          </p:cNvPr>
          <p:cNvCxnSpPr/>
          <p:nvPr/>
        </p:nvCxnSpPr>
        <p:spPr>
          <a:xfrm>
            <a:off x="4225636" y="1704109"/>
            <a:ext cx="0" cy="290945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62C69A1-B7BC-9343-8904-4E15C376E0AB}"/>
              </a:ext>
            </a:extLst>
          </p:cNvPr>
          <p:cNvCxnSpPr/>
          <p:nvPr/>
        </p:nvCxnSpPr>
        <p:spPr>
          <a:xfrm>
            <a:off x="6406341" y="1704109"/>
            <a:ext cx="0" cy="2909455"/>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2F01F21-43DE-1445-AAEA-7B08B1956336}"/>
              </a:ext>
            </a:extLst>
          </p:cNvPr>
          <p:cNvSpPr txBox="1"/>
          <p:nvPr/>
        </p:nvSpPr>
        <p:spPr>
          <a:xfrm>
            <a:off x="2103119" y="1242984"/>
            <a:ext cx="869149" cy="369332"/>
          </a:xfrm>
          <a:prstGeom prst="rect">
            <a:avLst/>
          </a:prstGeom>
          <a:noFill/>
        </p:spPr>
        <p:txBody>
          <a:bodyPr wrap="none" rtlCol="0">
            <a:spAutoFit/>
          </a:bodyPr>
          <a:lstStyle/>
          <a:p>
            <a:r>
              <a:rPr lang="en-US" b="1" dirty="0">
                <a:latin typeface="Lato Black" panose="020F0502020204030203" pitchFamily="34" charset="0"/>
                <a:ea typeface="Lato Black" panose="020F0502020204030203" pitchFamily="34" charset="0"/>
                <a:cs typeface="Lato Black" panose="020F0502020204030203" pitchFamily="34" charset="0"/>
              </a:rPr>
              <a:t>Father</a:t>
            </a:r>
          </a:p>
        </p:txBody>
      </p:sp>
      <p:sp>
        <p:nvSpPr>
          <p:cNvPr id="12" name="TextBox 11">
            <a:extLst>
              <a:ext uri="{FF2B5EF4-FFF2-40B4-BE49-F238E27FC236}">
                <a16:creationId xmlns:a16="http://schemas.microsoft.com/office/drawing/2014/main" id="{05760A30-7652-5E4C-B983-9D469C736596}"/>
              </a:ext>
            </a:extLst>
          </p:cNvPr>
          <p:cNvSpPr txBox="1"/>
          <p:nvPr/>
        </p:nvSpPr>
        <p:spPr>
          <a:xfrm>
            <a:off x="4282496" y="1242984"/>
            <a:ext cx="579005" cy="369332"/>
          </a:xfrm>
          <a:prstGeom prst="rect">
            <a:avLst/>
          </a:prstGeom>
          <a:noFill/>
        </p:spPr>
        <p:txBody>
          <a:bodyPr wrap="none" rtlCol="0">
            <a:spAutoFit/>
          </a:bodyPr>
          <a:lstStyle/>
          <a:p>
            <a:r>
              <a:rPr lang="en-US" b="1" dirty="0">
                <a:latin typeface="Lato Black" panose="020F0502020204030203" pitchFamily="34" charset="0"/>
                <a:ea typeface="Lato Black" panose="020F0502020204030203" pitchFamily="34" charset="0"/>
                <a:cs typeface="Lato Black" panose="020F0502020204030203" pitchFamily="34" charset="0"/>
              </a:rPr>
              <a:t>Son</a:t>
            </a:r>
          </a:p>
        </p:txBody>
      </p:sp>
      <p:sp>
        <p:nvSpPr>
          <p:cNvPr id="13" name="TextBox 12">
            <a:extLst>
              <a:ext uri="{FF2B5EF4-FFF2-40B4-BE49-F238E27FC236}">
                <a16:creationId xmlns:a16="http://schemas.microsoft.com/office/drawing/2014/main" id="{90A34CF2-2128-CC44-88DA-3C071A9B8C43}"/>
              </a:ext>
            </a:extLst>
          </p:cNvPr>
          <p:cNvSpPr txBox="1"/>
          <p:nvPr/>
        </p:nvSpPr>
        <p:spPr>
          <a:xfrm>
            <a:off x="6502165" y="1242984"/>
            <a:ext cx="1293944" cy="369332"/>
          </a:xfrm>
          <a:prstGeom prst="rect">
            <a:avLst/>
          </a:prstGeom>
          <a:noFill/>
        </p:spPr>
        <p:txBody>
          <a:bodyPr wrap="none" rtlCol="0">
            <a:spAutoFit/>
          </a:bodyPr>
          <a:lstStyle/>
          <a:p>
            <a:r>
              <a:rPr lang="en-US" b="1" dirty="0">
                <a:latin typeface="Lato Black" panose="020F0502020204030203" pitchFamily="34" charset="0"/>
                <a:ea typeface="Lato Black" panose="020F0502020204030203" pitchFamily="34" charset="0"/>
                <a:cs typeface="Lato Black" panose="020F0502020204030203" pitchFamily="34" charset="0"/>
              </a:rPr>
              <a:t>Holy Spirit</a:t>
            </a:r>
          </a:p>
        </p:txBody>
      </p:sp>
      <p:sp>
        <p:nvSpPr>
          <p:cNvPr id="14" name="TextBox 13">
            <a:extLst>
              <a:ext uri="{FF2B5EF4-FFF2-40B4-BE49-F238E27FC236}">
                <a16:creationId xmlns:a16="http://schemas.microsoft.com/office/drawing/2014/main" id="{4237B5F1-54BD-E441-B678-F6929C8D07F3}"/>
              </a:ext>
            </a:extLst>
          </p:cNvPr>
          <p:cNvSpPr txBox="1"/>
          <p:nvPr/>
        </p:nvSpPr>
        <p:spPr>
          <a:xfrm>
            <a:off x="473299" y="2041121"/>
            <a:ext cx="1471878" cy="338554"/>
          </a:xfrm>
          <a:prstGeom prst="rect">
            <a:avLst/>
          </a:prstGeom>
          <a:noFill/>
        </p:spPr>
        <p:txBody>
          <a:bodyPr wrap="none" rtlCol="0">
            <a:spAutoFit/>
          </a:bodyPr>
          <a:lstStyle/>
          <a:p>
            <a:r>
              <a:rPr lang="en-US" sz="1600" b="1" dirty="0">
                <a:latin typeface="Lato Black" panose="020F0502020204030203" pitchFamily="34" charset="0"/>
                <a:ea typeface="Lato Black" panose="020F0502020204030203" pitchFamily="34" charset="0"/>
                <a:cs typeface="Lato Black" panose="020F0502020204030203" pitchFamily="34" charset="0"/>
              </a:rPr>
              <a:t>Characteristic</a:t>
            </a:r>
          </a:p>
        </p:txBody>
      </p:sp>
      <p:sp>
        <p:nvSpPr>
          <p:cNvPr id="15" name="TextBox 14">
            <a:extLst>
              <a:ext uri="{FF2B5EF4-FFF2-40B4-BE49-F238E27FC236}">
                <a16:creationId xmlns:a16="http://schemas.microsoft.com/office/drawing/2014/main" id="{68AF231B-0F71-1C4B-854E-82FADAC3616A}"/>
              </a:ext>
            </a:extLst>
          </p:cNvPr>
          <p:cNvSpPr txBox="1"/>
          <p:nvPr/>
        </p:nvSpPr>
        <p:spPr>
          <a:xfrm>
            <a:off x="825563" y="3129593"/>
            <a:ext cx="790601" cy="338554"/>
          </a:xfrm>
          <a:prstGeom prst="rect">
            <a:avLst/>
          </a:prstGeom>
          <a:noFill/>
        </p:spPr>
        <p:txBody>
          <a:bodyPr wrap="none" rtlCol="0">
            <a:spAutoFit/>
          </a:bodyPr>
          <a:lstStyle/>
          <a:p>
            <a:r>
              <a:rPr lang="en-US" sz="1600" b="1" dirty="0">
                <a:latin typeface="Lato Black" panose="020F0502020204030203" pitchFamily="34" charset="0"/>
                <a:ea typeface="Lato Black" panose="020F0502020204030203" pitchFamily="34" charset="0"/>
                <a:cs typeface="Lato Black" panose="020F0502020204030203" pitchFamily="34" charset="0"/>
              </a:rPr>
              <a:t>Power</a:t>
            </a:r>
          </a:p>
        </p:txBody>
      </p:sp>
      <p:sp>
        <p:nvSpPr>
          <p:cNvPr id="16" name="TextBox 15">
            <a:extLst>
              <a:ext uri="{FF2B5EF4-FFF2-40B4-BE49-F238E27FC236}">
                <a16:creationId xmlns:a16="http://schemas.microsoft.com/office/drawing/2014/main" id="{D8B5B046-B04B-FA40-BCA8-DD776C33A39C}"/>
              </a:ext>
            </a:extLst>
          </p:cNvPr>
          <p:cNvSpPr txBox="1"/>
          <p:nvPr/>
        </p:nvSpPr>
        <p:spPr>
          <a:xfrm>
            <a:off x="619974" y="4068515"/>
            <a:ext cx="1178528" cy="338554"/>
          </a:xfrm>
          <a:prstGeom prst="rect">
            <a:avLst/>
          </a:prstGeom>
          <a:noFill/>
        </p:spPr>
        <p:txBody>
          <a:bodyPr wrap="none" rtlCol="0">
            <a:spAutoFit/>
          </a:bodyPr>
          <a:lstStyle/>
          <a:p>
            <a:r>
              <a:rPr lang="en-US" sz="1600" b="1" dirty="0">
                <a:latin typeface="Lato Black" panose="020F0502020204030203" pitchFamily="34" charset="0"/>
                <a:ea typeface="Lato Black" panose="020F0502020204030203" pitchFamily="34" charset="0"/>
                <a:cs typeface="Lato Black" panose="020F0502020204030203" pitchFamily="34" charset="0"/>
              </a:rPr>
              <a:t>Revelation</a:t>
            </a:r>
          </a:p>
        </p:txBody>
      </p:sp>
      <p:sp>
        <p:nvSpPr>
          <p:cNvPr id="17" name="TextBox 16">
            <a:extLst>
              <a:ext uri="{FF2B5EF4-FFF2-40B4-BE49-F238E27FC236}">
                <a16:creationId xmlns:a16="http://schemas.microsoft.com/office/drawing/2014/main" id="{FB2147F2-11B1-7F49-9B09-0D797892FAB9}"/>
              </a:ext>
            </a:extLst>
          </p:cNvPr>
          <p:cNvSpPr txBox="1"/>
          <p:nvPr/>
        </p:nvSpPr>
        <p:spPr>
          <a:xfrm>
            <a:off x="2029681" y="1830332"/>
            <a:ext cx="2202847" cy="892552"/>
          </a:xfrm>
          <a:prstGeom prst="rect">
            <a:avLst/>
          </a:prstGeom>
          <a:noFill/>
        </p:spPr>
        <p:txBody>
          <a:bodyPr wrap="none" rtlCol="0">
            <a:spAutoFit/>
          </a:bodyPr>
          <a:lstStyle/>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Eternal 	– Deut. 33:27</a:t>
            </a:r>
          </a:p>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Loving 	– John 3:16</a:t>
            </a:r>
          </a:p>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Holy 	– I Peter 1:16</a:t>
            </a:r>
          </a:p>
        </p:txBody>
      </p:sp>
      <p:sp>
        <p:nvSpPr>
          <p:cNvPr id="19" name="TextBox 18">
            <a:extLst>
              <a:ext uri="{FF2B5EF4-FFF2-40B4-BE49-F238E27FC236}">
                <a16:creationId xmlns:a16="http://schemas.microsoft.com/office/drawing/2014/main" id="{A308A232-DC14-D044-8B0D-40E1D3F76B66}"/>
              </a:ext>
            </a:extLst>
          </p:cNvPr>
          <p:cNvSpPr txBox="1"/>
          <p:nvPr/>
        </p:nvSpPr>
        <p:spPr>
          <a:xfrm>
            <a:off x="4282496" y="1829741"/>
            <a:ext cx="2039341" cy="892552"/>
          </a:xfrm>
          <a:prstGeom prst="rect">
            <a:avLst/>
          </a:prstGeom>
          <a:noFill/>
        </p:spPr>
        <p:txBody>
          <a:bodyPr wrap="none" rtlCol="0">
            <a:spAutoFit/>
          </a:bodyPr>
          <a:lstStyle/>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Eternal 	– Heb. 13:8</a:t>
            </a:r>
          </a:p>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Loving 	– John 13:1</a:t>
            </a:r>
          </a:p>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Holy 	– Luke 4:34</a:t>
            </a:r>
          </a:p>
        </p:txBody>
      </p:sp>
      <p:sp>
        <p:nvSpPr>
          <p:cNvPr id="20" name="TextBox 19">
            <a:extLst>
              <a:ext uri="{FF2B5EF4-FFF2-40B4-BE49-F238E27FC236}">
                <a16:creationId xmlns:a16="http://schemas.microsoft.com/office/drawing/2014/main" id="{F41FC9E5-0F77-724B-B57A-2DE1E7B799FD}"/>
              </a:ext>
            </a:extLst>
          </p:cNvPr>
          <p:cNvSpPr txBox="1"/>
          <p:nvPr/>
        </p:nvSpPr>
        <p:spPr>
          <a:xfrm>
            <a:off x="6509369" y="1829741"/>
            <a:ext cx="2037737" cy="892552"/>
          </a:xfrm>
          <a:prstGeom prst="rect">
            <a:avLst/>
          </a:prstGeom>
          <a:noFill/>
        </p:spPr>
        <p:txBody>
          <a:bodyPr wrap="none" rtlCol="0">
            <a:spAutoFit/>
          </a:bodyPr>
          <a:lstStyle/>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Eternal 	– Heb. 9:14</a:t>
            </a:r>
          </a:p>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Loving 	– Gal. 5:22</a:t>
            </a:r>
          </a:p>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Holy 	– Eph. 4:30</a:t>
            </a:r>
          </a:p>
        </p:txBody>
      </p:sp>
      <p:sp>
        <p:nvSpPr>
          <p:cNvPr id="21" name="TextBox 20">
            <a:extLst>
              <a:ext uri="{FF2B5EF4-FFF2-40B4-BE49-F238E27FC236}">
                <a16:creationId xmlns:a16="http://schemas.microsoft.com/office/drawing/2014/main" id="{9A242A3E-87C8-884D-8509-0DE63C7246D4}"/>
              </a:ext>
            </a:extLst>
          </p:cNvPr>
          <p:cNvSpPr txBox="1"/>
          <p:nvPr/>
        </p:nvSpPr>
        <p:spPr>
          <a:xfrm>
            <a:off x="2044703" y="2998788"/>
            <a:ext cx="2029723" cy="600164"/>
          </a:xfrm>
          <a:prstGeom prst="rect">
            <a:avLst/>
          </a:prstGeom>
          <a:noFill/>
        </p:spPr>
        <p:txBody>
          <a:bodyPr wrap="none" rtlCol="0">
            <a:spAutoFit/>
          </a:bodyPr>
          <a:lstStyle/>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Creates 	– Gen. 1:1</a:t>
            </a:r>
          </a:p>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Destroys 	– Gen. 7:23</a:t>
            </a:r>
          </a:p>
        </p:txBody>
      </p:sp>
      <p:sp>
        <p:nvSpPr>
          <p:cNvPr id="22" name="TextBox 21">
            <a:extLst>
              <a:ext uri="{FF2B5EF4-FFF2-40B4-BE49-F238E27FC236}">
                <a16:creationId xmlns:a16="http://schemas.microsoft.com/office/drawing/2014/main" id="{039EFCCA-C218-D84A-8AA6-3A48C3C9D62B}"/>
              </a:ext>
            </a:extLst>
          </p:cNvPr>
          <p:cNvSpPr txBox="1"/>
          <p:nvPr/>
        </p:nvSpPr>
        <p:spPr>
          <a:xfrm>
            <a:off x="4282496" y="2991711"/>
            <a:ext cx="2029723" cy="600164"/>
          </a:xfrm>
          <a:prstGeom prst="rect">
            <a:avLst/>
          </a:prstGeom>
          <a:noFill/>
        </p:spPr>
        <p:txBody>
          <a:bodyPr wrap="none" rtlCol="0">
            <a:spAutoFit/>
          </a:bodyPr>
          <a:lstStyle/>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Creates 	– Col. 1:16</a:t>
            </a:r>
          </a:p>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Destroys 	– I John 3:8</a:t>
            </a:r>
          </a:p>
        </p:txBody>
      </p:sp>
      <p:sp>
        <p:nvSpPr>
          <p:cNvPr id="23" name="TextBox 22">
            <a:extLst>
              <a:ext uri="{FF2B5EF4-FFF2-40B4-BE49-F238E27FC236}">
                <a16:creationId xmlns:a16="http://schemas.microsoft.com/office/drawing/2014/main" id="{B818693F-350C-0A4D-A35F-F617D80F4508}"/>
              </a:ext>
            </a:extLst>
          </p:cNvPr>
          <p:cNvSpPr txBox="1"/>
          <p:nvPr/>
        </p:nvSpPr>
        <p:spPr>
          <a:xfrm>
            <a:off x="6509369" y="2980531"/>
            <a:ext cx="2182008" cy="600164"/>
          </a:xfrm>
          <a:prstGeom prst="rect">
            <a:avLst/>
          </a:prstGeom>
          <a:noFill/>
        </p:spPr>
        <p:txBody>
          <a:bodyPr wrap="none" rtlCol="0">
            <a:spAutoFit/>
          </a:bodyPr>
          <a:lstStyle/>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Creates 	– Ps. 104:30</a:t>
            </a:r>
          </a:p>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Destroys 	– Acts 5:9-10</a:t>
            </a:r>
          </a:p>
        </p:txBody>
      </p:sp>
      <p:sp>
        <p:nvSpPr>
          <p:cNvPr id="24" name="TextBox 23">
            <a:extLst>
              <a:ext uri="{FF2B5EF4-FFF2-40B4-BE49-F238E27FC236}">
                <a16:creationId xmlns:a16="http://schemas.microsoft.com/office/drawing/2014/main" id="{497773AF-E913-CF41-BA98-420A657DAE06}"/>
              </a:ext>
            </a:extLst>
          </p:cNvPr>
          <p:cNvSpPr txBox="1"/>
          <p:nvPr/>
        </p:nvSpPr>
        <p:spPr>
          <a:xfrm>
            <a:off x="2044702" y="3820666"/>
            <a:ext cx="1935145" cy="307777"/>
          </a:xfrm>
          <a:prstGeom prst="rect">
            <a:avLst/>
          </a:prstGeom>
          <a:noFill/>
        </p:spPr>
        <p:txBody>
          <a:bodyPr wrap="none" rtlCol="0">
            <a:spAutoFit/>
          </a:bodyPr>
          <a:lstStyle/>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Speaks 	– Mt. 17:5</a:t>
            </a:r>
          </a:p>
        </p:txBody>
      </p:sp>
      <p:sp>
        <p:nvSpPr>
          <p:cNvPr id="25" name="TextBox 24">
            <a:extLst>
              <a:ext uri="{FF2B5EF4-FFF2-40B4-BE49-F238E27FC236}">
                <a16:creationId xmlns:a16="http://schemas.microsoft.com/office/drawing/2014/main" id="{ADD05D3A-89F7-0C43-8073-A068712F02F5}"/>
              </a:ext>
            </a:extLst>
          </p:cNvPr>
          <p:cNvSpPr txBox="1"/>
          <p:nvPr/>
        </p:nvSpPr>
        <p:spPr>
          <a:xfrm>
            <a:off x="4282496" y="3820666"/>
            <a:ext cx="1906291" cy="738664"/>
          </a:xfrm>
          <a:prstGeom prst="rect">
            <a:avLst/>
          </a:prstGeom>
          <a:noFill/>
        </p:spPr>
        <p:txBody>
          <a:bodyPr wrap="none" rtlCol="0">
            <a:spAutoFit/>
          </a:bodyPr>
          <a:lstStyle/>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Speaks 	– Acts 9:5</a:t>
            </a:r>
            <a:br>
              <a:rPr lang="en-US" sz="1400" dirty="0">
                <a:latin typeface="Lato" panose="020F0502020204030203" pitchFamily="34" charset="0"/>
                <a:ea typeface="Lato" panose="020F0502020204030203" pitchFamily="34" charset="0"/>
                <a:cs typeface="Lato" panose="020F0502020204030203" pitchFamily="34" charset="0"/>
              </a:rPr>
            </a:br>
            <a:r>
              <a:rPr lang="en-US" sz="1400" dirty="0">
                <a:latin typeface="Lato" panose="020F0502020204030203" pitchFamily="34" charset="0"/>
                <a:ea typeface="Lato" panose="020F0502020204030203" pitchFamily="34" charset="0"/>
                <a:cs typeface="Lato" panose="020F0502020204030203" pitchFamily="34" charset="0"/>
              </a:rPr>
              <a:t>   as a glorified person</a:t>
            </a:r>
            <a:br>
              <a:rPr lang="en-US" sz="1400" dirty="0">
                <a:latin typeface="Lato" panose="020F0502020204030203" pitchFamily="34" charset="0"/>
                <a:ea typeface="Lato" panose="020F0502020204030203" pitchFamily="34" charset="0"/>
                <a:cs typeface="Lato" panose="020F0502020204030203" pitchFamily="34" charset="0"/>
              </a:rPr>
            </a:br>
            <a:r>
              <a:rPr lang="en-US" sz="1400" dirty="0">
                <a:latin typeface="Lato" panose="020F0502020204030203" pitchFamily="34" charset="0"/>
                <a:ea typeface="Lato" panose="020F0502020204030203" pitchFamily="34" charset="0"/>
                <a:cs typeface="Lato" panose="020F0502020204030203" pitchFamily="34" charset="0"/>
              </a:rPr>
              <a:t>   in the Godhead</a:t>
            </a:r>
          </a:p>
        </p:txBody>
      </p:sp>
      <p:sp>
        <p:nvSpPr>
          <p:cNvPr id="26" name="TextBox 25">
            <a:extLst>
              <a:ext uri="{FF2B5EF4-FFF2-40B4-BE49-F238E27FC236}">
                <a16:creationId xmlns:a16="http://schemas.microsoft.com/office/drawing/2014/main" id="{EE463154-0069-C34B-8E72-C1B5AE3E895E}"/>
              </a:ext>
            </a:extLst>
          </p:cNvPr>
          <p:cNvSpPr txBox="1"/>
          <p:nvPr/>
        </p:nvSpPr>
        <p:spPr>
          <a:xfrm>
            <a:off x="6509369" y="3820666"/>
            <a:ext cx="1992853" cy="307777"/>
          </a:xfrm>
          <a:prstGeom prst="rect">
            <a:avLst/>
          </a:prstGeom>
          <a:noFill/>
        </p:spPr>
        <p:txBody>
          <a:bodyPr wrap="none" rtlCol="0">
            <a:spAutoFit/>
          </a:bodyPr>
          <a:lstStyle/>
          <a:p>
            <a:pPr indent="-137160">
              <a:spcAft>
                <a:spcPts val="600"/>
              </a:spcAft>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Speaks 	– I Tim. 4:1</a:t>
            </a:r>
          </a:p>
        </p:txBody>
      </p:sp>
    </p:spTree>
    <p:extLst>
      <p:ext uri="{BB962C8B-B14F-4D97-AF65-F5344CB8AC3E}">
        <p14:creationId xmlns:p14="http://schemas.microsoft.com/office/powerpoint/2010/main" val="324884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2BB5FE-7C6E-DB46-B810-8DE4D97726BE}"/>
              </a:ext>
            </a:extLst>
          </p:cNvPr>
          <p:cNvSpPr>
            <a:spLocks noGrp="1"/>
          </p:cNvSpPr>
          <p:nvPr>
            <p:ph type="body" sz="quarter" idx="10"/>
          </p:nvPr>
        </p:nvSpPr>
        <p:spPr>
          <a:xfrm>
            <a:off x="1388231" y="1521233"/>
            <a:ext cx="7115689" cy="2588403"/>
          </a:xfrm>
        </p:spPr>
        <p:txBody>
          <a:bodyPr anchor="ctr">
            <a:normAutofit fontScale="92500"/>
          </a:bodyPr>
          <a:lstStyle/>
          <a:p>
            <a:r>
              <a:rPr lang="en-US" dirty="0"/>
              <a:t>“The eternal God is a dwelling place, </a:t>
            </a:r>
            <a:br>
              <a:rPr lang="en-US" dirty="0"/>
            </a:br>
            <a:r>
              <a:rPr lang="en-US" dirty="0"/>
              <a:t>And underneath are the everlasting arms; </a:t>
            </a:r>
            <a:br>
              <a:rPr lang="en-US" dirty="0"/>
            </a:br>
            <a:r>
              <a:rPr lang="en-US" sz="2800" dirty="0"/>
              <a:t>And He drove out the enemy from before you, </a:t>
            </a:r>
            <a:br>
              <a:rPr lang="en-US" dirty="0"/>
            </a:br>
            <a:r>
              <a:rPr lang="en-US" dirty="0"/>
              <a:t>And said, ‘Destroy!’</a:t>
            </a:r>
          </a:p>
        </p:txBody>
      </p:sp>
      <p:sp>
        <p:nvSpPr>
          <p:cNvPr id="3" name="Text Placeholder 2">
            <a:extLst>
              <a:ext uri="{FF2B5EF4-FFF2-40B4-BE49-F238E27FC236}">
                <a16:creationId xmlns:a16="http://schemas.microsoft.com/office/drawing/2014/main" id="{1A34F7A4-B737-C04F-838E-086C0F77C94F}"/>
              </a:ext>
            </a:extLst>
          </p:cNvPr>
          <p:cNvSpPr>
            <a:spLocks noGrp="1"/>
          </p:cNvSpPr>
          <p:nvPr>
            <p:ph type="body" sz="quarter" idx="11"/>
          </p:nvPr>
        </p:nvSpPr>
        <p:spPr>
          <a:xfrm>
            <a:off x="1388231" y="4077880"/>
            <a:ext cx="4156042" cy="522988"/>
          </a:xfrm>
        </p:spPr>
        <p:txBody>
          <a:bodyPr/>
          <a:lstStyle/>
          <a:p>
            <a:r>
              <a:rPr lang="en-US" dirty="0"/>
              <a:t>- Deuteronomy 33:27</a:t>
            </a:r>
          </a:p>
        </p:txBody>
      </p:sp>
      <p:sp>
        <p:nvSpPr>
          <p:cNvPr id="6" name="TextBox 5">
            <a:extLst>
              <a:ext uri="{FF2B5EF4-FFF2-40B4-BE49-F238E27FC236}">
                <a16:creationId xmlns:a16="http://schemas.microsoft.com/office/drawing/2014/main" id="{E7D7F99D-3CD1-C640-868B-928F7CB09408}"/>
              </a:ext>
            </a:extLst>
          </p:cNvPr>
          <p:cNvSpPr txBox="1"/>
          <p:nvPr/>
        </p:nvSpPr>
        <p:spPr>
          <a:xfrm>
            <a:off x="854537" y="737613"/>
            <a:ext cx="4025461"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FATHER – ETERNAL</a:t>
            </a:r>
          </a:p>
        </p:txBody>
      </p:sp>
      <p:cxnSp>
        <p:nvCxnSpPr>
          <p:cNvPr id="7" name="Straight Connector 6">
            <a:extLst>
              <a:ext uri="{FF2B5EF4-FFF2-40B4-BE49-F238E27FC236}">
                <a16:creationId xmlns:a16="http://schemas.microsoft.com/office/drawing/2014/main" id="{22919E2B-DF13-6547-8E94-C9D2A8823344}"/>
              </a:ext>
            </a:extLst>
          </p:cNvPr>
          <p:cNvCxnSpPr/>
          <p:nvPr/>
        </p:nvCxnSpPr>
        <p:spPr>
          <a:xfrm>
            <a:off x="980902" y="1620982"/>
            <a:ext cx="0" cy="2654908"/>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305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2BB5FE-7C6E-DB46-B810-8DE4D97726BE}"/>
              </a:ext>
            </a:extLst>
          </p:cNvPr>
          <p:cNvSpPr>
            <a:spLocks noGrp="1"/>
          </p:cNvSpPr>
          <p:nvPr>
            <p:ph type="body" sz="quarter" idx="10"/>
          </p:nvPr>
        </p:nvSpPr>
        <p:spPr>
          <a:xfrm>
            <a:off x="1271847" y="1521233"/>
            <a:ext cx="7232073" cy="2588403"/>
          </a:xfrm>
        </p:spPr>
        <p:txBody>
          <a:bodyPr anchor="ctr">
            <a:normAutofit/>
          </a:bodyPr>
          <a:lstStyle/>
          <a:p>
            <a:r>
              <a:rPr lang="en-US" sz="4000" dirty="0"/>
              <a:t>Jesus Christ is the same yesterday and today and forever.</a:t>
            </a:r>
          </a:p>
        </p:txBody>
      </p:sp>
      <p:sp>
        <p:nvSpPr>
          <p:cNvPr id="3" name="Text Placeholder 2">
            <a:extLst>
              <a:ext uri="{FF2B5EF4-FFF2-40B4-BE49-F238E27FC236}">
                <a16:creationId xmlns:a16="http://schemas.microsoft.com/office/drawing/2014/main" id="{1A34F7A4-B737-C04F-838E-086C0F77C94F}"/>
              </a:ext>
            </a:extLst>
          </p:cNvPr>
          <p:cNvSpPr>
            <a:spLocks noGrp="1"/>
          </p:cNvSpPr>
          <p:nvPr>
            <p:ph type="body" sz="quarter" idx="11"/>
          </p:nvPr>
        </p:nvSpPr>
        <p:spPr>
          <a:xfrm>
            <a:off x="1378239" y="4109636"/>
            <a:ext cx="4156042" cy="522988"/>
          </a:xfrm>
        </p:spPr>
        <p:txBody>
          <a:bodyPr/>
          <a:lstStyle/>
          <a:p>
            <a:r>
              <a:rPr lang="en-US" dirty="0"/>
              <a:t>- Hebrews 13:8</a:t>
            </a:r>
          </a:p>
        </p:txBody>
      </p:sp>
      <p:sp>
        <p:nvSpPr>
          <p:cNvPr id="6" name="TextBox 5">
            <a:extLst>
              <a:ext uri="{FF2B5EF4-FFF2-40B4-BE49-F238E27FC236}">
                <a16:creationId xmlns:a16="http://schemas.microsoft.com/office/drawing/2014/main" id="{E7D7F99D-3CD1-C640-868B-928F7CB09408}"/>
              </a:ext>
            </a:extLst>
          </p:cNvPr>
          <p:cNvSpPr txBox="1"/>
          <p:nvPr/>
        </p:nvSpPr>
        <p:spPr>
          <a:xfrm>
            <a:off x="871162" y="741476"/>
            <a:ext cx="3308919"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SON – ETERNAL</a:t>
            </a:r>
          </a:p>
        </p:txBody>
      </p:sp>
      <p:cxnSp>
        <p:nvCxnSpPr>
          <p:cNvPr id="7" name="Straight Connector 6">
            <a:extLst>
              <a:ext uri="{FF2B5EF4-FFF2-40B4-BE49-F238E27FC236}">
                <a16:creationId xmlns:a16="http://schemas.microsoft.com/office/drawing/2014/main" id="{6B4A6882-1C58-A744-8BF9-A86CDF48520B}"/>
              </a:ext>
            </a:extLst>
          </p:cNvPr>
          <p:cNvCxnSpPr/>
          <p:nvPr/>
        </p:nvCxnSpPr>
        <p:spPr>
          <a:xfrm>
            <a:off x="980902" y="1620982"/>
            <a:ext cx="0" cy="2654908"/>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9488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2BB5FE-7C6E-DB46-B810-8DE4D97726BE}"/>
              </a:ext>
            </a:extLst>
          </p:cNvPr>
          <p:cNvSpPr>
            <a:spLocks noGrp="1"/>
          </p:cNvSpPr>
          <p:nvPr>
            <p:ph type="body" sz="quarter" idx="10"/>
          </p:nvPr>
        </p:nvSpPr>
        <p:spPr>
          <a:xfrm>
            <a:off x="1271847" y="1521233"/>
            <a:ext cx="7232073" cy="2588403"/>
          </a:xfrm>
        </p:spPr>
        <p:txBody>
          <a:bodyPr anchor="ctr">
            <a:normAutofit/>
          </a:bodyPr>
          <a:lstStyle/>
          <a:p>
            <a:r>
              <a:rPr lang="en-US" dirty="0"/>
              <a:t>how much more will the blood of Christ, who through the eternal Spirit offered Himself without blemish to God, cleanse your conscience from dead works to serve the living God?</a:t>
            </a:r>
          </a:p>
        </p:txBody>
      </p:sp>
      <p:sp>
        <p:nvSpPr>
          <p:cNvPr id="3" name="Text Placeholder 2">
            <a:extLst>
              <a:ext uri="{FF2B5EF4-FFF2-40B4-BE49-F238E27FC236}">
                <a16:creationId xmlns:a16="http://schemas.microsoft.com/office/drawing/2014/main" id="{1A34F7A4-B737-C04F-838E-086C0F77C94F}"/>
              </a:ext>
            </a:extLst>
          </p:cNvPr>
          <p:cNvSpPr>
            <a:spLocks noGrp="1"/>
          </p:cNvSpPr>
          <p:nvPr>
            <p:ph type="body" sz="quarter" idx="11"/>
          </p:nvPr>
        </p:nvSpPr>
        <p:spPr>
          <a:xfrm>
            <a:off x="1378239" y="4109636"/>
            <a:ext cx="4156042" cy="522988"/>
          </a:xfrm>
        </p:spPr>
        <p:txBody>
          <a:bodyPr/>
          <a:lstStyle/>
          <a:p>
            <a:r>
              <a:rPr lang="en-US" dirty="0"/>
              <a:t>- Hebrews 9:14</a:t>
            </a:r>
          </a:p>
        </p:txBody>
      </p:sp>
      <p:sp>
        <p:nvSpPr>
          <p:cNvPr id="6" name="TextBox 5">
            <a:extLst>
              <a:ext uri="{FF2B5EF4-FFF2-40B4-BE49-F238E27FC236}">
                <a16:creationId xmlns:a16="http://schemas.microsoft.com/office/drawing/2014/main" id="{E7D7F99D-3CD1-C640-868B-928F7CB09408}"/>
              </a:ext>
            </a:extLst>
          </p:cNvPr>
          <p:cNvSpPr txBox="1"/>
          <p:nvPr/>
        </p:nvSpPr>
        <p:spPr>
          <a:xfrm>
            <a:off x="871162" y="741476"/>
            <a:ext cx="4931158"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HOLY SPIRIT – ETERNAL</a:t>
            </a:r>
          </a:p>
        </p:txBody>
      </p:sp>
      <p:cxnSp>
        <p:nvCxnSpPr>
          <p:cNvPr id="7" name="Straight Connector 6">
            <a:extLst>
              <a:ext uri="{FF2B5EF4-FFF2-40B4-BE49-F238E27FC236}">
                <a16:creationId xmlns:a16="http://schemas.microsoft.com/office/drawing/2014/main" id="{6B4A6882-1C58-A744-8BF9-A86CDF48520B}"/>
              </a:ext>
            </a:extLst>
          </p:cNvPr>
          <p:cNvCxnSpPr/>
          <p:nvPr/>
        </p:nvCxnSpPr>
        <p:spPr>
          <a:xfrm>
            <a:off x="980902" y="1620982"/>
            <a:ext cx="0" cy="2654908"/>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743940"/>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2279</TotalTime>
  <Words>2356</Words>
  <Application>Microsoft Macintosh PowerPoint</Application>
  <PresentationFormat>On-screen Show (16:9)</PresentationFormat>
  <Paragraphs>233</Paragraphs>
  <Slides>52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Lato</vt:lpstr>
      <vt:lpstr>Lato Black</vt:lpstr>
      <vt:lpstr>Lato Medium</vt:lpstr>
      <vt:lpstr>Lato Regular</vt:lpstr>
      <vt:lpstr>With Title</vt:lpstr>
      <vt:lpstr>PowerPoint Presentation</vt:lpstr>
      <vt:lpstr>Review</vt:lpstr>
      <vt:lpstr>PowerPoint Presentation</vt:lpstr>
      <vt:lpstr>Review</vt:lpstr>
      <vt:lpstr>The Character of the Godhead</vt:lpstr>
      <vt:lpstr>1. Godward Relationship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Godward Relationship</vt:lpstr>
      <vt:lpstr>Godward Position / Relationship</vt:lpstr>
      <vt:lpstr>Communication with Man</vt:lpstr>
      <vt:lpstr>PowerPoint Presentation</vt:lpstr>
      <vt:lpstr>MANWARD MANIFESTATION  The difference between the persons  in the Godhead is more clearly seen when we examine each one’s relationship with man in the process of salvation.</vt:lpstr>
      <vt:lpstr>The Character of the Godhead</vt:lpstr>
      <vt:lpstr>PowerPoint Presentation</vt:lpstr>
      <vt:lpstr>The Character of the Godhead</vt:lpstr>
      <vt:lpstr>PowerPoint Presentation</vt:lpstr>
      <vt:lpstr>The Character of the Godhead</vt:lpstr>
      <vt:lpstr>PowerPoint Presentation</vt:lpstr>
      <vt:lpstr>PowerPoint Presentation</vt:lpstr>
      <vt:lpstr>The Character of the Godhead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 Sin/fall Relationship</vt:lpstr>
      <vt:lpstr>PowerPoint Presentation</vt:lpstr>
      <vt:lpstr>PowerPoint Presentation</vt:lpstr>
      <vt:lpstr>The Character of the Godhead</vt:lpstr>
      <vt:lpstr>God the Father’s Role</vt:lpstr>
      <vt:lpstr>God the Father’s Role</vt:lpstr>
      <vt:lpstr>God the Father’s Role</vt:lpstr>
      <vt:lpstr>God the Son’s Role</vt:lpstr>
      <vt:lpstr>PowerPoint Presentation</vt:lpstr>
      <vt:lpstr>PowerPoint Presentation</vt:lpstr>
      <vt:lpstr>PowerPoint Presentation</vt:lpstr>
      <vt:lpstr>Salvation</vt:lpstr>
      <vt:lpstr>Summary</vt:lpstr>
      <vt:lpstr>Next: Plan of Salvation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Michael Mazzalongo</cp:lastModifiedBy>
  <cp:revision>326</cp:revision>
  <dcterms:created xsi:type="dcterms:W3CDTF">2014-04-30T18:34:38Z</dcterms:created>
  <dcterms:modified xsi:type="dcterms:W3CDTF">2021-09-24T18:30:39Z</dcterms:modified>
</cp:coreProperties>
</file>