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5"/>
  </p:handoutMasterIdLst>
  <p:sldIdLst>
    <p:sldId id="256" r:id="rId2"/>
    <p:sldId id="305" r:id="rId3"/>
    <p:sldId id="258" r:id="rId4"/>
    <p:sldId id="306" r:id="rId5"/>
    <p:sldId id="260" r:id="rId6"/>
    <p:sldId id="261" r:id="rId7"/>
    <p:sldId id="30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8" r:id="rId25"/>
    <p:sldId id="289" r:id="rId26"/>
    <p:sldId id="290" r:id="rId27"/>
    <p:sldId id="284" r:id="rId28"/>
    <p:sldId id="285" r:id="rId29"/>
    <p:sldId id="286" r:id="rId30"/>
    <p:sldId id="287" r:id="rId31"/>
    <p:sldId id="291" r:id="rId32"/>
    <p:sldId id="294" r:id="rId33"/>
    <p:sldId id="295" r:id="rId34"/>
    <p:sldId id="292" r:id="rId35"/>
    <p:sldId id="296" r:id="rId36"/>
    <p:sldId id="297" r:id="rId37"/>
    <p:sldId id="298" r:id="rId38"/>
    <p:sldId id="299" r:id="rId39"/>
    <p:sldId id="300" r:id="rId40"/>
    <p:sldId id="301" r:id="rId41"/>
    <p:sldId id="302" r:id="rId42"/>
    <p:sldId id="303" r:id="rId43"/>
    <p:sldId id="304"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C3F"/>
    <a:srgbClr val="4B3448"/>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94150"/>
  </p:normalViewPr>
  <p:slideViewPr>
    <p:cSldViewPr snapToGrid="0" snapToObjects="1">
      <p:cViewPr varScale="1">
        <p:scale>
          <a:sx n="160" d="100"/>
          <a:sy n="160" d="100"/>
        </p:scale>
        <p:origin x="91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12/29/22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69" r:id="rId8"/>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3</a:t>
            </a:r>
          </a:p>
        </p:txBody>
      </p:sp>
      <p:sp>
        <p:nvSpPr>
          <p:cNvPr id="3" name="Subtitle 2"/>
          <p:cNvSpPr>
            <a:spLocks noGrp="1"/>
          </p:cNvSpPr>
          <p:nvPr>
            <p:ph type="subTitle" idx="1"/>
          </p:nvPr>
        </p:nvSpPr>
        <p:spPr>
          <a:xfrm>
            <a:off x="2921663" y="2722273"/>
            <a:ext cx="5633385" cy="1239893"/>
          </a:xfrm>
        </p:spPr>
        <p:txBody>
          <a:bodyPr/>
          <a:lstStyle/>
          <a:p>
            <a:r>
              <a:rPr lang="en-US" sz="4800" dirty="0">
                <a:latin typeface="Lato Black" panose="020F0502020204030203" pitchFamily="34" charset="0"/>
                <a:ea typeface="Lato Black" panose="020F0502020204030203" pitchFamily="34" charset="0"/>
                <a:cs typeface="Lato Black" panose="020F0502020204030203" pitchFamily="34" charset="0"/>
              </a:rPr>
              <a:t>Attaining Holiness:</a:t>
            </a:r>
          </a:p>
          <a:p>
            <a:r>
              <a:rPr lang="en-US" sz="4800" dirty="0">
                <a:latin typeface="Lato Black" panose="020F0502020204030203" pitchFamily="34" charset="0"/>
                <a:ea typeface="Lato Black" panose="020F0502020204030203" pitchFamily="34" charset="0"/>
                <a:cs typeface="Lato Black" panose="020F0502020204030203" pitchFamily="34" charset="0"/>
              </a:rPr>
              <a:t>Burnt Offerings</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FDC45-ED11-E230-ED58-35B848EA4AA1}"/>
              </a:ext>
            </a:extLst>
          </p:cNvPr>
          <p:cNvSpPr>
            <a:spLocks noGrp="1"/>
          </p:cNvSpPr>
          <p:nvPr>
            <p:ph type="body" sz="quarter" idx="10"/>
          </p:nvPr>
        </p:nvSpPr>
        <p:spPr/>
        <p:txBody>
          <a:bodyPr/>
          <a:lstStyle/>
          <a:p>
            <a:r>
              <a:rPr lang="en-US" baseline="30000" dirty="0"/>
              <a:t>5</a:t>
            </a:r>
            <a:r>
              <a:rPr lang="en-US" dirty="0"/>
              <a:t> He shall slay the young bull before the Lord; and Aaron’s sons the priests shall offer up the blood and sprinkle the blood around on the altar that is at the doorway of the tent of meeting. </a:t>
            </a:r>
            <a:r>
              <a:rPr lang="en-US" baseline="30000" dirty="0"/>
              <a:t>6</a:t>
            </a:r>
            <a:r>
              <a:rPr lang="en-US" dirty="0"/>
              <a:t> He shall then skin the burnt offering and cut it into its pieces. </a:t>
            </a:r>
            <a:r>
              <a:rPr lang="en-US" baseline="30000" dirty="0"/>
              <a:t>7</a:t>
            </a:r>
            <a:r>
              <a:rPr lang="en-US" dirty="0"/>
              <a:t> The sons of Aaron the priest shall put fire on the altar and arrange wood on the fire.</a:t>
            </a:r>
          </a:p>
        </p:txBody>
      </p:sp>
      <p:sp>
        <p:nvSpPr>
          <p:cNvPr id="3" name="Text Placeholder 2">
            <a:extLst>
              <a:ext uri="{FF2B5EF4-FFF2-40B4-BE49-F238E27FC236}">
                <a16:creationId xmlns:a16="http://schemas.microsoft.com/office/drawing/2014/main" id="{9329224A-A7D2-725E-8E43-89614F244CB1}"/>
              </a:ext>
            </a:extLst>
          </p:cNvPr>
          <p:cNvSpPr>
            <a:spLocks noGrp="1"/>
          </p:cNvSpPr>
          <p:nvPr>
            <p:ph type="body" sz="quarter" idx="11"/>
          </p:nvPr>
        </p:nvSpPr>
        <p:spPr/>
        <p:txBody>
          <a:bodyPr/>
          <a:lstStyle/>
          <a:p>
            <a:r>
              <a:rPr lang="en-US" dirty="0"/>
              <a:t>- Leviticus 1:5-7</a:t>
            </a:r>
          </a:p>
        </p:txBody>
      </p:sp>
    </p:spTree>
    <p:extLst>
      <p:ext uri="{BB962C8B-B14F-4D97-AF65-F5344CB8AC3E}">
        <p14:creationId xmlns:p14="http://schemas.microsoft.com/office/powerpoint/2010/main" val="351716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EC2235-3204-64F9-8E24-0F6519317D77}"/>
              </a:ext>
            </a:extLst>
          </p:cNvPr>
          <p:cNvSpPr>
            <a:spLocks noGrp="1"/>
          </p:cNvSpPr>
          <p:nvPr>
            <p:ph type="body" sz="quarter" idx="10"/>
          </p:nvPr>
        </p:nvSpPr>
        <p:spPr>
          <a:xfrm>
            <a:off x="713221" y="429598"/>
            <a:ext cx="7717558" cy="3680039"/>
          </a:xfrm>
        </p:spPr>
        <p:txBody>
          <a:bodyPr/>
          <a:lstStyle/>
          <a:p>
            <a:pPr>
              <a:spcBef>
                <a:spcPts val="0"/>
              </a:spcBef>
            </a:pPr>
            <a:r>
              <a:rPr lang="en-US" baseline="30000" dirty="0"/>
              <a:t>8</a:t>
            </a:r>
            <a:r>
              <a:rPr lang="en-US" dirty="0"/>
              <a:t> Then Aaron’s sons the priests shall arrange the pieces, the head and the suet over the wood which is on the fire that is on the altar. </a:t>
            </a:r>
            <a:r>
              <a:rPr lang="en-US" baseline="30000" dirty="0"/>
              <a:t>9</a:t>
            </a:r>
            <a:r>
              <a:rPr lang="en-US" dirty="0"/>
              <a:t> Its entrails, however, and its legs he shall wash with water. And the priest shall offer up in smoke all of it on the altar for a burnt offering, an offering by fire of a soothing aroma to the Lord.</a:t>
            </a:r>
          </a:p>
        </p:txBody>
      </p:sp>
      <p:sp>
        <p:nvSpPr>
          <p:cNvPr id="3" name="Text Placeholder 2">
            <a:extLst>
              <a:ext uri="{FF2B5EF4-FFF2-40B4-BE49-F238E27FC236}">
                <a16:creationId xmlns:a16="http://schemas.microsoft.com/office/drawing/2014/main" id="{7435E947-B916-3037-2040-4F41A3127BDA}"/>
              </a:ext>
            </a:extLst>
          </p:cNvPr>
          <p:cNvSpPr>
            <a:spLocks noGrp="1"/>
          </p:cNvSpPr>
          <p:nvPr>
            <p:ph type="body" sz="quarter" idx="11"/>
          </p:nvPr>
        </p:nvSpPr>
        <p:spPr/>
        <p:txBody>
          <a:bodyPr/>
          <a:lstStyle/>
          <a:p>
            <a:r>
              <a:rPr lang="en-US" dirty="0"/>
              <a:t>- Leviticus 1:8-9</a:t>
            </a:r>
          </a:p>
        </p:txBody>
      </p:sp>
    </p:spTree>
    <p:extLst>
      <p:ext uri="{BB962C8B-B14F-4D97-AF65-F5344CB8AC3E}">
        <p14:creationId xmlns:p14="http://schemas.microsoft.com/office/powerpoint/2010/main" val="5951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a:bodyPr>
          <a:lstStyle/>
          <a:p>
            <a:pPr marL="697230" indent="-697230">
              <a:buFont typeface="+mj-lt"/>
              <a:buAutoNum type="arabicPeriod"/>
            </a:pPr>
            <a:r>
              <a:rPr lang="en-US" sz="4800" b="1" dirty="0"/>
              <a:t>Select the animal</a:t>
            </a:r>
          </a:p>
        </p:txBody>
      </p:sp>
    </p:spTree>
    <p:extLst>
      <p:ext uri="{BB962C8B-B14F-4D97-AF65-F5344CB8AC3E}">
        <p14:creationId xmlns:p14="http://schemas.microsoft.com/office/powerpoint/2010/main" val="428747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a:bodyPr>
          <a:lstStyle/>
          <a:p>
            <a:pPr marL="514350" indent="-514350">
              <a:spcBef>
                <a:spcPts val="960"/>
              </a:spcBef>
              <a:buFont typeface="+mj-lt"/>
              <a:buAutoNum type="arabicPeriod"/>
            </a:pPr>
            <a:r>
              <a:rPr lang="en-US" sz="2400" dirty="0"/>
              <a:t>Select the animal</a:t>
            </a:r>
          </a:p>
          <a:p>
            <a:pPr marL="697230" indent="-697230">
              <a:spcBef>
                <a:spcPts val="960"/>
              </a:spcBef>
              <a:spcAft>
                <a:spcPts val="1200"/>
              </a:spcAft>
              <a:buFont typeface="+mj-lt"/>
              <a:buAutoNum type="arabicPeriod"/>
            </a:pPr>
            <a:r>
              <a:rPr lang="en-US" sz="4800" b="1" dirty="0"/>
              <a:t>Present the animal</a:t>
            </a:r>
          </a:p>
        </p:txBody>
      </p:sp>
    </p:spTree>
    <p:extLst>
      <p:ext uri="{BB962C8B-B14F-4D97-AF65-F5344CB8AC3E}">
        <p14:creationId xmlns:p14="http://schemas.microsoft.com/office/powerpoint/2010/main" val="127538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a:bodyPr>
          <a:lstStyle/>
          <a:p>
            <a:pPr marL="514350" indent="-514350">
              <a:buFont typeface="+mj-lt"/>
              <a:buAutoNum type="arabicPeriod"/>
            </a:pPr>
            <a:r>
              <a:rPr lang="en-US" sz="2400" dirty="0"/>
              <a:t>Select the animal</a:t>
            </a:r>
          </a:p>
          <a:p>
            <a:pPr marL="514350" indent="-514350">
              <a:buFont typeface="+mj-lt"/>
              <a:buAutoNum type="arabicPeriod"/>
            </a:pPr>
            <a:r>
              <a:rPr lang="en-US" sz="2400" dirty="0"/>
              <a:t>Present the animal</a:t>
            </a:r>
          </a:p>
          <a:p>
            <a:pPr marL="697230" indent="-697230">
              <a:spcAft>
                <a:spcPts val="1200"/>
              </a:spcAft>
              <a:buFont typeface="+mj-lt"/>
              <a:buAutoNum type="arabicPeriod"/>
            </a:pPr>
            <a:r>
              <a:rPr lang="en-US" sz="4800" b="1" dirty="0"/>
              <a:t>Lay hands on animal</a:t>
            </a:r>
          </a:p>
        </p:txBody>
      </p:sp>
    </p:spTree>
    <p:extLst>
      <p:ext uri="{BB962C8B-B14F-4D97-AF65-F5344CB8AC3E}">
        <p14:creationId xmlns:p14="http://schemas.microsoft.com/office/powerpoint/2010/main" val="134361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8230" y="1295278"/>
            <a:ext cx="7913687" cy="3642243"/>
          </a:xfrm>
        </p:spPr>
        <p:txBody>
          <a:bodyPr>
            <a:normAutofit/>
          </a:bodyPr>
          <a:lstStyle/>
          <a:p>
            <a:pPr marL="514350" indent="-514350">
              <a:buFont typeface="+mj-lt"/>
              <a:buAutoNum type="arabicPeriod"/>
            </a:pPr>
            <a:r>
              <a:rPr lang="en-US" sz="2400" dirty="0"/>
              <a:t>Select the animal</a:t>
            </a:r>
          </a:p>
          <a:p>
            <a:pPr marL="514350" indent="-514350">
              <a:buFont typeface="+mj-lt"/>
              <a:buAutoNum type="arabicPeriod"/>
            </a:pPr>
            <a:r>
              <a:rPr lang="en-US" sz="2400" dirty="0"/>
              <a:t>Present the animal</a:t>
            </a:r>
          </a:p>
          <a:p>
            <a:pPr marL="514350" indent="-514350">
              <a:buFont typeface="+mj-lt"/>
              <a:buAutoNum type="arabicPeriod"/>
            </a:pPr>
            <a:r>
              <a:rPr lang="en-US" sz="2400" dirty="0"/>
              <a:t>Lay hands on animal</a:t>
            </a:r>
          </a:p>
          <a:p>
            <a:pPr marL="697230" indent="-697230">
              <a:spcAft>
                <a:spcPts val="1200"/>
              </a:spcAft>
              <a:buFont typeface="+mj-lt"/>
              <a:buAutoNum type="arabicPeriod"/>
            </a:pPr>
            <a:r>
              <a:rPr lang="en-US" sz="5400" b="1" dirty="0"/>
              <a:t>Kill the animal</a:t>
            </a:r>
            <a:endParaRPr lang="en-US" sz="6000" b="1" dirty="0"/>
          </a:p>
        </p:txBody>
      </p:sp>
    </p:spTree>
    <p:extLst>
      <p:ext uri="{BB962C8B-B14F-4D97-AF65-F5344CB8AC3E}">
        <p14:creationId xmlns:p14="http://schemas.microsoft.com/office/powerpoint/2010/main" val="135228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8230" y="1295278"/>
            <a:ext cx="8394437" cy="3642243"/>
          </a:xfrm>
        </p:spPr>
        <p:txBody>
          <a:bodyPr>
            <a:normAutofit/>
          </a:bodyPr>
          <a:lstStyle/>
          <a:p>
            <a:pPr marL="514350" indent="-514350">
              <a:buFont typeface="+mj-lt"/>
              <a:buAutoNum type="arabicPeriod"/>
            </a:pPr>
            <a:r>
              <a:rPr lang="en-US" sz="2400" dirty="0"/>
              <a:t>Select the animal</a:t>
            </a:r>
          </a:p>
          <a:p>
            <a:pPr marL="514350" indent="-514350">
              <a:buFont typeface="+mj-lt"/>
              <a:buAutoNum type="arabicPeriod"/>
            </a:pPr>
            <a:r>
              <a:rPr lang="en-US" sz="2400" dirty="0"/>
              <a:t>Present the animal</a:t>
            </a:r>
          </a:p>
          <a:p>
            <a:pPr marL="514350" indent="-514350">
              <a:buFont typeface="+mj-lt"/>
              <a:buAutoNum type="arabicPeriod"/>
            </a:pPr>
            <a:r>
              <a:rPr lang="en-US" sz="2400" dirty="0"/>
              <a:t>Lay hands on animal</a:t>
            </a:r>
          </a:p>
          <a:p>
            <a:pPr marL="514350" indent="-514350">
              <a:buFont typeface="+mj-lt"/>
              <a:buAutoNum type="arabicPeriod"/>
            </a:pPr>
            <a:r>
              <a:rPr lang="en-US" sz="2400" dirty="0"/>
              <a:t>Kill the animal</a:t>
            </a:r>
          </a:p>
          <a:p>
            <a:pPr marL="514350" indent="-514350">
              <a:spcAft>
                <a:spcPts val="1200"/>
              </a:spcAft>
              <a:buFont typeface="+mj-lt"/>
              <a:buAutoNum type="arabicPeriod"/>
            </a:pPr>
            <a:r>
              <a:rPr lang="en-US" sz="3800" b="1" dirty="0"/>
              <a:t>Provide priest with animal’s blood</a:t>
            </a:r>
          </a:p>
        </p:txBody>
      </p:sp>
    </p:spTree>
    <p:extLst>
      <p:ext uri="{BB962C8B-B14F-4D97-AF65-F5344CB8AC3E}">
        <p14:creationId xmlns:p14="http://schemas.microsoft.com/office/powerpoint/2010/main" val="31698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8230" y="1295278"/>
            <a:ext cx="8394437" cy="3642243"/>
          </a:xfrm>
        </p:spPr>
        <p:txBody>
          <a:bodyPr>
            <a:normAutofit/>
          </a:bodyPr>
          <a:lstStyle/>
          <a:p>
            <a:pPr marL="514350" indent="-514350">
              <a:buFont typeface="+mj-lt"/>
              <a:buAutoNum type="arabicPeriod"/>
            </a:pPr>
            <a:r>
              <a:rPr lang="en-US" sz="2000" dirty="0"/>
              <a:t>Select the animal</a:t>
            </a:r>
          </a:p>
          <a:p>
            <a:pPr marL="514350" indent="-514350">
              <a:buFont typeface="+mj-lt"/>
              <a:buAutoNum type="arabicPeriod"/>
            </a:pPr>
            <a:r>
              <a:rPr lang="en-US" sz="2000" dirty="0"/>
              <a:t>Present the animal</a:t>
            </a:r>
          </a:p>
          <a:p>
            <a:pPr marL="514350" indent="-514350">
              <a:buFont typeface="+mj-lt"/>
              <a:buAutoNum type="arabicPeriod"/>
            </a:pPr>
            <a:r>
              <a:rPr lang="en-US" sz="2000" dirty="0"/>
              <a:t>Lay hands on animal</a:t>
            </a:r>
          </a:p>
          <a:p>
            <a:pPr marL="514350" indent="-514350">
              <a:buFont typeface="+mj-lt"/>
              <a:buAutoNum type="arabicPeriod"/>
            </a:pPr>
            <a:r>
              <a:rPr lang="en-US" sz="2000" dirty="0"/>
              <a:t>Kill the animal</a:t>
            </a:r>
          </a:p>
          <a:p>
            <a:pPr marL="514350" indent="-514350">
              <a:buFont typeface="+mj-lt"/>
              <a:buAutoNum type="arabicPeriod"/>
            </a:pPr>
            <a:r>
              <a:rPr lang="en-US" sz="2000" dirty="0"/>
              <a:t>Provide priest with animal’s blood</a:t>
            </a:r>
          </a:p>
          <a:p>
            <a:pPr marL="697230" indent="-697230">
              <a:spcAft>
                <a:spcPts val="1200"/>
              </a:spcAft>
              <a:buFont typeface="+mj-lt"/>
              <a:buAutoNum type="arabicPeriod"/>
            </a:pPr>
            <a:r>
              <a:rPr lang="en-US" sz="4800" b="1" dirty="0"/>
              <a:t>Skin the dead animal</a:t>
            </a:r>
            <a:endParaRPr lang="en-US" sz="5400" b="1" dirty="0"/>
          </a:p>
        </p:txBody>
      </p:sp>
    </p:spTree>
    <p:extLst>
      <p:ext uri="{BB962C8B-B14F-4D97-AF65-F5344CB8AC3E}">
        <p14:creationId xmlns:p14="http://schemas.microsoft.com/office/powerpoint/2010/main" val="412079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7 Steps : Offerer - Herd</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8230" y="1295278"/>
            <a:ext cx="8394437" cy="3642243"/>
          </a:xfrm>
        </p:spPr>
        <p:txBody>
          <a:bodyPr>
            <a:normAutofit/>
          </a:bodyPr>
          <a:lstStyle/>
          <a:p>
            <a:pPr marL="514350" indent="-514350">
              <a:buFont typeface="+mj-lt"/>
              <a:buAutoNum type="arabicPeriod"/>
            </a:pPr>
            <a:r>
              <a:rPr lang="en-US" sz="2000" dirty="0"/>
              <a:t>Select the animal</a:t>
            </a:r>
          </a:p>
          <a:p>
            <a:pPr marL="514350" indent="-514350">
              <a:buFont typeface="+mj-lt"/>
              <a:buAutoNum type="arabicPeriod"/>
            </a:pPr>
            <a:r>
              <a:rPr lang="en-US" sz="2000" dirty="0"/>
              <a:t>Present the animal</a:t>
            </a:r>
          </a:p>
          <a:p>
            <a:pPr marL="514350" indent="-514350">
              <a:buFont typeface="+mj-lt"/>
              <a:buAutoNum type="arabicPeriod"/>
            </a:pPr>
            <a:r>
              <a:rPr lang="en-US" sz="2000" dirty="0"/>
              <a:t>Lay hands on animal</a:t>
            </a:r>
          </a:p>
          <a:p>
            <a:pPr marL="514350" indent="-514350">
              <a:buFont typeface="+mj-lt"/>
              <a:buAutoNum type="arabicPeriod"/>
            </a:pPr>
            <a:r>
              <a:rPr lang="en-US" sz="2000" dirty="0"/>
              <a:t>Kill the animal</a:t>
            </a:r>
          </a:p>
          <a:p>
            <a:pPr marL="514350" indent="-514350">
              <a:buFont typeface="+mj-lt"/>
              <a:buAutoNum type="arabicPeriod"/>
            </a:pPr>
            <a:r>
              <a:rPr lang="en-US" sz="2000" dirty="0"/>
              <a:t>Provide priest with animal’s blood</a:t>
            </a:r>
          </a:p>
          <a:p>
            <a:pPr marL="514350" indent="-514350">
              <a:spcAft>
                <a:spcPts val="600"/>
              </a:spcAft>
              <a:buFont typeface="+mj-lt"/>
              <a:buAutoNum type="arabicPeriod"/>
            </a:pPr>
            <a:r>
              <a:rPr lang="en-US" sz="2000" dirty="0"/>
              <a:t>Skin the dead animal</a:t>
            </a:r>
          </a:p>
          <a:p>
            <a:pPr marL="514350" indent="-514350">
              <a:spcAft>
                <a:spcPts val="1200"/>
              </a:spcAft>
              <a:buFont typeface="+mj-lt"/>
              <a:buAutoNum type="arabicPeriod"/>
            </a:pPr>
            <a:r>
              <a:rPr lang="en-US" sz="4000" b="1" dirty="0"/>
              <a:t>Observe priest offer the animal</a:t>
            </a:r>
          </a:p>
        </p:txBody>
      </p:sp>
    </p:spTree>
    <p:extLst>
      <p:ext uri="{BB962C8B-B14F-4D97-AF65-F5344CB8AC3E}">
        <p14:creationId xmlns:p14="http://schemas.microsoft.com/office/powerpoint/2010/main" val="303641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617CB-DD3F-AB97-5F0A-1C262C2ED08E}"/>
              </a:ext>
            </a:extLst>
          </p:cNvPr>
          <p:cNvSpPr>
            <a:spLocks noGrp="1"/>
          </p:cNvSpPr>
          <p:nvPr>
            <p:ph type="body" sz="quarter" idx="10"/>
          </p:nvPr>
        </p:nvSpPr>
        <p:spPr/>
        <p:txBody>
          <a:bodyPr/>
          <a:lstStyle/>
          <a:p>
            <a:pPr>
              <a:spcBef>
                <a:spcPts val="72"/>
              </a:spcBef>
            </a:pPr>
            <a:r>
              <a:rPr lang="en-US" baseline="30000" dirty="0"/>
              <a:t>8</a:t>
            </a:r>
            <a:r>
              <a:rPr lang="en-US" dirty="0"/>
              <a:t> Then the Lord spoke to Moses, saying, </a:t>
            </a:r>
          </a:p>
          <a:p>
            <a:pPr>
              <a:spcBef>
                <a:spcPts val="72"/>
              </a:spcBef>
            </a:pPr>
            <a:r>
              <a:rPr lang="en-US" baseline="30000" dirty="0"/>
              <a:t>9</a:t>
            </a:r>
            <a:r>
              <a:rPr lang="en-US" dirty="0"/>
              <a:t> “Command Aaron and his sons, saying, ‘This is the law for the burnt offering: the burnt offering itself shall remain on the hearth on the altar all night until the morning, and the fire on the altar is to be kept burning on it.</a:t>
            </a:r>
          </a:p>
        </p:txBody>
      </p:sp>
      <p:sp>
        <p:nvSpPr>
          <p:cNvPr id="3" name="Text Placeholder 2">
            <a:extLst>
              <a:ext uri="{FF2B5EF4-FFF2-40B4-BE49-F238E27FC236}">
                <a16:creationId xmlns:a16="http://schemas.microsoft.com/office/drawing/2014/main" id="{282EA9EA-5B5F-89D0-6547-666C501FD4D0}"/>
              </a:ext>
            </a:extLst>
          </p:cNvPr>
          <p:cNvSpPr>
            <a:spLocks noGrp="1"/>
          </p:cNvSpPr>
          <p:nvPr>
            <p:ph type="body" sz="quarter" idx="11"/>
          </p:nvPr>
        </p:nvSpPr>
        <p:spPr/>
        <p:txBody>
          <a:bodyPr/>
          <a:lstStyle/>
          <a:p>
            <a:r>
              <a:rPr lang="en-US" dirty="0"/>
              <a:t>- Leviticus 6:8-9</a:t>
            </a:r>
          </a:p>
        </p:txBody>
      </p:sp>
    </p:spTree>
    <p:extLst>
      <p:ext uri="{BB962C8B-B14F-4D97-AF65-F5344CB8AC3E}">
        <p14:creationId xmlns:p14="http://schemas.microsoft.com/office/powerpoint/2010/main" val="47747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3659-0D21-BDBC-4575-A0623F2ECC10}"/>
              </a:ext>
            </a:extLst>
          </p:cNvPr>
          <p:cNvSpPr>
            <a:spLocks noGrp="1"/>
          </p:cNvSpPr>
          <p:nvPr>
            <p:ph type="title"/>
          </p:nvPr>
        </p:nvSpPr>
        <p:spPr/>
        <p:txBody>
          <a:bodyPr/>
          <a:lstStyle/>
          <a:p>
            <a:r>
              <a:rPr lang="en-US" dirty="0"/>
              <a:t>Outline #3 – Training for Holiness </a:t>
            </a:r>
            <a:r>
              <a:rPr lang="en-US" sz="1800" b="0" dirty="0">
                <a:latin typeface="Lato" panose="020F0502020204030203" pitchFamily="34" charset="0"/>
                <a:ea typeface="Lato" panose="020F0502020204030203" pitchFamily="34" charset="0"/>
                <a:cs typeface="Lato" panose="020F0502020204030203" pitchFamily="34" charset="0"/>
              </a:rPr>
              <a:t>(the subtitle of this series)</a:t>
            </a:r>
            <a:endParaRPr lang="en-US" b="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E9467AF9-B46D-8607-033A-451AF1BC56FB}"/>
              </a:ext>
            </a:extLst>
          </p:cNvPr>
          <p:cNvSpPr>
            <a:spLocks noGrp="1"/>
          </p:cNvSpPr>
          <p:nvPr>
            <p:ph type="body" sz="quarter" idx="10"/>
          </p:nvPr>
        </p:nvSpPr>
        <p:spPr>
          <a:xfrm>
            <a:off x="598488" y="924675"/>
            <a:ext cx="8024402" cy="4012846"/>
          </a:xfrm>
        </p:spPr>
        <p:txBody>
          <a:bodyPr>
            <a:normAutofit/>
          </a:bodyPr>
          <a:lstStyle/>
          <a:p>
            <a:pPr marL="388620" indent="-388620">
              <a:buFont typeface="+mj-lt"/>
              <a:buAutoNum type="romanUcPeriod"/>
            </a:pPr>
            <a:r>
              <a:rPr lang="en-US" sz="2400" b="1" dirty="0"/>
              <a:t>Attaining Holiness (Lev. 1-16)</a:t>
            </a:r>
          </a:p>
          <a:p>
            <a:pPr marL="697230" lvl="1" indent="-297180">
              <a:buFont typeface="+mj-lt"/>
              <a:buAutoNum type="alphaUcPeriod"/>
            </a:pPr>
            <a:r>
              <a:rPr lang="en-US" sz="1800" dirty="0"/>
              <a:t>Through offerings (1-7)</a:t>
            </a:r>
          </a:p>
          <a:p>
            <a:pPr marL="697230" lvl="1" indent="-297180">
              <a:buFont typeface="+mj-lt"/>
              <a:buAutoNum type="alphaUcPeriod"/>
            </a:pPr>
            <a:r>
              <a:rPr lang="en-US" sz="1800" dirty="0"/>
              <a:t>Through a consecrated priesthood (8-10)</a:t>
            </a:r>
          </a:p>
          <a:p>
            <a:pPr marL="697230" lvl="1" indent="-297180">
              <a:buFont typeface="+mj-lt"/>
              <a:buAutoNum type="alphaUcPeriod"/>
            </a:pPr>
            <a:r>
              <a:rPr lang="en-US" sz="1800" dirty="0"/>
              <a:t>By distinguishing between the clean and the unclean (11-15)</a:t>
            </a:r>
          </a:p>
          <a:p>
            <a:pPr marL="697230" lvl="1" indent="-297180">
              <a:spcAft>
                <a:spcPts val="1200"/>
              </a:spcAft>
              <a:buFont typeface="+mj-lt"/>
              <a:buAutoNum type="alphaUcPeriod"/>
            </a:pPr>
            <a:r>
              <a:rPr lang="en-US" sz="1800" dirty="0"/>
              <a:t>By observing the Day of Atonement (16)</a:t>
            </a:r>
          </a:p>
          <a:p>
            <a:pPr marL="388620" indent="-388620">
              <a:buFont typeface="+mj-lt"/>
              <a:buAutoNum type="romanUcPeriod"/>
            </a:pPr>
            <a:r>
              <a:rPr lang="en-US" sz="2400" b="1" dirty="0"/>
              <a:t>Practicing Holiness (Lev. 17-27)</a:t>
            </a:r>
          </a:p>
          <a:p>
            <a:pPr marL="697230" lvl="1" indent="-297180">
              <a:buFont typeface="+mj-lt"/>
              <a:buAutoNum type="alphaUcPeriod"/>
            </a:pPr>
            <a:r>
              <a:rPr lang="en-US" sz="1800" dirty="0"/>
              <a:t>Individual responsibility to keep God’s moral and ritual Laws (17-20)</a:t>
            </a:r>
          </a:p>
          <a:p>
            <a:pPr marL="697230" lvl="1" indent="-297180">
              <a:buFont typeface="+mj-lt"/>
              <a:buAutoNum type="alphaUcPeriod"/>
            </a:pPr>
            <a:r>
              <a:rPr lang="en-US" sz="1800" dirty="0"/>
              <a:t>Priestly responsibilities (21-22)</a:t>
            </a:r>
          </a:p>
          <a:p>
            <a:pPr marL="697230" lvl="1" indent="-297180">
              <a:buFont typeface="+mj-lt"/>
              <a:buAutoNum type="alphaUcPeriod"/>
            </a:pPr>
            <a:r>
              <a:rPr lang="en-US" sz="1800" dirty="0"/>
              <a:t>The Nation’s responsibility to promote holiness (23-25)</a:t>
            </a:r>
          </a:p>
          <a:p>
            <a:pPr marL="697230" lvl="1" indent="-297180">
              <a:buFont typeface="+mj-lt"/>
              <a:buAutoNum type="alphaUcPeriod"/>
            </a:pPr>
            <a:r>
              <a:rPr lang="en-US" sz="1800" dirty="0"/>
              <a:t>Reasons for practicing holiness: blessings and curses (26)</a:t>
            </a:r>
          </a:p>
          <a:p>
            <a:pPr marL="697230" lvl="1" indent="-297180">
              <a:buFont typeface="+mj-lt"/>
              <a:buAutoNum type="alphaUcPeriod"/>
            </a:pPr>
            <a:r>
              <a:rPr lang="en-US" sz="1800" dirty="0"/>
              <a:t>Evidence of holiness: vows and valuations (27)</a:t>
            </a:r>
          </a:p>
        </p:txBody>
      </p:sp>
    </p:spTree>
    <p:extLst>
      <p:ext uri="{BB962C8B-B14F-4D97-AF65-F5344CB8AC3E}">
        <p14:creationId xmlns:p14="http://schemas.microsoft.com/office/powerpoint/2010/main" val="224900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617CB-DD3F-AB97-5F0A-1C262C2ED08E}"/>
              </a:ext>
            </a:extLst>
          </p:cNvPr>
          <p:cNvSpPr>
            <a:spLocks noGrp="1"/>
          </p:cNvSpPr>
          <p:nvPr>
            <p:ph type="body" sz="quarter" idx="10"/>
          </p:nvPr>
        </p:nvSpPr>
        <p:spPr/>
        <p:txBody>
          <a:bodyPr/>
          <a:lstStyle/>
          <a:p>
            <a:pPr>
              <a:spcBef>
                <a:spcPts val="72"/>
              </a:spcBef>
            </a:pPr>
            <a:r>
              <a:rPr lang="en-US" baseline="30000" dirty="0"/>
              <a:t>10</a:t>
            </a:r>
            <a:r>
              <a:rPr lang="en-US" dirty="0"/>
              <a:t> The priest is to put on his linen robe, and he shall put on undergarments next to his flesh; and he shall take up the ashes to which the fire reduces the burnt offering on the altar and place them beside the altar. </a:t>
            </a:r>
            <a:r>
              <a:rPr lang="en-US" baseline="30000" dirty="0"/>
              <a:t>11</a:t>
            </a:r>
            <a:r>
              <a:rPr lang="en-US" dirty="0"/>
              <a:t> Then he shall take off his garments and put on other garments, and carry the ashes outside the camp to a clean place.</a:t>
            </a:r>
          </a:p>
        </p:txBody>
      </p:sp>
      <p:sp>
        <p:nvSpPr>
          <p:cNvPr id="3" name="Text Placeholder 2">
            <a:extLst>
              <a:ext uri="{FF2B5EF4-FFF2-40B4-BE49-F238E27FC236}">
                <a16:creationId xmlns:a16="http://schemas.microsoft.com/office/drawing/2014/main" id="{282EA9EA-5B5F-89D0-6547-666C501FD4D0}"/>
              </a:ext>
            </a:extLst>
          </p:cNvPr>
          <p:cNvSpPr>
            <a:spLocks noGrp="1"/>
          </p:cNvSpPr>
          <p:nvPr>
            <p:ph type="body" sz="quarter" idx="11"/>
          </p:nvPr>
        </p:nvSpPr>
        <p:spPr/>
        <p:txBody>
          <a:bodyPr/>
          <a:lstStyle/>
          <a:p>
            <a:r>
              <a:rPr lang="en-US" dirty="0"/>
              <a:t>- Leviticus 6:10-11</a:t>
            </a:r>
          </a:p>
        </p:txBody>
      </p:sp>
    </p:spTree>
    <p:extLst>
      <p:ext uri="{BB962C8B-B14F-4D97-AF65-F5344CB8AC3E}">
        <p14:creationId xmlns:p14="http://schemas.microsoft.com/office/powerpoint/2010/main" val="229328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617CB-DD3F-AB97-5F0A-1C262C2ED08E}"/>
              </a:ext>
            </a:extLst>
          </p:cNvPr>
          <p:cNvSpPr>
            <a:spLocks noGrp="1"/>
          </p:cNvSpPr>
          <p:nvPr>
            <p:ph type="body" sz="quarter" idx="10"/>
          </p:nvPr>
        </p:nvSpPr>
        <p:spPr/>
        <p:txBody>
          <a:bodyPr/>
          <a:lstStyle/>
          <a:p>
            <a:pPr>
              <a:spcBef>
                <a:spcPts val="0"/>
              </a:spcBef>
            </a:pPr>
            <a:r>
              <a:rPr lang="en-US" baseline="30000" dirty="0"/>
              <a:t>12</a:t>
            </a:r>
            <a:r>
              <a:rPr lang="en-US" dirty="0"/>
              <a:t> The fire on the altar shall be kept burning on it. It shall not go out, but the priest shall burn wood on it every morning; and he shall lay out the burnt offering on it, and offer up in smoke the fat portions of the peace offerings on it. </a:t>
            </a:r>
          </a:p>
          <a:p>
            <a:pPr>
              <a:spcBef>
                <a:spcPts val="0"/>
              </a:spcBef>
            </a:pPr>
            <a:r>
              <a:rPr lang="en-US" baseline="30000" dirty="0"/>
              <a:t>13</a:t>
            </a:r>
            <a:r>
              <a:rPr lang="en-US" dirty="0"/>
              <a:t> Fire shall be kept burning continually on the altar; it is not to go out.</a:t>
            </a:r>
          </a:p>
        </p:txBody>
      </p:sp>
      <p:sp>
        <p:nvSpPr>
          <p:cNvPr id="3" name="Text Placeholder 2">
            <a:extLst>
              <a:ext uri="{FF2B5EF4-FFF2-40B4-BE49-F238E27FC236}">
                <a16:creationId xmlns:a16="http://schemas.microsoft.com/office/drawing/2014/main" id="{282EA9EA-5B5F-89D0-6547-666C501FD4D0}"/>
              </a:ext>
            </a:extLst>
          </p:cNvPr>
          <p:cNvSpPr>
            <a:spLocks noGrp="1"/>
          </p:cNvSpPr>
          <p:nvPr>
            <p:ph type="body" sz="quarter" idx="11"/>
          </p:nvPr>
        </p:nvSpPr>
        <p:spPr/>
        <p:txBody>
          <a:bodyPr/>
          <a:lstStyle/>
          <a:p>
            <a:r>
              <a:rPr lang="en-US" dirty="0"/>
              <a:t>- Leviticus 6:12-13</a:t>
            </a:r>
          </a:p>
        </p:txBody>
      </p:sp>
    </p:spTree>
    <p:extLst>
      <p:ext uri="{BB962C8B-B14F-4D97-AF65-F5344CB8AC3E}">
        <p14:creationId xmlns:p14="http://schemas.microsoft.com/office/powerpoint/2010/main" val="88356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757C-0569-CB55-30F4-F487685366FA}"/>
              </a:ext>
            </a:extLst>
          </p:cNvPr>
          <p:cNvSpPr>
            <a:spLocks noGrp="1"/>
          </p:cNvSpPr>
          <p:nvPr>
            <p:ph type="title"/>
          </p:nvPr>
        </p:nvSpPr>
        <p:spPr>
          <a:xfrm>
            <a:off x="906449" y="465439"/>
            <a:ext cx="7622265" cy="4236288"/>
          </a:xfrm>
        </p:spPr>
        <p:txBody>
          <a:bodyPr>
            <a:normAutofit/>
          </a:bodyPr>
          <a:lstStyle/>
          <a:p>
            <a:pPr algn="l"/>
            <a:r>
              <a:rPr lang="en-US" sz="6000" dirty="0"/>
              <a:t>vs. 9-11 </a:t>
            </a:r>
            <a:r>
              <a:rPr lang="en-US" sz="5400" dirty="0"/>
              <a:t>– </a:t>
            </a:r>
            <a:br>
              <a:rPr lang="en-US" sz="5400" dirty="0"/>
            </a:br>
            <a:r>
              <a:rPr lang="en-US" sz="5400" b="0" dirty="0"/>
              <a:t>Removal of dead animal</a:t>
            </a:r>
          </a:p>
        </p:txBody>
      </p:sp>
    </p:spTree>
    <p:extLst>
      <p:ext uri="{BB962C8B-B14F-4D97-AF65-F5344CB8AC3E}">
        <p14:creationId xmlns:p14="http://schemas.microsoft.com/office/powerpoint/2010/main" val="931515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757C-0569-CB55-30F4-F487685366FA}"/>
              </a:ext>
            </a:extLst>
          </p:cNvPr>
          <p:cNvSpPr>
            <a:spLocks noGrp="1"/>
          </p:cNvSpPr>
          <p:nvPr>
            <p:ph type="title"/>
          </p:nvPr>
        </p:nvSpPr>
        <p:spPr>
          <a:xfrm>
            <a:off x="874643" y="465439"/>
            <a:ext cx="7975158" cy="4236288"/>
          </a:xfrm>
        </p:spPr>
        <p:txBody>
          <a:bodyPr>
            <a:normAutofit/>
          </a:bodyPr>
          <a:lstStyle/>
          <a:p>
            <a:pPr algn="l"/>
            <a:r>
              <a:rPr lang="en-US" sz="6000" dirty="0"/>
              <a:t>vs. 12-13 </a:t>
            </a:r>
            <a:r>
              <a:rPr lang="en-US" sz="5400" dirty="0"/>
              <a:t>– </a:t>
            </a:r>
            <a:br>
              <a:rPr lang="en-US" sz="5400" dirty="0"/>
            </a:br>
            <a:r>
              <a:rPr lang="en-US" sz="5400" b="0" dirty="0"/>
              <a:t>Instruction concerning fire</a:t>
            </a:r>
          </a:p>
        </p:txBody>
      </p:sp>
    </p:spTree>
    <p:extLst>
      <p:ext uri="{BB962C8B-B14F-4D97-AF65-F5344CB8AC3E}">
        <p14:creationId xmlns:p14="http://schemas.microsoft.com/office/powerpoint/2010/main" val="51011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CF002-95D3-BE7C-12B4-A44BF00A6BC6}"/>
              </a:ext>
            </a:extLst>
          </p:cNvPr>
          <p:cNvSpPr>
            <a:spLocks noGrp="1"/>
          </p:cNvSpPr>
          <p:nvPr>
            <p:ph type="body" sz="quarter" idx="10"/>
          </p:nvPr>
        </p:nvSpPr>
        <p:spPr/>
        <p:txBody>
          <a:bodyPr>
            <a:normAutofit/>
          </a:bodyPr>
          <a:lstStyle/>
          <a:p>
            <a:pPr marL="0" indent="0">
              <a:buNone/>
            </a:pPr>
            <a:r>
              <a:rPr lang="en-US" b="1" dirty="0">
                <a:latin typeface="Lato Black" panose="020F0502020204030203" pitchFamily="34" charset="0"/>
                <a:ea typeface="Lato Black" panose="020F0502020204030203" pitchFamily="34" charset="0"/>
                <a:cs typeface="Lato Black" panose="020F0502020204030203" pitchFamily="34" charset="0"/>
              </a:rPr>
              <a:t>BURNT OFFERING : FLOCK</a:t>
            </a:r>
          </a:p>
          <a:p>
            <a:endParaRPr lang="en-US" sz="2800" dirty="0"/>
          </a:p>
          <a:p>
            <a:r>
              <a:rPr lang="en-US" sz="4000" dirty="0"/>
              <a:t>Similar to offering from the herd</a:t>
            </a:r>
          </a:p>
          <a:p>
            <a:pPr marL="0" indent="0">
              <a:buNone/>
            </a:pPr>
            <a:endParaRPr lang="en-US" b="1" dirty="0">
              <a:latin typeface="Lato Black" panose="020F0502020204030203" pitchFamily="34" charset="0"/>
              <a:ea typeface="Lato Black" panose="020F0502020204030203" pitchFamily="34" charset="0"/>
              <a:cs typeface="Lato Black" panose="020F0502020204030203" pitchFamily="34" charset="0"/>
            </a:endParaRPr>
          </a:p>
          <a:p>
            <a:pPr marL="0" indent="0">
              <a:buNone/>
            </a:pPr>
            <a:endParaRPr lang="en-US" sz="2400" b="1" baseline="30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16" name="Straight Connector 15">
            <a:extLst>
              <a:ext uri="{FF2B5EF4-FFF2-40B4-BE49-F238E27FC236}">
                <a16:creationId xmlns:a16="http://schemas.microsoft.com/office/drawing/2014/main" id="{DDA9247F-04E0-6F73-1AD7-D768CC600BB8}"/>
              </a:ext>
            </a:extLst>
          </p:cNvPr>
          <p:cNvCxnSpPr/>
          <p:nvPr/>
        </p:nvCxnSpPr>
        <p:spPr>
          <a:xfrm>
            <a:off x="818985" y="1590260"/>
            <a:ext cx="99391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69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CF002-95D3-BE7C-12B4-A44BF00A6BC6}"/>
              </a:ext>
            </a:extLst>
          </p:cNvPr>
          <p:cNvSpPr>
            <a:spLocks noGrp="1"/>
          </p:cNvSpPr>
          <p:nvPr>
            <p:ph type="body" sz="quarter" idx="10"/>
          </p:nvPr>
        </p:nvSpPr>
        <p:spPr/>
        <p:txBody>
          <a:bodyPr>
            <a:normAutofit/>
          </a:bodyPr>
          <a:lstStyle/>
          <a:p>
            <a:pPr marL="0" indent="0">
              <a:buNone/>
            </a:pPr>
            <a:r>
              <a:rPr lang="en-US" b="1" dirty="0">
                <a:latin typeface="Lato Black" panose="020F0502020204030203" pitchFamily="34" charset="0"/>
                <a:ea typeface="Lato Black" panose="020F0502020204030203" pitchFamily="34" charset="0"/>
                <a:cs typeface="Lato Black" panose="020F0502020204030203" pitchFamily="34" charset="0"/>
              </a:rPr>
              <a:t>BURNT OFFERING : BIRDS</a:t>
            </a:r>
          </a:p>
          <a:p>
            <a:pPr marL="0" indent="0">
              <a:buNone/>
            </a:pPr>
            <a:endParaRPr lang="en-US" sz="2400" b="1" baseline="30000" dirty="0">
              <a:latin typeface="Lato Black" panose="020F0502020204030203" pitchFamily="34" charset="0"/>
              <a:ea typeface="Lato Black" panose="020F0502020204030203" pitchFamily="34" charset="0"/>
              <a:cs typeface="Lato Black" panose="020F0502020204030203" pitchFamily="34" charset="0"/>
            </a:endParaRPr>
          </a:p>
          <a:p>
            <a:pPr marL="0" indent="0">
              <a:spcBef>
                <a:spcPts val="200"/>
              </a:spcBef>
              <a:buNone/>
            </a:pPr>
            <a:r>
              <a:rPr lang="en-US" sz="2400" baseline="30000" dirty="0"/>
              <a:t>14</a:t>
            </a:r>
            <a:r>
              <a:rPr lang="en-US" sz="2400" dirty="0"/>
              <a:t> ‘But if his offering to the Lord is a burnt offering of birds, then he shall bring his offering from the turtledoves or from young pigeons. </a:t>
            </a:r>
            <a:r>
              <a:rPr lang="en-US" sz="2400" baseline="30000" dirty="0"/>
              <a:t>15</a:t>
            </a:r>
            <a:r>
              <a:rPr lang="en-US" sz="2400" dirty="0"/>
              <a:t> The priest shall bring it to the altar, and wring off its head and offer it up in smoke on the altar; and its blood is to be drained out on the side of the altar.</a:t>
            </a:r>
          </a:p>
        </p:txBody>
      </p:sp>
      <p:sp>
        <p:nvSpPr>
          <p:cNvPr id="14" name="Text Placeholder 13">
            <a:extLst>
              <a:ext uri="{FF2B5EF4-FFF2-40B4-BE49-F238E27FC236}">
                <a16:creationId xmlns:a16="http://schemas.microsoft.com/office/drawing/2014/main" id="{C591483E-997C-1AF4-5FBB-109A4A942736}"/>
              </a:ext>
            </a:extLst>
          </p:cNvPr>
          <p:cNvSpPr>
            <a:spLocks noGrp="1"/>
          </p:cNvSpPr>
          <p:nvPr>
            <p:ph type="body" sz="quarter" idx="11"/>
          </p:nvPr>
        </p:nvSpPr>
        <p:spPr/>
        <p:txBody>
          <a:bodyPr/>
          <a:lstStyle/>
          <a:p>
            <a:r>
              <a:rPr lang="en-US" dirty="0"/>
              <a:t>- Leviticus 1:14-15</a:t>
            </a:r>
          </a:p>
        </p:txBody>
      </p:sp>
      <p:cxnSp>
        <p:nvCxnSpPr>
          <p:cNvPr id="16" name="Straight Connector 15">
            <a:extLst>
              <a:ext uri="{FF2B5EF4-FFF2-40B4-BE49-F238E27FC236}">
                <a16:creationId xmlns:a16="http://schemas.microsoft.com/office/drawing/2014/main" id="{DDA9247F-04E0-6F73-1AD7-D768CC600BB8}"/>
              </a:ext>
            </a:extLst>
          </p:cNvPr>
          <p:cNvCxnSpPr/>
          <p:nvPr/>
        </p:nvCxnSpPr>
        <p:spPr>
          <a:xfrm>
            <a:off x="811033" y="1288111"/>
            <a:ext cx="99391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85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CF002-95D3-BE7C-12B4-A44BF00A6BC6}"/>
              </a:ext>
            </a:extLst>
          </p:cNvPr>
          <p:cNvSpPr>
            <a:spLocks noGrp="1"/>
          </p:cNvSpPr>
          <p:nvPr>
            <p:ph type="body" sz="quarter" idx="10"/>
          </p:nvPr>
        </p:nvSpPr>
        <p:spPr/>
        <p:txBody>
          <a:bodyPr>
            <a:normAutofit/>
          </a:bodyPr>
          <a:lstStyle/>
          <a:p>
            <a:pPr marL="0" indent="0">
              <a:buNone/>
            </a:pPr>
            <a:r>
              <a:rPr lang="en-US" b="1" dirty="0">
                <a:latin typeface="Lato Black" panose="020F0502020204030203" pitchFamily="34" charset="0"/>
                <a:ea typeface="Lato Black" panose="020F0502020204030203" pitchFamily="34" charset="0"/>
                <a:cs typeface="Lato Black" panose="020F0502020204030203" pitchFamily="34" charset="0"/>
              </a:rPr>
              <a:t>BURNT OFFERING : BIRDS</a:t>
            </a:r>
          </a:p>
          <a:p>
            <a:pPr marL="0" indent="0">
              <a:buNone/>
            </a:pPr>
            <a:endParaRPr lang="en-US" sz="2400" b="1" baseline="30000" dirty="0">
              <a:latin typeface="Lato Black" panose="020F0502020204030203" pitchFamily="34" charset="0"/>
              <a:ea typeface="Lato Black" panose="020F0502020204030203" pitchFamily="34" charset="0"/>
              <a:cs typeface="Lato Black" panose="020F0502020204030203" pitchFamily="34" charset="0"/>
            </a:endParaRPr>
          </a:p>
          <a:p>
            <a:pPr marL="0" indent="0">
              <a:spcBef>
                <a:spcPts val="200"/>
              </a:spcBef>
              <a:buNone/>
            </a:pPr>
            <a:r>
              <a:rPr lang="en-US" sz="2400" baseline="30000" dirty="0"/>
              <a:t>16</a:t>
            </a:r>
            <a:r>
              <a:rPr lang="en-US" sz="2400" dirty="0"/>
              <a:t> He shall also take away its crop with its feathers and cast it beside the altar eastward, to the place of the ashes. </a:t>
            </a:r>
            <a:r>
              <a:rPr lang="en-US" sz="2400" baseline="30000" dirty="0"/>
              <a:t>17</a:t>
            </a:r>
            <a:r>
              <a:rPr lang="en-US" sz="2400" dirty="0"/>
              <a:t> Then he shall tear it by its wings, but shall not sever it. And the priest shall offer it up in smoke on the altar on the wood which is on the fire; it is a burnt offering, an offering by fire of a soothing aroma to the Lord.</a:t>
            </a:r>
          </a:p>
        </p:txBody>
      </p:sp>
      <p:sp>
        <p:nvSpPr>
          <p:cNvPr id="14" name="Text Placeholder 13">
            <a:extLst>
              <a:ext uri="{FF2B5EF4-FFF2-40B4-BE49-F238E27FC236}">
                <a16:creationId xmlns:a16="http://schemas.microsoft.com/office/drawing/2014/main" id="{C591483E-997C-1AF4-5FBB-109A4A942736}"/>
              </a:ext>
            </a:extLst>
          </p:cNvPr>
          <p:cNvSpPr>
            <a:spLocks noGrp="1"/>
          </p:cNvSpPr>
          <p:nvPr>
            <p:ph type="body" sz="quarter" idx="11"/>
          </p:nvPr>
        </p:nvSpPr>
        <p:spPr/>
        <p:txBody>
          <a:bodyPr/>
          <a:lstStyle/>
          <a:p>
            <a:r>
              <a:rPr lang="en-US" dirty="0"/>
              <a:t>- Leviticus 1:16-17</a:t>
            </a:r>
          </a:p>
        </p:txBody>
      </p:sp>
      <p:cxnSp>
        <p:nvCxnSpPr>
          <p:cNvPr id="16" name="Straight Connector 15">
            <a:extLst>
              <a:ext uri="{FF2B5EF4-FFF2-40B4-BE49-F238E27FC236}">
                <a16:creationId xmlns:a16="http://schemas.microsoft.com/office/drawing/2014/main" id="{DDA9247F-04E0-6F73-1AD7-D768CC600BB8}"/>
              </a:ext>
            </a:extLst>
          </p:cNvPr>
          <p:cNvCxnSpPr/>
          <p:nvPr/>
        </p:nvCxnSpPr>
        <p:spPr>
          <a:xfrm>
            <a:off x="811033" y="1137037"/>
            <a:ext cx="99391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86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Significance – Burnt Offering</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a:bodyPr>
          <a:lstStyle/>
          <a:p>
            <a:pPr marL="697230" indent="-697230">
              <a:buFont typeface="+mj-lt"/>
              <a:buAutoNum type="arabicPeriod"/>
            </a:pPr>
            <a:r>
              <a:rPr lang="en-US" sz="4800" b="1" dirty="0"/>
              <a:t>Total Surrender</a:t>
            </a:r>
          </a:p>
        </p:txBody>
      </p:sp>
    </p:spTree>
    <p:extLst>
      <p:ext uri="{BB962C8B-B14F-4D97-AF65-F5344CB8AC3E}">
        <p14:creationId xmlns:p14="http://schemas.microsoft.com/office/powerpoint/2010/main" val="3130757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Significance – Burnt Offering</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a:bodyPr>
          <a:lstStyle/>
          <a:p>
            <a:pPr marL="514350" indent="-514350">
              <a:buFont typeface="+mj-lt"/>
              <a:buAutoNum type="arabicPeriod"/>
            </a:pPr>
            <a:r>
              <a:rPr lang="en-US" sz="2400" dirty="0"/>
              <a:t>Total surrender</a:t>
            </a:r>
          </a:p>
          <a:p>
            <a:pPr marL="697230" indent="-697230">
              <a:spcAft>
                <a:spcPts val="1200"/>
              </a:spcAft>
              <a:buFont typeface="+mj-lt"/>
              <a:buAutoNum type="arabicPeriod"/>
            </a:pPr>
            <a:r>
              <a:rPr lang="en-US" sz="4800" b="1" dirty="0"/>
              <a:t>Atonement for sin</a:t>
            </a:r>
          </a:p>
        </p:txBody>
      </p:sp>
    </p:spTree>
    <p:extLst>
      <p:ext uri="{BB962C8B-B14F-4D97-AF65-F5344CB8AC3E}">
        <p14:creationId xmlns:p14="http://schemas.microsoft.com/office/powerpoint/2010/main" val="1177941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Significance – Burnt Offering</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a:bodyPr>
          <a:lstStyle/>
          <a:p>
            <a:pPr marL="514350" indent="-514350">
              <a:buFont typeface="+mj-lt"/>
              <a:buAutoNum type="arabicPeriod"/>
            </a:pPr>
            <a:r>
              <a:rPr lang="en-US" sz="2400" dirty="0"/>
              <a:t>Total surrender</a:t>
            </a:r>
          </a:p>
          <a:p>
            <a:pPr marL="514350" indent="-514350">
              <a:buFont typeface="+mj-lt"/>
              <a:buAutoNum type="arabicPeriod"/>
            </a:pPr>
            <a:r>
              <a:rPr lang="en-US" sz="2400" dirty="0"/>
              <a:t>Atonement for sin</a:t>
            </a:r>
          </a:p>
          <a:p>
            <a:pPr marL="697230" indent="-697230">
              <a:spcAft>
                <a:spcPts val="1200"/>
              </a:spcAft>
              <a:buFont typeface="+mj-lt"/>
              <a:buAutoNum type="arabicPeriod"/>
            </a:pPr>
            <a:r>
              <a:rPr lang="en-US" sz="4800" b="1" dirty="0"/>
              <a:t>Vision of God’s call</a:t>
            </a:r>
          </a:p>
        </p:txBody>
      </p:sp>
    </p:spTree>
    <p:extLst>
      <p:ext uri="{BB962C8B-B14F-4D97-AF65-F5344CB8AC3E}">
        <p14:creationId xmlns:p14="http://schemas.microsoft.com/office/powerpoint/2010/main" val="286480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AE14D-B84E-4DDF-5B46-19C784FB6F3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6576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450B-2209-A0C7-FB41-B166425C0742}"/>
              </a:ext>
            </a:extLst>
          </p:cNvPr>
          <p:cNvSpPr>
            <a:spLocks noGrp="1"/>
          </p:cNvSpPr>
          <p:nvPr>
            <p:ph type="title"/>
          </p:nvPr>
        </p:nvSpPr>
        <p:spPr/>
        <p:txBody>
          <a:bodyPr/>
          <a:lstStyle/>
          <a:p>
            <a:r>
              <a:rPr lang="en-US" dirty="0"/>
              <a:t>Significance – Burnt Offering</a:t>
            </a:r>
          </a:p>
        </p:txBody>
      </p:sp>
      <p:sp>
        <p:nvSpPr>
          <p:cNvPr id="3" name="Text Placeholder 2">
            <a:extLst>
              <a:ext uri="{FF2B5EF4-FFF2-40B4-BE49-F238E27FC236}">
                <a16:creationId xmlns:a16="http://schemas.microsoft.com/office/drawing/2014/main" id="{BEF88206-752B-8794-9EA6-5A6F7E8B2CC0}"/>
              </a:ext>
            </a:extLst>
          </p:cNvPr>
          <p:cNvSpPr>
            <a:spLocks noGrp="1"/>
          </p:cNvSpPr>
          <p:nvPr>
            <p:ph type="body" sz="quarter" idx="10"/>
          </p:nvPr>
        </p:nvSpPr>
        <p:spPr>
          <a:xfrm>
            <a:off x="597973" y="1295278"/>
            <a:ext cx="7913687" cy="3642243"/>
          </a:xfrm>
        </p:spPr>
        <p:txBody>
          <a:bodyPr>
            <a:normAutofit fontScale="92500" lnSpcReduction="20000"/>
          </a:bodyPr>
          <a:lstStyle/>
          <a:p>
            <a:pPr marL="514350" indent="-514350">
              <a:buFont typeface="+mj-lt"/>
              <a:buAutoNum type="arabicPeriod"/>
            </a:pPr>
            <a:r>
              <a:rPr lang="en-US" sz="2400" dirty="0"/>
              <a:t>Total surrender</a:t>
            </a:r>
          </a:p>
          <a:p>
            <a:pPr marL="514350" indent="-514350">
              <a:buFont typeface="+mj-lt"/>
              <a:buAutoNum type="arabicPeriod"/>
            </a:pPr>
            <a:r>
              <a:rPr lang="en-US" sz="2400" dirty="0"/>
              <a:t>Atonement for sin</a:t>
            </a:r>
          </a:p>
          <a:p>
            <a:pPr marL="514350" indent="-514350">
              <a:buFont typeface="+mj-lt"/>
              <a:buAutoNum type="arabicPeriod"/>
            </a:pPr>
            <a:r>
              <a:rPr lang="en-US" sz="2400" dirty="0"/>
              <a:t>Vision of God’s call</a:t>
            </a:r>
          </a:p>
          <a:p>
            <a:pPr marL="697230" indent="-697230">
              <a:spcAft>
                <a:spcPts val="1200"/>
              </a:spcAft>
              <a:buFont typeface="+mj-lt"/>
              <a:buAutoNum type="arabicPeriod"/>
            </a:pPr>
            <a:r>
              <a:rPr lang="en-US" sz="5800" b="1" dirty="0"/>
              <a:t>Required sacrifice</a:t>
            </a:r>
          </a:p>
          <a:p>
            <a:pPr marL="1257300" lvl="2" indent="-457200">
              <a:spcBef>
                <a:spcPts val="24"/>
              </a:spcBef>
              <a:spcAft>
                <a:spcPts val="600"/>
              </a:spcAft>
              <a:buFontTx/>
              <a:buChar char="-"/>
            </a:pPr>
            <a:r>
              <a:rPr lang="en-US" sz="2800" dirty="0"/>
              <a:t>Free will</a:t>
            </a:r>
          </a:p>
          <a:p>
            <a:pPr marL="1257300" lvl="2" indent="-457200">
              <a:spcBef>
                <a:spcPts val="24"/>
              </a:spcBef>
              <a:spcAft>
                <a:spcPts val="600"/>
              </a:spcAft>
              <a:buFontTx/>
              <a:buChar char="-"/>
            </a:pPr>
            <a:r>
              <a:rPr lang="en-US" sz="2800" dirty="0"/>
              <a:t>Votive</a:t>
            </a:r>
          </a:p>
          <a:p>
            <a:pPr marL="1257300" lvl="2" indent="-457200">
              <a:spcBef>
                <a:spcPts val="24"/>
              </a:spcBef>
              <a:spcAft>
                <a:spcPts val="600"/>
              </a:spcAft>
              <a:buFontTx/>
              <a:buChar char="-"/>
            </a:pPr>
            <a:r>
              <a:rPr lang="en-US" sz="2800" dirty="0"/>
              <a:t>Daily AM/PM</a:t>
            </a:r>
          </a:p>
          <a:p>
            <a:pPr marL="1257300" lvl="2" indent="-457200">
              <a:spcBef>
                <a:spcPts val="24"/>
              </a:spcBef>
              <a:spcAft>
                <a:spcPts val="600"/>
              </a:spcAft>
              <a:buFontTx/>
              <a:buChar char="-"/>
            </a:pPr>
            <a:r>
              <a:rPr lang="en-US" sz="2800" dirty="0"/>
              <a:t>Special days</a:t>
            </a:r>
          </a:p>
          <a:p>
            <a:pPr marL="1257300" lvl="2" indent="-457200">
              <a:buFontTx/>
              <a:buChar char="-"/>
            </a:pPr>
            <a:endParaRPr lang="en-US" sz="2800" b="1" dirty="0"/>
          </a:p>
        </p:txBody>
      </p:sp>
    </p:spTree>
    <p:extLst>
      <p:ext uri="{BB962C8B-B14F-4D97-AF65-F5344CB8AC3E}">
        <p14:creationId xmlns:p14="http://schemas.microsoft.com/office/powerpoint/2010/main" val="191542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DFE5-1A49-0B30-32CA-41FB812131E8}"/>
              </a:ext>
            </a:extLst>
          </p:cNvPr>
          <p:cNvSpPr>
            <a:spLocks noGrp="1"/>
          </p:cNvSpPr>
          <p:nvPr>
            <p:ph type="title"/>
          </p:nvPr>
        </p:nvSpPr>
        <p:spPr>
          <a:xfrm>
            <a:off x="597973" y="94660"/>
            <a:ext cx="7913430" cy="1326730"/>
          </a:xfrm>
        </p:spPr>
        <p:txBody>
          <a:bodyPr/>
          <a:lstStyle/>
          <a:p>
            <a:r>
              <a:rPr lang="en-US" dirty="0"/>
              <a:t>Burnt Offering and Christ :</a:t>
            </a:r>
            <a:br>
              <a:rPr lang="en-US" dirty="0"/>
            </a:br>
            <a:r>
              <a:rPr lang="en-US" dirty="0"/>
              <a:t>Christ Fulfills All Elements</a:t>
            </a:r>
          </a:p>
        </p:txBody>
      </p:sp>
      <p:sp>
        <p:nvSpPr>
          <p:cNvPr id="3" name="Text Placeholder 2">
            <a:extLst>
              <a:ext uri="{FF2B5EF4-FFF2-40B4-BE49-F238E27FC236}">
                <a16:creationId xmlns:a16="http://schemas.microsoft.com/office/drawing/2014/main" id="{C58FF223-9343-3958-76BB-02C99DE3391C}"/>
              </a:ext>
            </a:extLst>
          </p:cNvPr>
          <p:cNvSpPr>
            <a:spLocks noGrp="1"/>
          </p:cNvSpPr>
          <p:nvPr>
            <p:ph type="body" sz="quarter" idx="10"/>
          </p:nvPr>
        </p:nvSpPr>
        <p:spPr>
          <a:xfrm>
            <a:off x="597973" y="1768138"/>
            <a:ext cx="7913687" cy="3169383"/>
          </a:xfrm>
        </p:spPr>
        <p:txBody>
          <a:bodyPr>
            <a:normAutofit/>
          </a:bodyPr>
          <a:lstStyle/>
          <a:p>
            <a:pPr marL="742950" indent="-742950">
              <a:buFont typeface="+mj-lt"/>
              <a:buAutoNum type="arabicPeriod"/>
            </a:pPr>
            <a:r>
              <a:rPr lang="en-US" sz="5400" b="1" dirty="0"/>
              <a:t>Offerer</a:t>
            </a:r>
          </a:p>
          <a:p>
            <a:pPr marL="742950" indent="-742950">
              <a:buFont typeface="+mj-lt"/>
              <a:buAutoNum type="arabicPeriod"/>
            </a:pPr>
            <a:r>
              <a:rPr lang="en-US" sz="5400" b="1" dirty="0"/>
              <a:t>Priest</a:t>
            </a:r>
          </a:p>
        </p:txBody>
      </p:sp>
    </p:spTree>
    <p:extLst>
      <p:ext uri="{BB962C8B-B14F-4D97-AF65-F5344CB8AC3E}">
        <p14:creationId xmlns:p14="http://schemas.microsoft.com/office/powerpoint/2010/main" val="355748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FFFBF-C629-2E0E-02A2-57C5122B7934}"/>
              </a:ext>
            </a:extLst>
          </p:cNvPr>
          <p:cNvSpPr>
            <a:spLocks noGrp="1"/>
          </p:cNvSpPr>
          <p:nvPr>
            <p:ph type="body" sz="quarter" idx="10"/>
          </p:nvPr>
        </p:nvSpPr>
        <p:spPr/>
        <p:txBody>
          <a:bodyPr>
            <a:normAutofit/>
          </a:bodyPr>
          <a:lstStyle/>
          <a:p>
            <a:r>
              <a:rPr lang="en-US" sz="3200" baseline="30000" dirty="0"/>
              <a:t>23</a:t>
            </a:r>
            <a:r>
              <a:rPr lang="en-US" sz="3200" dirty="0"/>
              <a:t> The former priests, on the one hand, existed in greater numbers because they were prevented by death from continuing, </a:t>
            </a:r>
            <a:r>
              <a:rPr lang="en-US" sz="3200" baseline="30000" dirty="0"/>
              <a:t>24</a:t>
            </a:r>
            <a:r>
              <a:rPr lang="en-US" sz="3200" dirty="0"/>
              <a:t> but Jesus, on the other hand, because He continues forever, holds His priesthood permanently.</a:t>
            </a:r>
          </a:p>
        </p:txBody>
      </p:sp>
      <p:sp>
        <p:nvSpPr>
          <p:cNvPr id="3" name="Text Placeholder 2">
            <a:extLst>
              <a:ext uri="{FF2B5EF4-FFF2-40B4-BE49-F238E27FC236}">
                <a16:creationId xmlns:a16="http://schemas.microsoft.com/office/drawing/2014/main" id="{4D97B6DC-17CB-6800-342F-ED0115F38E74}"/>
              </a:ext>
            </a:extLst>
          </p:cNvPr>
          <p:cNvSpPr>
            <a:spLocks noGrp="1"/>
          </p:cNvSpPr>
          <p:nvPr>
            <p:ph type="body" sz="quarter" idx="11"/>
          </p:nvPr>
        </p:nvSpPr>
        <p:spPr/>
        <p:txBody>
          <a:bodyPr/>
          <a:lstStyle/>
          <a:p>
            <a:r>
              <a:rPr lang="en-US" dirty="0"/>
              <a:t>- Hebrews 7:23-24</a:t>
            </a:r>
          </a:p>
        </p:txBody>
      </p:sp>
    </p:spTree>
    <p:extLst>
      <p:ext uri="{BB962C8B-B14F-4D97-AF65-F5344CB8AC3E}">
        <p14:creationId xmlns:p14="http://schemas.microsoft.com/office/powerpoint/2010/main" val="817803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FFFBF-C629-2E0E-02A2-57C5122B7934}"/>
              </a:ext>
            </a:extLst>
          </p:cNvPr>
          <p:cNvSpPr>
            <a:spLocks noGrp="1"/>
          </p:cNvSpPr>
          <p:nvPr>
            <p:ph type="body" sz="quarter" idx="10"/>
          </p:nvPr>
        </p:nvSpPr>
        <p:spPr/>
        <p:txBody>
          <a:bodyPr>
            <a:normAutofit/>
          </a:bodyPr>
          <a:lstStyle/>
          <a:p>
            <a:r>
              <a:rPr lang="en-US" sz="3200" dirty="0"/>
              <a:t>Therefore He is able also to save forever those who draw near to God through Him, since He always lives to make intercession for them.</a:t>
            </a:r>
          </a:p>
        </p:txBody>
      </p:sp>
      <p:sp>
        <p:nvSpPr>
          <p:cNvPr id="3" name="Text Placeholder 2">
            <a:extLst>
              <a:ext uri="{FF2B5EF4-FFF2-40B4-BE49-F238E27FC236}">
                <a16:creationId xmlns:a16="http://schemas.microsoft.com/office/drawing/2014/main" id="{4D97B6DC-17CB-6800-342F-ED0115F38E74}"/>
              </a:ext>
            </a:extLst>
          </p:cNvPr>
          <p:cNvSpPr>
            <a:spLocks noGrp="1"/>
          </p:cNvSpPr>
          <p:nvPr>
            <p:ph type="body" sz="quarter" idx="11"/>
          </p:nvPr>
        </p:nvSpPr>
        <p:spPr/>
        <p:txBody>
          <a:bodyPr/>
          <a:lstStyle/>
          <a:p>
            <a:r>
              <a:rPr lang="en-US" dirty="0"/>
              <a:t>- Hebrews 7:25</a:t>
            </a:r>
          </a:p>
        </p:txBody>
      </p:sp>
    </p:spTree>
    <p:extLst>
      <p:ext uri="{BB962C8B-B14F-4D97-AF65-F5344CB8AC3E}">
        <p14:creationId xmlns:p14="http://schemas.microsoft.com/office/powerpoint/2010/main" val="392462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DFE5-1A49-0B30-32CA-41FB812131E8}"/>
              </a:ext>
            </a:extLst>
          </p:cNvPr>
          <p:cNvSpPr>
            <a:spLocks noGrp="1"/>
          </p:cNvSpPr>
          <p:nvPr>
            <p:ph type="title"/>
          </p:nvPr>
        </p:nvSpPr>
        <p:spPr>
          <a:xfrm>
            <a:off x="598230" y="86709"/>
            <a:ext cx="7913430" cy="1326730"/>
          </a:xfrm>
        </p:spPr>
        <p:txBody>
          <a:bodyPr/>
          <a:lstStyle/>
          <a:p>
            <a:r>
              <a:rPr lang="en-US" dirty="0"/>
              <a:t>Burnt Offering and Christ :</a:t>
            </a:r>
            <a:br>
              <a:rPr lang="en-US" dirty="0"/>
            </a:br>
            <a:r>
              <a:rPr lang="en-US" dirty="0"/>
              <a:t>Christ Fulfills All Elements</a:t>
            </a:r>
          </a:p>
        </p:txBody>
      </p:sp>
      <p:sp>
        <p:nvSpPr>
          <p:cNvPr id="3" name="Text Placeholder 2">
            <a:extLst>
              <a:ext uri="{FF2B5EF4-FFF2-40B4-BE49-F238E27FC236}">
                <a16:creationId xmlns:a16="http://schemas.microsoft.com/office/drawing/2014/main" id="{C58FF223-9343-3958-76BB-02C99DE3391C}"/>
              </a:ext>
            </a:extLst>
          </p:cNvPr>
          <p:cNvSpPr>
            <a:spLocks noGrp="1"/>
          </p:cNvSpPr>
          <p:nvPr>
            <p:ph type="body" sz="quarter" idx="10"/>
          </p:nvPr>
        </p:nvSpPr>
        <p:spPr>
          <a:xfrm>
            <a:off x="597973" y="1768138"/>
            <a:ext cx="7913687" cy="3169383"/>
          </a:xfrm>
        </p:spPr>
        <p:txBody>
          <a:bodyPr>
            <a:normAutofit/>
          </a:bodyPr>
          <a:lstStyle/>
          <a:p>
            <a:pPr marL="457200" indent="-457200">
              <a:buFont typeface="+mj-lt"/>
              <a:buAutoNum type="arabicPeriod"/>
            </a:pPr>
            <a:r>
              <a:rPr lang="en-US" sz="2400" dirty="0"/>
              <a:t>Offerer</a:t>
            </a:r>
          </a:p>
          <a:p>
            <a:pPr marL="457200" indent="-457200">
              <a:spcAft>
                <a:spcPts val="600"/>
              </a:spcAft>
              <a:buFont typeface="+mj-lt"/>
              <a:buAutoNum type="arabicPeriod"/>
            </a:pPr>
            <a:r>
              <a:rPr lang="en-US" sz="2400" dirty="0"/>
              <a:t>Priest</a:t>
            </a:r>
          </a:p>
          <a:p>
            <a:pPr marL="640080" indent="-640080">
              <a:spcAft>
                <a:spcPts val="600"/>
              </a:spcAft>
              <a:buFont typeface="+mj-lt"/>
              <a:buAutoNum type="arabicPeriod"/>
            </a:pPr>
            <a:r>
              <a:rPr lang="en-US" sz="4800" b="1" dirty="0"/>
              <a:t>Offering</a:t>
            </a:r>
          </a:p>
          <a:p>
            <a:endParaRPr lang="en-US" sz="2400" b="1" dirty="0"/>
          </a:p>
        </p:txBody>
      </p:sp>
    </p:spTree>
    <p:extLst>
      <p:ext uri="{BB962C8B-B14F-4D97-AF65-F5344CB8AC3E}">
        <p14:creationId xmlns:p14="http://schemas.microsoft.com/office/powerpoint/2010/main" val="185626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CC5B5-070F-A940-C73C-2C979C0BA113}"/>
              </a:ext>
            </a:extLst>
          </p:cNvPr>
          <p:cNvSpPr>
            <a:spLocks noGrp="1"/>
          </p:cNvSpPr>
          <p:nvPr>
            <p:ph type="body" sz="quarter" idx="10"/>
          </p:nvPr>
        </p:nvSpPr>
        <p:spPr/>
        <p:txBody>
          <a:bodyPr>
            <a:normAutofit/>
          </a:bodyPr>
          <a:lstStyle/>
          <a:p>
            <a:r>
              <a:rPr lang="en-US" sz="3600" baseline="30000" dirty="0"/>
              <a:t>3</a:t>
            </a:r>
            <a:r>
              <a:rPr lang="en-US" sz="3600" dirty="0"/>
              <a:t> But in those sacrifices there is a reminder of sins year by year. </a:t>
            </a:r>
            <a:r>
              <a:rPr lang="en-US" sz="3600" baseline="30000" dirty="0"/>
              <a:t>4</a:t>
            </a:r>
            <a:r>
              <a:rPr lang="en-US" sz="3600" dirty="0"/>
              <a:t> For it is impossible for the blood of bulls and goats to take away sins.</a:t>
            </a:r>
          </a:p>
        </p:txBody>
      </p:sp>
      <p:sp>
        <p:nvSpPr>
          <p:cNvPr id="3" name="Text Placeholder 2">
            <a:extLst>
              <a:ext uri="{FF2B5EF4-FFF2-40B4-BE49-F238E27FC236}">
                <a16:creationId xmlns:a16="http://schemas.microsoft.com/office/drawing/2014/main" id="{7D34CE2A-5964-D3D2-8BFA-4199E7772510}"/>
              </a:ext>
            </a:extLst>
          </p:cNvPr>
          <p:cNvSpPr>
            <a:spLocks noGrp="1"/>
          </p:cNvSpPr>
          <p:nvPr>
            <p:ph type="body" sz="quarter" idx="11"/>
          </p:nvPr>
        </p:nvSpPr>
        <p:spPr/>
        <p:txBody>
          <a:bodyPr/>
          <a:lstStyle/>
          <a:p>
            <a:r>
              <a:rPr lang="en-US" dirty="0"/>
              <a:t>- Hebrews 10:3-4</a:t>
            </a:r>
          </a:p>
        </p:txBody>
      </p:sp>
    </p:spTree>
    <p:extLst>
      <p:ext uri="{BB962C8B-B14F-4D97-AF65-F5344CB8AC3E}">
        <p14:creationId xmlns:p14="http://schemas.microsoft.com/office/powerpoint/2010/main" val="1165691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CC5B5-070F-A940-C73C-2C979C0BA113}"/>
              </a:ext>
            </a:extLst>
          </p:cNvPr>
          <p:cNvSpPr>
            <a:spLocks noGrp="1"/>
          </p:cNvSpPr>
          <p:nvPr>
            <p:ph type="body" sz="quarter" idx="10"/>
          </p:nvPr>
        </p:nvSpPr>
        <p:spPr/>
        <p:txBody>
          <a:bodyPr>
            <a:normAutofit lnSpcReduction="10000"/>
          </a:bodyPr>
          <a:lstStyle/>
          <a:p>
            <a:r>
              <a:rPr lang="en-US" sz="3100" baseline="30000" dirty="0"/>
              <a:t>5</a:t>
            </a:r>
            <a:r>
              <a:rPr lang="en-US" sz="3100" dirty="0"/>
              <a:t> Therefore, when He comes into the world, He says, “Sacrifice and offering You have not desired, But a body You have prepared for Me; </a:t>
            </a:r>
            <a:r>
              <a:rPr lang="en-US" sz="3100" baseline="30000" dirty="0"/>
              <a:t>6</a:t>
            </a:r>
            <a:r>
              <a:rPr lang="en-US" sz="3100" dirty="0"/>
              <a:t> In whole burnt offerings and sacrifices for sin You have taken no pleasure. </a:t>
            </a:r>
            <a:r>
              <a:rPr lang="en-US" sz="3100" baseline="30000" dirty="0"/>
              <a:t>7</a:t>
            </a:r>
            <a:r>
              <a:rPr lang="en-US" sz="3100" dirty="0"/>
              <a:t> “Then I said, ‘Behold, I have come (In the scroll of the book it is written of Me) To do Your will, O God.’”</a:t>
            </a:r>
          </a:p>
        </p:txBody>
      </p:sp>
      <p:sp>
        <p:nvSpPr>
          <p:cNvPr id="3" name="Text Placeholder 2">
            <a:extLst>
              <a:ext uri="{FF2B5EF4-FFF2-40B4-BE49-F238E27FC236}">
                <a16:creationId xmlns:a16="http://schemas.microsoft.com/office/drawing/2014/main" id="{7D34CE2A-5964-D3D2-8BFA-4199E7772510}"/>
              </a:ext>
            </a:extLst>
          </p:cNvPr>
          <p:cNvSpPr>
            <a:spLocks noGrp="1"/>
          </p:cNvSpPr>
          <p:nvPr>
            <p:ph type="body" sz="quarter" idx="11"/>
          </p:nvPr>
        </p:nvSpPr>
        <p:spPr/>
        <p:txBody>
          <a:bodyPr/>
          <a:lstStyle/>
          <a:p>
            <a:r>
              <a:rPr lang="en-US" dirty="0"/>
              <a:t>- Hebrews 10:5-7</a:t>
            </a:r>
          </a:p>
        </p:txBody>
      </p:sp>
    </p:spTree>
    <p:extLst>
      <p:ext uri="{BB962C8B-B14F-4D97-AF65-F5344CB8AC3E}">
        <p14:creationId xmlns:p14="http://schemas.microsoft.com/office/powerpoint/2010/main" val="178599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2E92-6353-891B-BC8F-EBDFED6B9FC7}"/>
              </a:ext>
            </a:extLst>
          </p:cNvPr>
          <p:cNvSpPr>
            <a:spLocks noGrp="1"/>
          </p:cNvSpPr>
          <p:nvPr>
            <p:ph type="title"/>
          </p:nvPr>
        </p:nvSpPr>
        <p:spPr/>
        <p:txBody>
          <a:bodyPr/>
          <a:lstStyle/>
          <a:p>
            <a:r>
              <a:rPr lang="en-US" dirty="0"/>
              <a:t>Christ’s Sacrifice is Better, Why?</a:t>
            </a:r>
          </a:p>
        </p:txBody>
      </p:sp>
      <p:sp>
        <p:nvSpPr>
          <p:cNvPr id="3" name="Text Placeholder 2">
            <a:extLst>
              <a:ext uri="{FF2B5EF4-FFF2-40B4-BE49-F238E27FC236}">
                <a16:creationId xmlns:a16="http://schemas.microsoft.com/office/drawing/2014/main" id="{98391BF7-BB15-094D-0D0D-05590B837FE2}"/>
              </a:ext>
            </a:extLst>
          </p:cNvPr>
          <p:cNvSpPr>
            <a:spLocks noGrp="1"/>
          </p:cNvSpPr>
          <p:nvPr>
            <p:ph type="body" sz="quarter" idx="10"/>
          </p:nvPr>
        </p:nvSpPr>
        <p:spPr>
          <a:xfrm>
            <a:off x="598488" y="1325519"/>
            <a:ext cx="8139995" cy="736389"/>
          </a:xfrm>
        </p:spPr>
        <p:txBody>
          <a:bodyPr>
            <a:normAutofit/>
          </a:bodyPr>
          <a:lstStyle/>
          <a:p>
            <a:pPr marL="514350" indent="-514350">
              <a:buFont typeface="+mj-lt"/>
              <a:buAutoNum type="arabicPeriod"/>
            </a:pPr>
            <a:r>
              <a:rPr lang="en-US" sz="4000" b="1" dirty="0"/>
              <a:t>Offerer and offering are perfect.</a:t>
            </a:r>
          </a:p>
        </p:txBody>
      </p:sp>
      <p:sp>
        <p:nvSpPr>
          <p:cNvPr id="4" name="TextBox 3">
            <a:extLst>
              <a:ext uri="{FF2B5EF4-FFF2-40B4-BE49-F238E27FC236}">
                <a16:creationId xmlns:a16="http://schemas.microsoft.com/office/drawing/2014/main" id="{B3173DA2-6106-7CD1-848A-1D57DC1C9D0C}"/>
              </a:ext>
            </a:extLst>
          </p:cNvPr>
          <p:cNvSpPr txBox="1"/>
          <p:nvPr/>
        </p:nvSpPr>
        <p:spPr>
          <a:xfrm>
            <a:off x="1576242" y="2422163"/>
            <a:ext cx="6518186" cy="1815882"/>
          </a:xfrm>
          <a:prstGeom prst="rect">
            <a:avLst/>
          </a:prstGeom>
          <a:noFill/>
        </p:spPr>
        <p:txBody>
          <a:bodyPr wrap="square" rtlCol="0">
            <a:spAutoFit/>
          </a:bodyPr>
          <a:lstStyle/>
          <a:p>
            <a:pPr marL="0" indent="0">
              <a:buNone/>
            </a:pPr>
            <a:r>
              <a:rPr lang="en-US" sz="2800" dirty="0">
                <a:latin typeface="Lato" panose="020F0502020204030203" pitchFamily="34" charset="0"/>
                <a:ea typeface="Lato" panose="020F0502020204030203" pitchFamily="34" charset="0"/>
                <a:cs typeface="Lato" panose="020F0502020204030203" pitchFamily="34" charset="0"/>
              </a:rPr>
              <a:t>but He, having offered one sacrifice for sins for all time, sat down at the right hand of God,</a:t>
            </a:r>
          </a:p>
          <a:p>
            <a:r>
              <a:rPr lang="en-US" sz="2800" b="1" dirty="0">
                <a:latin typeface="Lato" panose="020F0502020204030203" pitchFamily="34" charset="0"/>
                <a:ea typeface="Lato" panose="020F0502020204030203" pitchFamily="34" charset="0"/>
                <a:cs typeface="Lato" panose="020F0502020204030203" pitchFamily="34" charset="0"/>
              </a:rPr>
              <a:t>- Hebrews 10:12</a:t>
            </a:r>
          </a:p>
        </p:txBody>
      </p:sp>
      <p:sp>
        <p:nvSpPr>
          <p:cNvPr id="5" name="TextBox 4">
            <a:extLst>
              <a:ext uri="{FF2B5EF4-FFF2-40B4-BE49-F238E27FC236}">
                <a16:creationId xmlns:a16="http://schemas.microsoft.com/office/drawing/2014/main" id="{EABE8D74-75D5-C938-6522-7384B58D157F}"/>
              </a:ext>
            </a:extLst>
          </p:cNvPr>
          <p:cNvSpPr txBox="1"/>
          <p:nvPr/>
        </p:nvSpPr>
        <p:spPr>
          <a:xfrm>
            <a:off x="2425148" y="4238045"/>
            <a:ext cx="184731" cy="369332"/>
          </a:xfrm>
          <a:prstGeom prst="rect">
            <a:avLst/>
          </a:prstGeom>
          <a:noFill/>
        </p:spPr>
        <p:txBody>
          <a:bodyPr wrap="none" rtlCol="0">
            <a:spAutoFit/>
          </a:bodyPr>
          <a:lstStyle/>
          <a:p>
            <a:endParaRPr lang="en-US" dirty="0"/>
          </a:p>
        </p:txBody>
      </p:sp>
      <p:cxnSp>
        <p:nvCxnSpPr>
          <p:cNvPr id="8" name="Straight Connector 7">
            <a:extLst>
              <a:ext uri="{FF2B5EF4-FFF2-40B4-BE49-F238E27FC236}">
                <a16:creationId xmlns:a16="http://schemas.microsoft.com/office/drawing/2014/main" id="{850237FD-4EB3-2D99-D2E0-65229DC45A00}"/>
              </a:ext>
            </a:extLst>
          </p:cNvPr>
          <p:cNvCxnSpPr>
            <a:cxnSpLocks/>
          </p:cNvCxnSpPr>
          <p:nvPr/>
        </p:nvCxnSpPr>
        <p:spPr>
          <a:xfrm>
            <a:off x="1216549" y="2229380"/>
            <a:ext cx="0" cy="2272845"/>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687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2E92-6353-891B-BC8F-EBDFED6B9FC7}"/>
              </a:ext>
            </a:extLst>
          </p:cNvPr>
          <p:cNvSpPr>
            <a:spLocks noGrp="1"/>
          </p:cNvSpPr>
          <p:nvPr>
            <p:ph type="title"/>
          </p:nvPr>
        </p:nvSpPr>
        <p:spPr/>
        <p:txBody>
          <a:bodyPr/>
          <a:lstStyle/>
          <a:p>
            <a:r>
              <a:rPr lang="en-US" dirty="0"/>
              <a:t>Christ’s Sacrifice is Better, Why?</a:t>
            </a:r>
          </a:p>
        </p:txBody>
      </p:sp>
      <p:sp>
        <p:nvSpPr>
          <p:cNvPr id="3" name="Text Placeholder 2">
            <a:extLst>
              <a:ext uri="{FF2B5EF4-FFF2-40B4-BE49-F238E27FC236}">
                <a16:creationId xmlns:a16="http://schemas.microsoft.com/office/drawing/2014/main" id="{98391BF7-BB15-094D-0D0D-05590B837FE2}"/>
              </a:ext>
            </a:extLst>
          </p:cNvPr>
          <p:cNvSpPr>
            <a:spLocks noGrp="1"/>
          </p:cNvSpPr>
          <p:nvPr>
            <p:ph type="body" sz="quarter" idx="10"/>
          </p:nvPr>
        </p:nvSpPr>
        <p:spPr>
          <a:xfrm>
            <a:off x="598230" y="1315047"/>
            <a:ext cx="8139995" cy="3519346"/>
          </a:xfrm>
        </p:spPr>
        <p:txBody>
          <a:bodyPr>
            <a:normAutofit/>
          </a:bodyPr>
          <a:lstStyle/>
          <a:p>
            <a:pPr marL="514350" indent="-514350">
              <a:spcAft>
                <a:spcPts val="1200"/>
              </a:spcAft>
              <a:buFont typeface="+mj-lt"/>
              <a:buAutoNum type="arabicPeriod"/>
            </a:pPr>
            <a:r>
              <a:rPr lang="en-US" sz="2400" dirty="0"/>
              <a:t>Offerer and offering are perfect.</a:t>
            </a:r>
          </a:p>
          <a:p>
            <a:pPr marL="514350" indent="-514350">
              <a:spcAft>
                <a:spcPts val="1200"/>
              </a:spcAft>
              <a:buFont typeface="+mj-lt"/>
              <a:buAutoNum type="arabicPeriod"/>
            </a:pPr>
            <a:r>
              <a:rPr lang="en-US" sz="4000" b="1" dirty="0"/>
              <a:t>Jesus (God/Man) is the Priest.</a:t>
            </a:r>
          </a:p>
        </p:txBody>
      </p:sp>
      <p:sp>
        <p:nvSpPr>
          <p:cNvPr id="5" name="TextBox 4">
            <a:extLst>
              <a:ext uri="{FF2B5EF4-FFF2-40B4-BE49-F238E27FC236}">
                <a16:creationId xmlns:a16="http://schemas.microsoft.com/office/drawing/2014/main" id="{EABE8D74-75D5-C938-6522-7384B58D157F}"/>
              </a:ext>
            </a:extLst>
          </p:cNvPr>
          <p:cNvSpPr txBox="1"/>
          <p:nvPr/>
        </p:nvSpPr>
        <p:spPr>
          <a:xfrm>
            <a:off x="2425148" y="4238045"/>
            <a:ext cx="184731" cy="369332"/>
          </a:xfrm>
          <a:prstGeom prst="rect">
            <a:avLst/>
          </a:prstGeom>
          <a:noFill/>
        </p:spPr>
        <p:txBody>
          <a:bodyPr wrap="none" rtlCol="0">
            <a:spAutoFit/>
          </a:bodyPr>
          <a:lstStyle/>
          <a:p>
            <a:endParaRPr lang="en-US" dirty="0"/>
          </a:p>
        </p:txBody>
      </p:sp>
      <p:sp>
        <p:nvSpPr>
          <p:cNvPr id="7" name="Text Placeholder 2">
            <a:extLst>
              <a:ext uri="{FF2B5EF4-FFF2-40B4-BE49-F238E27FC236}">
                <a16:creationId xmlns:a16="http://schemas.microsoft.com/office/drawing/2014/main" id="{33CFB73F-20A9-E131-6112-9D737F0A9917}"/>
              </a:ext>
            </a:extLst>
          </p:cNvPr>
          <p:cNvSpPr txBox="1">
            <a:spLocks/>
          </p:cNvSpPr>
          <p:nvPr/>
        </p:nvSpPr>
        <p:spPr>
          <a:xfrm>
            <a:off x="4582441" y="3863220"/>
            <a:ext cx="4156042" cy="522988"/>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b="1" dirty="0"/>
          </a:p>
        </p:txBody>
      </p:sp>
    </p:spTree>
    <p:extLst>
      <p:ext uri="{BB962C8B-B14F-4D97-AF65-F5344CB8AC3E}">
        <p14:creationId xmlns:p14="http://schemas.microsoft.com/office/powerpoint/2010/main" val="3075335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2E92-6353-891B-BC8F-EBDFED6B9FC7}"/>
              </a:ext>
            </a:extLst>
          </p:cNvPr>
          <p:cNvSpPr>
            <a:spLocks noGrp="1"/>
          </p:cNvSpPr>
          <p:nvPr>
            <p:ph type="title"/>
          </p:nvPr>
        </p:nvSpPr>
        <p:spPr/>
        <p:txBody>
          <a:bodyPr/>
          <a:lstStyle/>
          <a:p>
            <a:r>
              <a:rPr lang="en-US" dirty="0"/>
              <a:t>Christ’s Sacrifice is Better, Why?</a:t>
            </a:r>
          </a:p>
        </p:txBody>
      </p:sp>
      <p:sp>
        <p:nvSpPr>
          <p:cNvPr id="3" name="Text Placeholder 2">
            <a:extLst>
              <a:ext uri="{FF2B5EF4-FFF2-40B4-BE49-F238E27FC236}">
                <a16:creationId xmlns:a16="http://schemas.microsoft.com/office/drawing/2014/main" id="{98391BF7-BB15-094D-0D0D-05590B837FE2}"/>
              </a:ext>
            </a:extLst>
          </p:cNvPr>
          <p:cNvSpPr>
            <a:spLocks noGrp="1"/>
          </p:cNvSpPr>
          <p:nvPr>
            <p:ph type="body" sz="quarter" idx="10"/>
          </p:nvPr>
        </p:nvSpPr>
        <p:spPr>
          <a:xfrm>
            <a:off x="598230" y="1315047"/>
            <a:ext cx="7408733" cy="3519346"/>
          </a:xfrm>
        </p:spPr>
        <p:txBody>
          <a:bodyPr>
            <a:normAutofit/>
          </a:bodyPr>
          <a:lstStyle/>
          <a:p>
            <a:pPr marL="514350" indent="-514350">
              <a:buFont typeface="+mj-lt"/>
              <a:buAutoNum type="arabicPeriod"/>
            </a:pPr>
            <a:r>
              <a:rPr lang="en-US" sz="2400" dirty="0"/>
              <a:t>Offerer and offering are perfect.</a:t>
            </a:r>
          </a:p>
          <a:p>
            <a:pPr marL="514350" indent="-514350">
              <a:spcAft>
                <a:spcPts val="1200"/>
              </a:spcAft>
              <a:buFont typeface="+mj-lt"/>
              <a:buAutoNum type="arabicPeriod"/>
            </a:pPr>
            <a:r>
              <a:rPr lang="en-US" sz="2400" dirty="0"/>
              <a:t>Jesus (God/Man) is the Priest.</a:t>
            </a:r>
          </a:p>
          <a:p>
            <a:pPr marL="697230" indent="-697230">
              <a:spcAft>
                <a:spcPts val="1200"/>
              </a:spcAft>
              <a:buFont typeface="+mj-lt"/>
              <a:buAutoNum type="arabicPeriod"/>
            </a:pPr>
            <a:r>
              <a:rPr lang="en-US" sz="4400" b="1" dirty="0"/>
              <a:t>Jesus, the High Priest, actually enters heaven to offer the sacrifice.</a:t>
            </a:r>
          </a:p>
          <a:p>
            <a:pPr marL="514350" indent="-514350">
              <a:buFont typeface="+mj-lt"/>
              <a:buAutoNum type="arabicPeriod"/>
            </a:pPr>
            <a:endParaRPr lang="en-US" sz="4000" b="1" dirty="0"/>
          </a:p>
        </p:txBody>
      </p:sp>
      <p:sp>
        <p:nvSpPr>
          <p:cNvPr id="5" name="TextBox 4">
            <a:extLst>
              <a:ext uri="{FF2B5EF4-FFF2-40B4-BE49-F238E27FC236}">
                <a16:creationId xmlns:a16="http://schemas.microsoft.com/office/drawing/2014/main" id="{EABE8D74-75D5-C938-6522-7384B58D157F}"/>
              </a:ext>
            </a:extLst>
          </p:cNvPr>
          <p:cNvSpPr txBox="1"/>
          <p:nvPr/>
        </p:nvSpPr>
        <p:spPr>
          <a:xfrm>
            <a:off x="2425148" y="4238045"/>
            <a:ext cx="184731" cy="369332"/>
          </a:xfrm>
          <a:prstGeom prst="rect">
            <a:avLst/>
          </a:prstGeom>
          <a:noFill/>
        </p:spPr>
        <p:txBody>
          <a:bodyPr wrap="none" rtlCol="0">
            <a:spAutoFit/>
          </a:bodyPr>
          <a:lstStyle/>
          <a:p>
            <a:endParaRPr lang="en-US" dirty="0"/>
          </a:p>
        </p:txBody>
      </p:sp>
      <p:sp>
        <p:nvSpPr>
          <p:cNvPr id="7" name="Text Placeholder 2">
            <a:extLst>
              <a:ext uri="{FF2B5EF4-FFF2-40B4-BE49-F238E27FC236}">
                <a16:creationId xmlns:a16="http://schemas.microsoft.com/office/drawing/2014/main" id="{33CFB73F-20A9-E131-6112-9D737F0A9917}"/>
              </a:ext>
            </a:extLst>
          </p:cNvPr>
          <p:cNvSpPr txBox="1">
            <a:spLocks/>
          </p:cNvSpPr>
          <p:nvPr/>
        </p:nvSpPr>
        <p:spPr>
          <a:xfrm>
            <a:off x="4582441" y="3863220"/>
            <a:ext cx="4156042" cy="522988"/>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b="1" dirty="0"/>
          </a:p>
        </p:txBody>
      </p:sp>
    </p:spTree>
    <p:extLst>
      <p:ext uri="{BB962C8B-B14F-4D97-AF65-F5344CB8AC3E}">
        <p14:creationId xmlns:p14="http://schemas.microsoft.com/office/powerpoint/2010/main" val="358855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E573E3-E2F0-6699-B39E-87AADFA3980D}"/>
              </a:ext>
            </a:extLst>
          </p:cNvPr>
          <p:cNvPicPr>
            <a:picLocks noChangeAspect="1"/>
          </p:cNvPicPr>
          <p:nvPr/>
        </p:nvPicPr>
        <p:blipFill>
          <a:blip r:embed="rId2"/>
          <a:stretch>
            <a:fillRect/>
          </a:stretch>
        </p:blipFill>
        <p:spPr>
          <a:xfrm>
            <a:off x="2332162" y="331912"/>
            <a:ext cx="4479676" cy="4479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75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D04F2-A81F-EE24-69C9-0358362BB23C}"/>
              </a:ext>
            </a:extLst>
          </p:cNvPr>
          <p:cNvSpPr>
            <a:spLocks noGrp="1"/>
          </p:cNvSpPr>
          <p:nvPr>
            <p:ph type="body" sz="quarter" idx="10"/>
          </p:nvPr>
        </p:nvSpPr>
        <p:spPr/>
        <p:txBody>
          <a:bodyPr>
            <a:normAutofit/>
          </a:bodyPr>
          <a:lstStyle/>
          <a:p>
            <a:r>
              <a:rPr lang="en-US" sz="4000" dirty="0"/>
              <a:t>For Christ did not enter a holy place made with hands, a mere copy of the true one, but into heaven itself, now to appear in the presence of God for us;</a:t>
            </a:r>
          </a:p>
        </p:txBody>
      </p:sp>
      <p:sp>
        <p:nvSpPr>
          <p:cNvPr id="3" name="Text Placeholder 2">
            <a:extLst>
              <a:ext uri="{FF2B5EF4-FFF2-40B4-BE49-F238E27FC236}">
                <a16:creationId xmlns:a16="http://schemas.microsoft.com/office/drawing/2014/main" id="{04FCE164-2DE9-E86F-027A-47E223D60F6A}"/>
              </a:ext>
            </a:extLst>
          </p:cNvPr>
          <p:cNvSpPr>
            <a:spLocks noGrp="1"/>
          </p:cNvSpPr>
          <p:nvPr>
            <p:ph type="body" sz="quarter" idx="11"/>
          </p:nvPr>
        </p:nvSpPr>
        <p:spPr/>
        <p:txBody>
          <a:bodyPr/>
          <a:lstStyle/>
          <a:p>
            <a:r>
              <a:rPr lang="en-US" dirty="0"/>
              <a:t>- Hebrews 9:24</a:t>
            </a:r>
          </a:p>
        </p:txBody>
      </p:sp>
    </p:spTree>
    <p:extLst>
      <p:ext uri="{BB962C8B-B14F-4D97-AF65-F5344CB8AC3E}">
        <p14:creationId xmlns:p14="http://schemas.microsoft.com/office/powerpoint/2010/main" val="275470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2E92-6353-891B-BC8F-EBDFED6B9FC7}"/>
              </a:ext>
            </a:extLst>
          </p:cNvPr>
          <p:cNvSpPr>
            <a:spLocks noGrp="1"/>
          </p:cNvSpPr>
          <p:nvPr>
            <p:ph type="title"/>
          </p:nvPr>
        </p:nvSpPr>
        <p:spPr/>
        <p:txBody>
          <a:bodyPr/>
          <a:lstStyle/>
          <a:p>
            <a:r>
              <a:rPr lang="en-US" dirty="0"/>
              <a:t>Christ’s Sacrifice is Better, Why?</a:t>
            </a:r>
          </a:p>
        </p:txBody>
      </p:sp>
      <p:sp>
        <p:nvSpPr>
          <p:cNvPr id="3" name="Text Placeholder 2">
            <a:extLst>
              <a:ext uri="{FF2B5EF4-FFF2-40B4-BE49-F238E27FC236}">
                <a16:creationId xmlns:a16="http://schemas.microsoft.com/office/drawing/2014/main" id="{98391BF7-BB15-094D-0D0D-05590B837FE2}"/>
              </a:ext>
            </a:extLst>
          </p:cNvPr>
          <p:cNvSpPr>
            <a:spLocks noGrp="1"/>
          </p:cNvSpPr>
          <p:nvPr>
            <p:ph type="body" sz="quarter" idx="10"/>
          </p:nvPr>
        </p:nvSpPr>
        <p:spPr>
          <a:xfrm>
            <a:off x="598230" y="1315047"/>
            <a:ext cx="8139995" cy="3519346"/>
          </a:xfrm>
        </p:spPr>
        <p:txBody>
          <a:bodyPr>
            <a:normAutofit/>
          </a:bodyPr>
          <a:lstStyle/>
          <a:p>
            <a:pPr marL="514350" indent="-514350">
              <a:buFont typeface="+mj-lt"/>
              <a:buAutoNum type="arabicPeriod"/>
            </a:pPr>
            <a:r>
              <a:rPr lang="en-US" sz="1800" dirty="0"/>
              <a:t>Offerer and offering are perfect.</a:t>
            </a:r>
          </a:p>
          <a:p>
            <a:pPr marL="514350" indent="-514350">
              <a:buFont typeface="+mj-lt"/>
              <a:buAutoNum type="arabicPeriod"/>
            </a:pPr>
            <a:r>
              <a:rPr lang="en-US" sz="1800" dirty="0"/>
              <a:t>Jesus (God/Man) is the Priest.</a:t>
            </a:r>
          </a:p>
          <a:p>
            <a:pPr marL="514350" indent="-514350">
              <a:spcAft>
                <a:spcPts val="1200"/>
              </a:spcAft>
              <a:buFont typeface="+mj-lt"/>
              <a:buAutoNum type="arabicPeriod"/>
            </a:pPr>
            <a:r>
              <a:rPr lang="en-US" sz="1800" dirty="0"/>
              <a:t>Jesus, the High Priest, actually enters heaven to offer the sacrifice.</a:t>
            </a:r>
          </a:p>
          <a:p>
            <a:pPr marL="697230" indent="-697230">
              <a:spcAft>
                <a:spcPts val="1200"/>
              </a:spcAft>
              <a:buFont typeface="+mj-lt"/>
              <a:buAutoNum type="arabicPeriod"/>
            </a:pPr>
            <a:r>
              <a:rPr lang="en-US" sz="4800" b="1" dirty="0"/>
              <a:t>The priest and offering </a:t>
            </a:r>
            <a:br>
              <a:rPr lang="en-US" sz="4800" b="1" dirty="0"/>
            </a:br>
            <a:r>
              <a:rPr lang="en-US" sz="4800" b="1" dirty="0"/>
              <a:t>are Divine.</a:t>
            </a:r>
          </a:p>
          <a:p>
            <a:pPr marL="514350" indent="-514350">
              <a:buFont typeface="+mj-lt"/>
              <a:buAutoNum type="arabicPeriod"/>
            </a:pPr>
            <a:endParaRPr lang="en-US" sz="4000" b="1" dirty="0"/>
          </a:p>
        </p:txBody>
      </p:sp>
      <p:sp>
        <p:nvSpPr>
          <p:cNvPr id="5" name="TextBox 4">
            <a:extLst>
              <a:ext uri="{FF2B5EF4-FFF2-40B4-BE49-F238E27FC236}">
                <a16:creationId xmlns:a16="http://schemas.microsoft.com/office/drawing/2014/main" id="{EABE8D74-75D5-C938-6522-7384B58D157F}"/>
              </a:ext>
            </a:extLst>
          </p:cNvPr>
          <p:cNvSpPr txBox="1"/>
          <p:nvPr/>
        </p:nvSpPr>
        <p:spPr>
          <a:xfrm>
            <a:off x="2425148" y="4238045"/>
            <a:ext cx="184731" cy="369332"/>
          </a:xfrm>
          <a:prstGeom prst="rect">
            <a:avLst/>
          </a:prstGeom>
          <a:noFill/>
        </p:spPr>
        <p:txBody>
          <a:bodyPr wrap="none" rtlCol="0">
            <a:spAutoFit/>
          </a:bodyPr>
          <a:lstStyle/>
          <a:p>
            <a:endParaRPr lang="en-US" dirty="0"/>
          </a:p>
        </p:txBody>
      </p:sp>
      <p:sp>
        <p:nvSpPr>
          <p:cNvPr id="7" name="Text Placeholder 2">
            <a:extLst>
              <a:ext uri="{FF2B5EF4-FFF2-40B4-BE49-F238E27FC236}">
                <a16:creationId xmlns:a16="http://schemas.microsoft.com/office/drawing/2014/main" id="{33CFB73F-20A9-E131-6112-9D737F0A9917}"/>
              </a:ext>
            </a:extLst>
          </p:cNvPr>
          <p:cNvSpPr txBox="1">
            <a:spLocks/>
          </p:cNvSpPr>
          <p:nvPr/>
        </p:nvSpPr>
        <p:spPr>
          <a:xfrm>
            <a:off x="4582441" y="3863220"/>
            <a:ext cx="4156042" cy="522988"/>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b="1" dirty="0"/>
          </a:p>
        </p:txBody>
      </p:sp>
    </p:spTree>
    <p:extLst>
      <p:ext uri="{BB962C8B-B14F-4D97-AF65-F5344CB8AC3E}">
        <p14:creationId xmlns:p14="http://schemas.microsoft.com/office/powerpoint/2010/main" val="1942036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AE0B5D-B98D-3285-DCD2-54ABC797E839}"/>
              </a:ext>
            </a:extLst>
          </p:cNvPr>
          <p:cNvSpPr>
            <a:spLocks noGrp="1"/>
          </p:cNvSpPr>
          <p:nvPr>
            <p:ph type="body" sz="quarter" idx="10"/>
          </p:nvPr>
        </p:nvSpPr>
        <p:spPr/>
        <p:txBody>
          <a:bodyPr>
            <a:normAutofit/>
          </a:bodyPr>
          <a:lstStyle/>
          <a:p>
            <a:r>
              <a:rPr lang="en-US" sz="4000" dirty="0"/>
              <a:t>“Therefore everyone who confesses Me before men, I will also confess him before My Father who is in heaven.</a:t>
            </a:r>
          </a:p>
        </p:txBody>
      </p:sp>
      <p:sp>
        <p:nvSpPr>
          <p:cNvPr id="3" name="Text Placeholder 2">
            <a:extLst>
              <a:ext uri="{FF2B5EF4-FFF2-40B4-BE49-F238E27FC236}">
                <a16:creationId xmlns:a16="http://schemas.microsoft.com/office/drawing/2014/main" id="{19C43854-6CB7-B05E-CE16-928DEB369FD1}"/>
              </a:ext>
            </a:extLst>
          </p:cNvPr>
          <p:cNvSpPr>
            <a:spLocks noGrp="1"/>
          </p:cNvSpPr>
          <p:nvPr>
            <p:ph type="body" sz="quarter" idx="11"/>
          </p:nvPr>
        </p:nvSpPr>
        <p:spPr/>
        <p:txBody>
          <a:bodyPr/>
          <a:lstStyle/>
          <a:p>
            <a:r>
              <a:rPr lang="en-US" dirty="0"/>
              <a:t>- Matthew 10:32</a:t>
            </a:r>
          </a:p>
        </p:txBody>
      </p:sp>
    </p:spTree>
    <p:extLst>
      <p:ext uri="{BB962C8B-B14F-4D97-AF65-F5344CB8AC3E}">
        <p14:creationId xmlns:p14="http://schemas.microsoft.com/office/powerpoint/2010/main" val="43709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1196-58C7-C00B-4FA4-F979A602A624}"/>
              </a:ext>
            </a:extLst>
          </p:cNvPr>
          <p:cNvSpPr>
            <a:spLocks noGrp="1"/>
          </p:cNvSpPr>
          <p:nvPr>
            <p:ph type="title"/>
          </p:nvPr>
        </p:nvSpPr>
        <p:spPr/>
        <p:txBody>
          <a:bodyPr>
            <a:normAutofit/>
          </a:bodyPr>
          <a:lstStyle/>
          <a:p>
            <a:pPr>
              <a:spcAft>
                <a:spcPts val="1800"/>
              </a:spcAft>
            </a:pPr>
            <a:r>
              <a:rPr lang="en-US" sz="4400" b="0" dirty="0"/>
              <a:t>Jesus, in heaven, says, </a:t>
            </a:r>
            <a:br>
              <a:rPr lang="en-US" sz="4400" dirty="0"/>
            </a:br>
            <a:r>
              <a:rPr lang="en-US" sz="4400" dirty="0"/>
              <a:t>“This sacrifice is for </a:t>
            </a:r>
            <a:r>
              <a:rPr lang="en-US" sz="4400" u="sng" dirty="0"/>
              <a:t>your name</a:t>
            </a:r>
            <a:r>
              <a:rPr lang="en-US" sz="4400" dirty="0"/>
              <a:t>.”</a:t>
            </a:r>
          </a:p>
        </p:txBody>
      </p:sp>
    </p:spTree>
    <p:extLst>
      <p:ext uri="{BB962C8B-B14F-4D97-AF65-F5344CB8AC3E}">
        <p14:creationId xmlns:p14="http://schemas.microsoft.com/office/powerpoint/2010/main" val="154261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BD77C-B5AC-D5CB-D83E-BFE840E6E90E}"/>
              </a:ext>
            </a:extLst>
          </p:cNvPr>
          <p:cNvSpPr>
            <a:spLocks noGrp="1"/>
          </p:cNvSpPr>
          <p:nvPr>
            <p:ph type="body" sz="quarter" idx="10"/>
          </p:nvPr>
        </p:nvSpPr>
        <p:spPr/>
        <p:txBody>
          <a:bodyPr/>
          <a:lstStyle/>
          <a:p>
            <a:r>
              <a:rPr lang="en-US" baseline="30000" dirty="0"/>
              <a:t>1</a:t>
            </a:r>
            <a:r>
              <a:rPr lang="en-US" dirty="0"/>
              <a:t> Then the Lord called to Moses and spoke to him from the tent of meeting, saying, </a:t>
            </a:r>
            <a:r>
              <a:rPr lang="en-US" baseline="30000" dirty="0"/>
              <a:t>2</a:t>
            </a:r>
            <a:r>
              <a:rPr lang="en-US" dirty="0"/>
              <a:t> “Speak to the sons of Israel and say to them, ‘When any man of you brings an offering to the Lord, you shall bring your offering of animals from the herd or the flock.</a:t>
            </a:r>
          </a:p>
        </p:txBody>
      </p:sp>
      <p:sp>
        <p:nvSpPr>
          <p:cNvPr id="3" name="Text Placeholder 2">
            <a:extLst>
              <a:ext uri="{FF2B5EF4-FFF2-40B4-BE49-F238E27FC236}">
                <a16:creationId xmlns:a16="http://schemas.microsoft.com/office/drawing/2014/main" id="{0A3E7271-341A-5F71-1995-ED07F92C70D0}"/>
              </a:ext>
            </a:extLst>
          </p:cNvPr>
          <p:cNvSpPr>
            <a:spLocks noGrp="1"/>
          </p:cNvSpPr>
          <p:nvPr>
            <p:ph type="body" sz="quarter" idx="11"/>
          </p:nvPr>
        </p:nvSpPr>
        <p:spPr/>
        <p:txBody>
          <a:bodyPr/>
          <a:lstStyle/>
          <a:p>
            <a:r>
              <a:rPr lang="en-US" dirty="0"/>
              <a:t>- Leviticus 1:1-2</a:t>
            </a:r>
          </a:p>
        </p:txBody>
      </p:sp>
    </p:spTree>
    <p:extLst>
      <p:ext uri="{BB962C8B-B14F-4D97-AF65-F5344CB8AC3E}">
        <p14:creationId xmlns:p14="http://schemas.microsoft.com/office/powerpoint/2010/main" val="88690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1598-FCDB-3640-68A9-76B586E526A5}"/>
              </a:ext>
            </a:extLst>
          </p:cNvPr>
          <p:cNvSpPr>
            <a:spLocks noGrp="1"/>
          </p:cNvSpPr>
          <p:nvPr>
            <p:ph type="title"/>
          </p:nvPr>
        </p:nvSpPr>
        <p:spPr/>
        <p:txBody>
          <a:bodyPr/>
          <a:lstStyle/>
          <a:p>
            <a:r>
              <a:rPr lang="en-US" dirty="0"/>
              <a:t>5 Types of Offerings</a:t>
            </a:r>
          </a:p>
        </p:txBody>
      </p:sp>
      <p:sp>
        <p:nvSpPr>
          <p:cNvPr id="3" name="Text Placeholder 2">
            <a:extLst>
              <a:ext uri="{FF2B5EF4-FFF2-40B4-BE49-F238E27FC236}">
                <a16:creationId xmlns:a16="http://schemas.microsoft.com/office/drawing/2014/main" id="{9E998057-3D7F-4263-AFAE-C138C206DA7B}"/>
              </a:ext>
            </a:extLst>
          </p:cNvPr>
          <p:cNvSpPr>
            <a:spLocks noGrp="1"/>
          </p:cNvSpPr>
          <p:nvPr>
            <p:ph type="body" sz="quarter" idx="10"/>
          </p:nvPr>
        </p:nvSpPr>
        <p:spPr>
          <a:xfrm>
            <a:off x="598230" y="1295278"/>
            <a:ext cx="7913687" cy="3642243"/>
          </a:xfrm>
        </p:spPr>
        <p:txBody>
          <a:bodyPr/>
          <a:lstStyle/>
          <a:p>
            <a:pPr>
              <a:spcAft>
                <a:spcPts val="1200"/>
              </a:spcAft>
            </a:pPr>
            <a:r>
              <a:rPr lang="en-US" dirty="0"/>
              <a:t>Burnt Offerings</a:t>
            </a:r>
          </a:p>
          <a:p>
            <a:pPr>
              <a:spcAft>
                <a:spcPts val="1200"/>
              </a:spcAft>
            </a:pPr>
            <a:r>
              <a:rPr lang="en-US" dirty="0"/>
              <a:t>Grain Offerings</a:t>
            </a:r>
          </a:p>
          <a:p>
            <a:pPr>
              <a:spcAft>
                <a:spcPts val="1200"/>
              </a:spcAft>
            </a:pPr>
            <a:r>
              <a:rPr lang="en-US" dirty="0"/>
              <a:t>Peace Offerings</a:t>
            </a:r>
          </a:p>
          <a:p>
            <a:pPr>
              <a:spcAft>
                <a:spcPts val="1200"/>
              </a:spcAft>
            </a:pPr>
            <a:r>
              <a:rPr lang="en-US" dirty="0"/>
              <a:t>Sin Offerings</a:t>
            </a:r>
          </a:p>
          <a:p>
            <a:pPr>
              <a:spcAft>
                <a:spcPts val="1200"/>
              </a:spcAft>
            </a:pPr>
            <a:r>
              <a:rPr lang="en-US" dirty="0"/>
              <a:t>Guilt Offerings</a:t>
            </a:r>
          </a:p>
        </p:txBody>
      </p:sp>
    </p:spTree>
    <p:extLst>
      <p:ext uri="{BB962C8B-B14F-4D97-AF65-F5344CB8AC3E}">
        <p14:creationId xmlns:p14="http://schemas.microsoft.com/office/powerpoint/2010/main" val="332428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082C-AC9D-9958-6250-C08CB603C957}"/>
              </a:ext>
            </a:extLst>
          </p:cNvPr>
          <p:cNvSpPr>
            <a:spLocks noGrp="1"/>
          </p:cNvSpPr>
          <p:nvPr>
            <p:ph type="title"/>
          </p:nvPr>
        </p:nvSpPr>
        <p:spPr>
          <a:xfrm>
            <a:off x="1057523" y="465439"/>
            <a:ext cx="7847938" cy="4236288"/>
          </a:xfrm>
        </p:spPr>
        <p:txBody>
          <a:bodyPr>
            <a:normAutofit/>
          </a:bodyPr>
          <a:lstStyle/>
          <a:p>
            <a:pPr algn="l"/>
            <a:r>
              <a:rPr lang="en-US" sz="3600" dirty="0"/>
              <a:t>Leviticus 1:1-17 – </a:t>
            </a:r>
            <a:br>
              <a:rPr lang="en-US" sz="4400" dirty="0"/>
            </a:br>
            <a:r>
              <a:rPr lang="en-US" sz="4400" b="0" dirty="0"/>
              <a:t>Instructions for offerer</a:t>
            </a:r>
            <a:br>
              <a:rPr lang="en-US" sz="4800" dirty="0"/>
            </a:br>
            <a:br>
              <a:rPr lang="en-US" sz="3200" dirty="0"/>
            </a:br>
            <a:r>
              <a:rPr lang="en-US" sz="3600" dirty="0"/>
              <a:t>Leviticus 6:8-13 – </a:t>
            </a:r>
            <a:br>
              <a:rPr lang="en-US" sz="4400" dirty="0"/>
            </a:br>
            <a:r>
              <a:rPr lang="en-US" sz="4400" b="0" dirty="0"/>
              <a:t>Instructions for Priests</a:t>
            </a:r>
          </a:p>
        </p:txBody>
      </p:sp>
    </p:spTree>
    <p:extLst>
      <p:ext uri="{BB962C8B-B14F-4D97-AF65-F5344CB8AC3E}">
        <p14:creationId xmlns:p14="http://schemas.microsoft.com/office/powerpoint/2010/main" val="176676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38A1-7BBF-347B-357E-BAD9B4930EAD}"/>
              </a:ext>
            </a:extLst>
          </p:cNvPr>
          <p:cNvSpPr>
            <a:spLocks noGrp="1"/>
          </p:cNvSpPr>
          <p:nvPr>
            <p:ph type="title"/>
          </p:nvPr>
        </p:nvSpPr>
        <p:spPr>
          <a:xfrm>
            <a:off x="1343770" y="465439"/>
            <a:ext cx="7553739" cy="4236288"/>
          </a:xfrm>
        </p:spPr>
        <p:txBody>
          <a:bodyPr/>
          <a:lstStyle/>
          <a:p>
            <a:pPr algn="l"/>
            <a:r>
              <a:rPr lang="en-US" sz="4800" dirty="0">
                <a:latin typeface="Lato Black" panose="020F0502020204030203" pitchFamily="34" charset="0"/>
                <a:ea typeface="Lato Black" panose="020F0502020204030203" pitchFamily="34" charset="0"/>
                <a:cs typeface="Lato Black" panose="020F0502020204030203" pitchFamily="34" charset="0"/>
              </a:rPr>
              <a:t>Leviticus</a:t>
            </a:r>
            <a:r>
              <a:rPr lang="en-US" sz="4400" dirty="0"/>
              <a:t> </a:t>
            </a:r>
            <a:br>
              <a:rPr lang="en-US" sz="4400" dirty="0"/>
            </a:br>
            <a:br>
              <a:rPr lang="en-US" sz="2400" dirty="0"/>
            </a:br>
            <a:r>
              <a:rPr lang="en-US" b="0" dirty="0"/>
              <a:t>Book of instructions 					    		     for both offerer and 					   		     priest regarding sacrifices</a:t>
            </a:r>
          </a:p>
        </p:txBody>
      </p:sp>
    </p:spTree>
    <p:extLst>
      <p:ext uri="{BB962C8B-B14F-4D97-AF65-F5344CB8AC3E}">
        <p14:creationId xmlns:p14="http://schemas.microsoft.com/office/powerpoint/2010/main" val="203565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CF002-95D3-BE7C-12B4-A44BF00A6BC6}"/>
              </a:ext>
            </a:extLst>
          </p:cNvPr>
          <p:cNvSpPr>
            <a:spLocks noGrp="1"/>
          </p:cNvSpPr>
          <p:nvPr>
            <p:ph type="body" sz="quarter" idx="10"/>
          </p:nvPr>
        </p:nvSpPr>
        <p:spPr/>
        <p:txBody>
          <a:bodyPr>
            <a:normAutofit/>
          </a:bodyPr>
          <a:lstStyle/>
          <a:p>
            <a:pPr marL="0" indent="0">
              <a:buNone/>
            </a:pPr>
            <a:r>
              <a:rPr lang="en-US" b="1" dirty="0">
                <a:latin typeface="Lato Black" panose="020F0502020204030203" pitchFamily="34" charset="0"/>
                <a:ea typeface="Lato Black" panose="020F0502020204030203" pitchFamily="34" charset="0"/>
                <a:cs typeface="Lato Black" panose="020F0502020204030203" pitchFamily="34" charset="0"/>
              </a:rPr>
              <a:t>BURNT OFFERING : THE HERD</a:t>
            </a:r>
          </a:p>
          <a:p>
            <a:pPr marL="0" indent="0">
              <a:buNone/>
            </a:pPr>
            <a:endParaRPr lang="en-US" sz="2400" b="1" baseline="30000" dirty="0">
              <a:latin typeface="Lato Black" panose="020F0502020204030203" pitchFamily="34" charset="0"/>
              <a:ea typeface="Lato Black" panose="020F0502020204030203" pitchFamily="34" charset="0"/>
              <a:cs typeface="Lato Black" panose="020F0502020204030203" pitchFamily="34" charset="0"/>
            </a:endParaRPr>
          </a:p>
          <a:p>
            <a:pPr marL="0" indent="0">
              <a:buNone/>
            </a:pPr>
            <a:r>
              <a:rPr lang="en-US" sz="2600" baseline="30000" dirty="0"/>
              <a:t>3</a:t>
            </a:r>
            <a:r>
              <a:rPr lang="en-US" sz="2600" dirty="0"/>
              <a:t> If his offering is a burnt offering from the herd, he shall offer it, a male without defect; he shall offer it at the doorway of the tent of meeting, that he may be accepted before the Lord. </a:t>
            </a:r>
            <a:r>
              <a:rPr lang="en-US" sz="2600" baseline="30000" dirty="0"/>
              <a:t>4</a:t>
            </a:r>
            <a:r>
              <a:rPr lang="en-US" sz="2600" dirty="0"/>
              <a:t> He shall lay his hand on the head of the burnt offering, that it may be accepted for him to make atonement on his behalf.</a:t>
            </a:r>
          </a:p>
        </p:txBody>
      </p:sp>
      <p:sp>
        <p:nvSpPr>
          <p:cNvPr id="14" name="Text Placeholder 13">
            <a:extLst>
              <a:ext uri="{FF2B5EF4-FFF2-40B4-BE49-F238E27FC236}">
                <a16:creationId xmlns:a16="http://schemas.microsoft.com/office/drawing/2014/main" id="{C591483E-997C-1AF4-5FBB-109A4A942736}"/>
              </a:ext>
            </a:extLst>
          </p:cNvPr>
          <p:cNvSpPr>
            <a:spLocks noGrp="1"/>
          </p:cNvSpPr>
          <p:nvPr>
            <p:ph type="body" sz="quarter" idx="11"/>
          </p:nvPr>
        </p:nvSpPr>
        <p:spPr/>
        <p:txBody>
          <a:bodyPr/>
          <a:lstStyle/>
          <a:p>
            <a:r>
              <a:rPr lang="en-US" dirty="0"/>
              <a:t>- Leviticus 1:3-4</a:t>
            </a:r>
          </a:p>
        </p:txBody>
      </p:sp>
      <p:cxnSp>
        <p:nvCxnSpPr>
          <p:cNvPr id="16" name="Straight Connector 15">
            <a:extLst>
              <a:ext uri="{FF2B5EF4-FFF2-40B4-BE49-F238E27FC236}">
                <a16:creationId xmlns:a16="http://schemas.microsoft.com/office/drawing/2014/main" id="{DDA9247F-04E0-6F73-1AD7-D768CC600BB8}"/>
              </a:ext>
            </a:extLst>
          </p:cNvPr>
          <p:cNvCxnSpPr/>
          <p:nvPr/>
        </p:nvCxnSpPr>
        <p:spPr>
          <a:xfrm>
            <a:off x="818984" y="1073426"/>
            <a:ext cx="99391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87725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1516</Words>
  <Application>Microsoft Macintosh PowerPoint</Application>
  <PresentationFormat>On-screen Show (16:9)</PresentationFormat>
  <Paragraphs>143</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Lato</vt:lpstr>
      <vt:lpstr>Lato Black</vt:lpstr>
      <vt:lpstr>Lato Regular</vt:lpstr>
      <vt:lpstr>With Title</vt:lpstr>
      <vt:lpstr>PowerPoint Presentation</vt:lpstr>
      <vt:lpstr>Outline #3 – Training for Holiness (the subtitle of this series)</vt:lpstr>
      <vt:lpstr>PowerPoint Presentation</vt:lpstr>
      <vt:lpstr>PowerPoint Presentation</vt:lpstr>
      <vt:lpstr>PowerPoint Presentation</vt:lpstr>
      <vt:lpstr>5 Types of Offerings</vt:lpstr>
      <vt:lpstr>Leviticus 1:1-17 –  Instructions for offerer  Leviticus 6:8-13 –  Instructions for Priests</vt:lpstr>
      <vt:lpstr>Leviticus   Book of instructions                 for both offerer and                priest regarding sacrifices</vt:lpstr>
      <vt:lpstr>PowerPoint Presentation</vt:lpstr>
      <vt:lpstr>PowerPoint Presentation</vt:lpstr>
      <vt:lpstr>PowerPoint Presentation</vt:lpstr>
      <vt:lpstr>7 Steps : Offerer - Herd</vt:lpstr>
      <vt:lpstr>7 Steps : Offerer - Herd</vt:lpstr>
      <vt:lpstr>7 Steps : Offerer - Herd</vt:lpstr>
      <vt:lpstr>7 Steps : Offerer - Herd</vt:lpstr>
      <vt:lpstr>7 Steps : Offerer - Herd</vt:lpstr>
      <vt:lpstr>7 Steps : Offerer - Herd</vt:lpstr>
      <vt:lpstr>7 Steps : Offerer - Herd</vt:lpstr>
      <vt:lpstr>PowerPoint Presentation</vt:lpstr>
      <vt:lpstr>PowerPoint Presentation</vt:lpstr>
      <vt:lpstr>PowerPoint Presentation</vt:lpstr>
      <vt:lpstr>vs. 9-11 –  Removal of dead animal</vt:lpstr>
      <vt:lpstr>vs. 12-13 –  Instruction concerning fire</vt:lpstr>
      <vt:lpstr>PowerPoint Presentation</vt:lpstr>
      <vt:lpstr>PowerPoint Presentation</vt:lpstr>
      <vt:lpstr>PowerPoint Presentation</vt:lpstr>
      <vt:lpstr>Significance – Burnt Offering</vt:lpstr>
      <vt:lpstr>Significance – Burnt Offering</vt:lpstr>
      <vt:lpstr>Significance – Burnt Offering</vt:lpstr>
      <vt:lpstr>Significance – Burnt Offering</vt:lpstr>
      <vt:lpstr>Burnt Offering and Christ : Christ Fulfills All Elements</vt:lpstr>
      <vt:lpstr>PowerPoint Presentation</vt:lpstr>
      <vt:lpstr>PowerPoint Presentation</vt:lpstr>
      <vt:lpstr>Burnt Offering and Christ : Christ Fulfills All Elements</vt:lpstr>
      <vt:lpstr>PowerPoint Presentation</vt:lpstr>
      <vt:lpstr>PowerPoint Presentation</vt:lpstr>
      <vt:lpstr>Christ’s Sacrifice is Better, Why?</vt:lpstr>
      <vt:lpstr>Christ’s Sacrifice is Better, Why?</vt:lpstr>
      <vt:lpstr>Christ’s Sacrifice is Better, Why?</vt:lpstr>
      <vt:lpstr>PowerPoint Presentation</vt:lpstr>
      <vt:lpstr>Christ’s Sacrifice is Better, Why?</vt:lpstr>
      <vt:lpstr>PowerPoint Presentation</vt:lpstr>
      <vt:lpstr>Jesus, in heaven, says,  “This sacrifice is for your name.”</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328</cp:revision>
  <dcterms:created xsi:type="dcterms:W3CDTF">2014-04-30T18:34:38Z</dcterms:created>
  <dcterms:modified xsi:type="dcterms:W3CDTF">2022-12-29T22:32:59Z</dcterms:modified>
  <cp:category/>
</cp:coreProperties>
</file>