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3B12"/>
    <a:srgbClr val="272B30"/>
    <a:srgbClr val="78C074"/>
    <a:srgbClr val="3E9BF8"/>
    <a:srgbClr val="904B25"/>
    <a:srgbClr val="C0652E"/>
    <a:srgbClr val="871C17"/>
    <a:srgbClr val="A5241D"/>
    <a:srgbClr val="16313B"/>
    <a:srgbClr val="0C1E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79"/>
    <p:restoredTop sz="94150"/>
  </p:normalViewPr>
  <p:slideViewPr>
    <p:cSldViewPr snapToGrid="0" snapToObjects="1">
      <p:cViewPr varScale="1">
        <p:scale>
          <a:sx n="160" d="100"/>
          <a:sy n="160" d="100"/>
        </p:scale>
        <p:origin x="1184"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10/14/21</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609626" y="1949826"/>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MIKE MAZZALONGO</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30233" y="1884717"/>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2794396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99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77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me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01454" y="1881847"/>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MIKE MAZZALONGO</a:t>
            </a:r>
          </a:p>
        </p:txBody>
      </p:sp>
      <p:sp>
        <p:nvSpPr>
          <p:cNvPr id="5" name="Text Placeholder 4"/>
          <p:cNvSpPr>
            <a:spLocks noGrp="1"/>
          </p:cNvSpPr>
          <p:nvPr>
            <p:ph type="body" sz="quarter" idx="10" hasCustomPrompt="1"/>
          </p:nvPr>
        </p:nvSpPr>
        <p:spPr>
          <a:xfrm>
            <a:off x="490882" y="1956804"/>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cxnSp>
        <p:nvCxnSpPr>
          <p:cNvPr id="4" name="Straight Connector 3"/>
          <p:cNvCxnSpPr/>
          <p:nvPr userDrawn="1"/>
        </p:nvCxnSpPr>
        <p:spPr>
          <a:xfrm>
            <a:off x="3118344" y="181940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272183" y="3471348"/>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7365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84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2723253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9" r:id="rId5"/>
    <p:sldLayoutId id="2147483668" r:id="rId6"/>
    <p:sldLayoutId id="2147483670" r:id="rId7"/>
    <p:sldLayoutId id="2147483671" r:id="rId8"/>
    <p:sldLayoutId id="2147483672" r:id="rId9"/>
    <p:sldLayoutId id="2147483673" r:id="rId10"/>
    <p:sldLayoutId id="2147483674" r:id="rId11"/>
  </p:sldLayoutIdLst>
  <p:txStyles>
    <p:title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78203" y="1428405"/>
            <a:ext cx="2089632" cy="3363913"/>
          </a:xfrm>
        </p:spPr>
        <p:txBody>
          <a:bodyPr/>
          <a:lstStyle/>
          <a:p>
            <a:r>
              <a:rPr lang="en-US" dirty="0"/>
              <a:t>5</a:t>
            </a:r>
          </a:p>
        </p:txBody>
      </p:sp>
      <p:sp>
        <p:nvSpPr>
          <p:cNvPr id="3" name="Subtitle 2"/>
          <p:cNvSpPr>
            <a:spLocks noGrp="1"/>
          </p:cNvSpPr>
          <p:nvPr>
            <p:ph type="subTitle" idx="1"/>
          </p:nvPr>
        </p:nvSpPr>
        <p:spPr>
          <a:xfrm>
            <a:off x="2886617" y="2681462"/>
            <a:ext cx="5653083" cy="1239893"/>
          </a:xfrm>
        </p:spPr>
        <p:txBody>
          <a:bodyPr/>
          <a:lstStyle/>
          <a:p>
            <a:r>
              <a:rPr lang="en-US" sz="4400" dirty="0"/>
              <a:t>Atonement</a:t>
            </a:r>
            <a:br>
              <a:rPr lang="en-US" sz="4400" dirty="0"/>
            </a:br>
            <a:r>
              <a:rPr lang="en-US" sz="4400" dirty="0"/>
              <a:t>Theories</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D5E3-14E6-514A-AF8A-1BF9B37F028A}"/>
              </a:ext>
            </a:extLst>
          </p:cNvPr>
          <p:cNvSpPr>
            <a:spLocks noGrp="1"/>
          </p:cNvSpPr>
          <p:nvPr>
            <p:ph type="title"/>
          </p:nvPr>
        </p:nvSpPr>
        <p:spPr/>
        <p:txBody>
          <a:bodyPr/>
          <a:lstStyle/>
          <a:p>
            <a:r>
              <a:rPr lang="en-US" dirty="0"/>
              <a:t>Theories on Atonement</a:t>
            </a:r>
          </a:p>
        </p:txBody>
      </p:sp>
      <p:sp>
        <p:nvSpPr>
          <p:cNvPr id="3" name="Text Placeholder 2">
            <a:extLst>
              <a:ext uri="{FF2B5EF4-FFF2-40B4-BE49-F238E27FC236}">
                <a16:creationId xmlns:a16="http://schemas.microsoft.com/office/drawing/2014/main" id="{E72AC135-0035-A747-8601-F51E7BA1B046}"/>
              </a:ext>
            </a:extLst>
          </p:cNvPr>
          <p:cNvSpPr>
            <a:spLocks noGrp="1"/>
          </p:cNvSpPr>
          <p:nvPr>
            <p:ph type="body" sz="quarter" idx="10"/>
          </p:nvPr>
        </p:nvSpPr>
        <p:spPr>
          <a:xfrm>
            <a:off x="598488" y="1251436"/>
            <a:ext cx="7913687" cy="3344417"/>
          </a:xfrm>
        </p:spPr>
        <p:txBody>
          <a:bodyPr>
            <a:normAutofit/>
          </a:bodyPr>
          <a:lstStyle/>
          <a:p>
            <a:pPr marL="365760" indent="-365760">
              <a:buFont typeface="+mj-lt"/>
              <a:buAutoNum type="arabicPeriod"/>
            </a:pPr>
            <a:r>
              <a:rPr lang="en-US" sz="1400" dirty="0"/>
              <a:t>Random Theory</a:t>
            </a:r>
          </a:p>
          <a:p>
            <a:pPr marL="365760" indent="-365760">
              <a:buFont typeface="+mj-lt"/>
              <a:buAutoNum type="arabicPeriod"/>
            </a:pPr>
            <a:r>
              <a:rPr lang="en-US" sz="1400" dirty="0"/>
              <a:t>Moral Influence Theory</a:t>
            </a:r>
          </a:p>
          <a:p>
            <a:pPr marL="365760" indent="-365760">
              <a:buFont typeface="+mj-lt"/>
              <a:buAutoNum type="arabicPeriod"/>
            </a:pPr>
            <a:r>
              <a:rPr lang="en-US" sz="1400" dirty="0"/>
              <a:t>Substitutionary Theory</a:t>
            </a:r>
          </a:p>
          <a:p>
            <a:pPr marL="365760" indent="-365760">
              <a:buFont typeface="+mj-lt"/>
              <a:buAutoNum type="arabicPeriod"/>
            </a:pPr>
            <a:r>
              <a:rPr lang="en-US" sz="1400" dirty="0"/>
              <a:t>Martyr Theory</a:t>
            </a:r>
          </a:p>
          <a:p>
            <a:pPr marL="640080" indent="-640080">
              <a:buFont typeface="+mj-lt"/>
              <a:buAutoNum type="arabicPeriod"/>
            </a:pPr>
            <a:r>
              <a:rPr lang="en-US" sz="4000" b="1" dirty="0"/>
              <a:t>Just/Justifier Theory</a:t>
            </a:r>
            <a:br>
              <a:rPr lang="en-US" sz="4000" b="1" dirty="0"/>
            </a:br>
            <a:r>
              <a:rPr lang="en-US" sz="2400" dirty="0"/>
              <a:t>(Most Accurate Biblically)</a:t>
            </a:r>
            <a:endParaRPr lang="en-US" sz="4000" dirty="0"/>
          </a:p>
        </p:txBody>
      </p:sp>
      <p:cxnSp>
        <p:nvCxnSpPr>
          <p:cNvPr id="6" name="Straight Connector 5">
            <a:extLst>
              <a:ext uri="{FF2B5EF4-FFF2-40B4-BE49-F238E27FC236}">
                <a16:creationId xmlns:a16="http://schemas.microsoft.com/office/drawing/2014/main" id="{2A8F5DF6-6892-E941-9F9A-9477AA0EA146}"/>
              </a:ext>
            </a:extLst>
          </p:cNvPr>
          <p:cNvCxnSpPr>
            <a:cxnSpLocks/>
          </p:cNvCxnSpPr>
          <p:nvPr/>
        </p:nvCxnSpPr>
        <p:spPr>
          <a:xfrm>
            <a:off x="1033670" y="3530378"/>
            <a:ext cx="0" cy="1469998"/>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8450BB2-9450-2843-9BA5-7D8F68E8445C}"/>
              </a:ext>
            </a:extLst>
          </p:cNvPr>
          <p:cNvSpPr txBox="1"/>
          <p:nvPr/>
        </p:nvSpPr>
        <p:spPr>
          <a:xfrm>
            <a:off x="1259516" y="3511324"/>
            <a:ext cx="7026813" cy="1508105"/>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for the demonstration, I say, of His righteousness at the present time, so that He would be just and the justifier of the one who has faith in Jesus. </a:t>
            </a:r>
            <a:br>
              <a:rPr lang="en-US" sz="2400" dirty="0">
                <a:latin typeface="Lato" panose="020F0502020204030203" pitchFamily="34" charset="0"/>
                <a:ea typeface="Lato" panose="020F0502020204030203" pitchFamily="34" charset="0"/>
                <a:cs typeface="Lato" panose="020F0502020204030203" pitchFamily="34" charset="0"/>
              </a:rPr>
            </a:br>
            <a:r>
              <a:rPr lang="en-US" sz="2000" b="1" dirty="0">
                <a:latin typeface="Lato" panose="020F0502020204030203" pitchFamily="34" charset="0"/>
                <a:ea typeface="Lato" panose="020F0502020204030203" pitchFamily="34" charset="0"/>
                <a:cs typeface="Lato" panose="020F0502020204030203" pitchFamily="34" charset="0"/>
              </a:rPr>
              <a:t>- Romans 3:26</a:t>
            </a:r>
            <a:endParaRPr lang="en-US" sz="24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67754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2DC8-73A4-9F46-B052-D384B59C6CC9}"/>
              </a:ext>
            </a:extLst>
          </p:cNvPr>
          <p:cNvSpPr>
            <a:spLocks noGrp="1"/>
          </p:cNvSpPr>
          <p:nvPr>
            <p:ph type="title"/>
          </p:nvPr>
        </p:nvSpPr>
        <p:spPr/>
        <p:txBody>
          <a:bodyPr/>
          <a:lstStyle/>
          <a:p>
            <a:r>
              <a:rPr lang="en-US" dirty="0"/>
              <a:t>Just /                   /</a:t>
            </a:r>
          </a:p>
        </p:txBody>
      </p:sp>
      <p:sp>
        <p:nvSpPr>
          <p:cNvPr id="3" name="Text Placeholder 2">
            <a:extLst>
              <a:ext uri="{FF2B5EF4-FFF2-40B4-BE49-F238E27FC236}">
                <a16:creationId xmlns:a16="http://schemas.microsoft.com/office/drawing/2014/main" id="{856332A2-BDE4-0748-997D-B996A3D87DC3}"/>
              </a:ext>
            </a:extLst>
          </p:cNvPr>
          <p:cNvSpPr>
            <a:spLocks noGrp="1"/>
          </p:cNvSpPr>
          <p:nvPr>
            <p:ph type="body" sz="quarter" idx="10"/>
          </p:nvPr>
        </p:nvSpPr>
        <p:spPr>
          <a:xfrm>
            <a:off x="598488" y="1251437"/>
            <a:ext cx="8179752" cy="3642243"/>
          </a:xfrm>
        </p:spPr>
        <p:txBody>
          <a:bodyPr>
            <a:normAutofit/>
          </a:bodyPr>
          <a:lstStyle/>
          <a:p>
            <a:pPr>
              <a:spcAft>
                <a:spcPts val="1800"/>
              </a:spcAft>
            </a:pPr>
            <a:r>
              <a:rPr lang="en-US" sz="4000" dirty="0"/>
              <a:t>God is just and His Law is perfect.</a:t>
            </a:r>
          </a:p>
          <a:p>
            <a:r>
              <a:rPr lang="en-US" sz="4000" dirty="0"/>
              <a:t>Those who obey are rewarded and those who disobey are punished – </a:t>
            </a:r>
            <a:r>
              <a:rPr lang="en-US" sz="4000" b="1" dirty="0"/>
              <a:t>no exceptions.</a:t>
            </a:r>
          </a:p>
        </p:txBody>
      </p:sp>
    </p:spTree>
    <p:extLst>
      <p:ext uri="{BB962C8B-B14F-4D97-AF65-F5344CB8AC3E}">
        <p14:creationId xmlns:p14="http://schemas.microsoft.com/office/powerpoint/2010/main" val="3402284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2DC8-73A4-9F46-B052-D384B59C6CC9}"/>
              </a:ext>
            </a:extLst>
          </p:cNvPr>
          <p:cNvSpPr>
            <a:spLocks noGrp="1"/>
          </p:cNvSpPr>
          <p:nvPr>
            <p:ph type="title"/>
          </p:nvPr>
        </p:nvSpPr>
        <p:spPr/>
        <p:txBody>
          <a:bodyPr/>
          <a:lstStyle/>
          <a:p>
            <a:r>
              <a:rPr lang="en-US" dirty="0"/>
              <a:t>Just / Justifier /</a:t>
            </a:r>
          </a:p>
        </p:txBody>
      </p:sp>
      <p:sp>
        <p:nvSpPr>
          <p:cNvPr id="3" name="Text Placeholder 2">
            <a:extLst>
              <a:ext uri="{FF2B5EF4-FFF2-40B4-BE49-F238E27FC236}">
                <a16:creationId xmlns:a16="http://schemas.microsoft.com/office/drawing/2014/main" id="{856332A2-BDE4-0748-997D-B996A3D87DC3}"/>
              </a:ext>
            </a:extLst>
          </p:cNvPr>
          <p:cNvSpPr>
            <a:spLocks noGrp="1"/>
          </p:cNvSpPr>
          <p:nvPr>
            <p:ph type="body" sz="quarter" idx="10"/>
          </p:nvPr>
        </p:nvSpPr>
        <p:spPr>
          <a:xfrm>
            <a:off x="598488" y="1251437"/>
            <a:ext cx="8179752" cy="3642243"/>
          </a:xfrm>
        </p:spPr>
        <p:txBody>
          <a:bodyPr>
            <a:normAutofit/>
          </a:bodyPr>
          <a:lstStyle/>
          <a:p>
            <a:pPr>
              <a:spcAft>
                <a:spcPts val="1800"/>
              </a:spcAft>
            </a:pPr>
            <a:r>
              <a:rPr lang="en-US" sz="4000" dirty="0"/>
              <a:t>God is Love (I John 4:8).</a:t>
            </a:r>
          </a:p>
          <a:p>
            <a:pPr>
              <a:spcAft>
                <a:spcPts val="1800"/>
              </a:spcAft>
            </a:pPr>
            <a:r>
              <a:rPr lang="en-US" sz="4000" dirty="0"/>
              <a:t>His perfect love requires that </a:t>
            </a:r>
            <a:br>
              <a:rPr lang="en-US" sz="4000" dirty="0"/>
            </a:br>
            <a:r>
              <a:rPr lang="en-US" sz="4000" dirty="0"/>
              <a:t>He saves the ones He loves (mankind).</a:t>
            </a:r>
          </a:p>
        </p:txBody>
      </p:sp>
    </p:spTree>
    <p:extLst>
      <p:ext uri="{BB962C8B-B14F-4D97-AF65-F5344CB8AC3E}">
        <p14:creationId xmlns:p14="http://schemas.microsoft.com/office/powerpoint/2010/main" val="1611413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2DC8-73A4-9F46-B052-D384B59C6CC9}"/>
              </a:ext>
            </a:extLst>
          </p:cNvPr>
          <p:cNvSpPr>
            <a:spLocks noGrp="1"/>
          </p:cNvSpPr>
          <p:nvPr>
            <p:ph type="title"/>
          </p:nvPr>
        </p:nvSpPr>
        <p:spPr/>
        <p:txBody>
          <a:bodyPr/>
          <a:lstStyle/>
          <a:p>
            <a:r>
              <a:rPr lang="en-US" dirty="0"/>
              <a:t>Just / Justifier / Atonement</a:t>
            </a:r>
          </a:p>
        </p:txBody>
      </p:sp>
      <p:sp>
        <p:nvSpPr>
          <p:cNvPr id="3" name="Text Placeholder 2">
            <a:extLst>
              <a:ext uri="{FF2B5EF4-FFF2-40B4-BE49-F238E27FC236}">
                <a16:creationId xmlns:a16="http://schemas.microsoft.com/office/drawing/2014/main" id="{856332A2-BDE4-0748-997D-B996A3D87DC3}"/>
              </a:ext>
            </a:extLst>
          </p:cNvPr>
          <p:cNvSpPr>
            <a:spLocks noGrp="1"/>
          </p:cNvSpPr>
          <p:nvPr>
            <p:ph type="body" sz="quarter" idx="10"/>
          </p:nvPr>
        </p:nvSpPr>
        <p:spPr>
          <a:xfrm>
            <a:off x="598488" y="1251437"/>
            <a:ext cx="8179752" cy="3642243"/>
          </a:xfrm>
        </p:spPr>
        <p:txBody>
          <a:bodyPr>
            <a:normAutofit/>
          </a:bodyPr>
          <a:lstStyle/>
          <a:p>
            <a:pPr>
              <a:spcAft>
                <a:spcPts val="1800"/>
              </a:spcAft>
            </a:pPr>
            <a:r>
              <a:rPr lang="en-US" sz="4000" dirty="0"/>
              <a:t>Atonement is the price the Law requires from the guilty for sin</a:t>
            </a:r>
            <a:br>
              <a:rPr lang="en-US" sz="4000" dirty="0"/>
            </a:br>
            <a:r>
              <a:rPr lang="en-US" sz="4000" dirty="0"/>
              <a:t>(breaking God’s Law).</a:t>
            </a:r>
          </a:p>
          <a:p>
            <a:pPr>
              <a:spcAft>
                <a:spcPts val="1800"/>
              </a:spcAft>
            </a:pPr>
            <a:r>
              <a:rPr lang="en-US" sz="4000" dirty="0"/>
              <a:t>Vicarious Atonement</a:t>
            </a:r>
          </a:p>
        </p:txBody>
      </p:sp>
    </p:spTree>
    <p:extLst>
      <p:ext uri="{BB962C8B-B14F-4D97-AF65-F5344CB8AC3E}">
        <p14:creationId xmlns:p14="http://schemas.microsoft.com/office/powerpoint/2010/main" val="2884578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32D0-037E-E64B-B877-8D907093B503}"/>
              </a:ext>
            </a:extLst>
          </p:cNvPr>
          <p:cNvSpPr>
            <a:spLocks noGrp="1"/>
          </p:cNvSpPr>
          <p:nvPr>
            <p:ph type="title"/>
          </p:nvPr>
        </p:nvSpPr>
        <p:spPr/>
        <p:txBody>
          <a:bodyPr/>
          <a:lstStyle/>
          <a:p>
            <a:r>
              <a:rPr lang="en-US" sz="5400" dirty="0"/>
              <a:t>DARIUS  +  DANIEL</a:t>
            </a:r>
            <a:br>
              <a:rPr lang="en-US" dirty="0"/>
            </a:br>
            <a:br>
              <a:rPr lang="en-US" dirty="0"/>
            </a:br>
            <a:r>
              <a:rPr lang="en-US" b="0" dirty="0"/>
              <a:t>Daniel 6:13-23</a:t>
            </a:r>
          </a:p>
        </p:txBody>
      </p:sp>
      <p:cxnSp>
        <p:nvCxnSpPr>
          <p:cNvPr id="4" name="Straight Connector 3">
            <a:extLst>
              <a:ext uri="{FF2B5EF4-FFF2-40B4-BE49-F238E27FC236}">
                <a16:creationId xmlns:a16="http://schemas.microsoft.com/office/drawing/2014/main" id="{44ED465F-144F-D845-8A6A-662C813D6C8E}"/>
              </a:ext>
            </a:extLst>
          </p:cNvPr>
          <p:cNvCxnSpPr>
            <a:cxnSpLocks/>
          </p:cNvCxnSpPr>
          <p:nvPr/>
        </p:nvCxnSpPr>
        <p:spPr>
          <a:xfrm>
            <a:off x="1872533" y="2730776"/>
            <a:ext cx="5398935" cy="0"/>
          </a:xfrm>
          <a:prstGeom prst="line">
            <a:avLst/>
          </a:prstGeom>
          <a:ln w="762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4065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38FA9-17F8-DD47-95B7-2E31AEFA517C}"/>
              </a:ext>
            </a:extLst>
          </p:cNvPr>
          <p:cNvSpPr>
            <a:spLocks noGrp="1"/>
          </p:cNvSpPr>
          <p:nvPr>
            <p:ph type="body" sz="quarter" idx="10"/>
          </p:nvPr>
        </p:nvSpPr>
        <p:spPr/>
        <p:txBody>
          <a:bodyPr/>
          <a:lstStyle/>
          <a:p>
            <a:r>
              <a:rPr lang="en-US" dirty="0"/>
              <a:t>Then they answered and spoke before the king, “Daniel, who is one of the exiles from Judah, pays no attention to you, O king, or to the injunction which you signed, but keeps making his petition three times a day.”</a:t>
            </a:r>
          </a:p>
        </p:txBody>
      </p:sp>
      <p:sp>
        <p:nvSpPr>
          <p:cNvPr id="3" name="Text Placeholder 2">
            <a:extLst>
              <a:ext uri="{FF2B5EF4-FFF2-40B4-BE49-F238E27FC236}">
                <a16:creationId xmlns:a16="http://schemas.microsoft.com/office/drawing/2014/main" id="{6501E238-9981-984D-8718-365EAE42E6C2}"/>
              </a:ext>
            </a:extLst>
          </p:cNvPr>
          <p:cNvSpPr>
            <a:spLocks noGrp="1"/>
          </p:cNvSpPr>
          <p:nvPr>
            <p:ph type="body" sz="quarter" idx="11"/>
          </p:nvPr>
        </p:nvSpPr>
        <p:spPr/>
        <p:txBody>
          <a:bodyPr/>
          <a:lstStyle/>
          <a:p>
            <a:r>
              <a:rPr lang="en-US" dirty="0"/>
              <a:t>- Daniel 6:13</a:t>
            </a:r>
          </a:p>
        </p:txBody>
      </p:sp>
    </p:spTree>
    <p:extLst>
      <p:ext uri="{BB962C8B-B14F-4D97-AF65-F5344CB8AC3E}">
        <p14:creationId xmlns:p14="http://schemas.microsoft.com/office/powerpoint/2010/main" val="228705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38FA9-17F8-DD47-95B7-2E31AEFA517C}"/>
              </a:ext>
            </a:extLst>
          </p:cNvPr>
          <p:cNvSpPr>
            <a:spLocks noGrp="1"/>
          </p:cNvSpPr>
          <p:nvPr>
            <p:ph type="body" sz="quarter" idx="10"/>
          </p:nvPr>
        </p:nvSpPr>
        <p:spPr/>
        <p:txBody>
          <a:bodyPr>
            <a:normAutofit lnSpcReduction="10000"/>
          </a:bodyPr>
          <a:lstStyle/>
          <a:p>
            <a:r>
              <a:rPr lang="en-US" sz="2800" baseline="30000" dirty="0"/>
              <a:t>14</a:t>
            </a:r>
            <a:r>
              <a:rPr lang="en-US" sz="2800" dirty="0"/>
              <a:t> Then, as soon as the king heard this statement, he was deeply distressed and set his mind on delivering Daniel; and even until sunset he kept exerting himself to rescue him. </a:t>
            </a:r>
            <a:r>
              <a:rPr lang="en-US" sz="2800" baseline="30000" dirty="0"/>
              <a:t>15</a:t>
            </a:r>
            <a:r>
              <a:rPr lang="en-US" sz="2800" dirty="0"/>
              <a:t> Then these men came by agreement to the king and said to the king, “Recognize, O king, that it is a law of the Medes and Persians that no injunction or statute which the king establishes may be changed.”</a:t>
            </a:r>
          </a:p>
        </p:txBody>
      </p:sp>
      <p:sp>
        <p:nvSpPr>
          <p:cNvPr id="3" name="Text Placeholder 2">
            <a:extLst>
              <a:ext uri="{FF2B5EF4-FFF2-40B4-BE49-F238E27FC236}">
                <a16:creationId xmlns:a16="http://schemas.microsoft.com/office/drawing/2014/main" id="{6501E238-9981-984D-8718-365EAE42E6C2}"/>
              </a:ext>
            </a:extLst>
          </p:cNvPr>
          <p:cNvSpPr>
            <a:spLocks noGrp="1"/>
          </p:cNvSpPr>
          <p:nvPr>
            <p:ph type="body" sz="quarter" idx="11"/>
          </p:nvPr>
        </p:nvSpPr>
        <p:spPr/>
        <p:txBody>
          <a:bodyPr/>
          <a:lstStyle/>
          <a:p>
            <a:r>
              <a:rPr lang="en-US" dirty="0"/>
              <a:t>- Daniel 6:14-15</a:t>
            </a:r>
          </a:p>
        </p:txBody>
      </p:sp>
    </p:spTree>
    <p:extLst>
      <p:ext uri="{BB962C8B-B14F-4D97-AF65-F5344CB8AC3E}">
        <p14:creationId xmlns:p14="http://schemas.microsoft.com/office/powerpoint/2010/main" val="2287857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38FA9-17F8-DD47-95B7-2E31AEFA517C}"/>
              </a:ext>
            </a:extLst>
          </p:cNvPr>
          <p:cNvSpPr>
            <a:spLocks noGrp="1"/>
          </p:cNvSpPr>
          <p:nvPr>
            <p:ph type="body" sz="quarter" idx="10"/>
          </p:nvPr>
        </p:nvSpPr>
        <p:spPr/>
        <p:txBody>
          <a:bodyPr>
            <a:normAutofit fontScale="85000" lnSpcReduction="10000"/>
          </a:bodyPr>
          <a:lstStyle/>
          <a:p>
            <a:r>
              <a:rPr lang="en-US" baseline="30000" dirty="0"/>
              <a:t>16</a:t>
            </a:r>
            <a:r>
              <a:rPr lang="en-US" dirty="0"/>
              <a:t> Then the king gave orders, and Daniel was brought in and cast into the lions’ den. The king spoke and said to Daniel, “Your God whom you constantly serve will Himself deliver you.” </a:t>
            </a:r>
            <a:r>
              <a:rPr lang="en-US" baseline="30000" dirty="0"/>
              <a:t>17</a:t>
            </a:r>
            <a:r>
              <a:rPr lang="en-US" dirty="0"/>
              <a:t> A stone was brought and laid over the mouth of the den; and the king sealed it with his own signet ring and with the signet rings of his nobles, so that nothing would be changed in regard to Daniel.</a:t>
            </a:r>
          </a:p>
        </p:txBody>
      </p:sp>
      <p:sp>
        <p:nvSpPr>
          <p:cNvPr id="3" name="Text Placeholder 2">
            <a:extLst>
              <a:ext uri="{FF2B5EF4-FFF2-40B4-BE49-F238E27FC236}">
                <a16:creationId xmlns:a16="http://schemas.microsoft.com/office/drawing/2014/main" id="{6501E238-9981-984D-8718-365EAE42E6C2}"/>
              </a:ext>
            </a:extLst>
          </p:cNvPr>
          <p:cNvSpPr>
            <a:spLocks noGrp="1"/>
          </p:cNvSpPr>
          <p:nvPr>
            <p:ph type="body" sz="quarter" idx="11"/>
          </p:nvPr>
        </p:nvSpPr>
        <p:spPr/>
        <p:txBody>
          <a:bodyPr/>
          <a:lstStyle/>
          <a:p>
            <a:r>
              <a:rPr lang="en-US" dirty="0"/>
              <a:t>- Daniel 6:16-17</a:t>
            </a:r>
          </a:p>
        </p:txBody>
      </p:sp>
    </p:spTree>
    <p:extLst>
      <p:ext uri="{BB962C8B-B14F-4D97-AF65-F5344CB8AC3E}">
        <p14:creationId xmlns:p14="http://schemas.microsoft.com/office/powerpoint/2010/main" val="2761927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38FA9-17F8-DD47-95B7-2E31AEFA517C}"/>
              </a:ext>
            </a:extLst>
          </p:cNvPr>
          <p:cNvSpPr>
            <a:spLocks noGrp="1"/>
          </p:cNvSpPr>
          <p:nvPr>
            <p:ph type="body" sz="quarter" idx="10"/>
          </p:nvPr>
        </p:nvSpPr>
        <p:spPr/>
        <p:txBody>
          <a:bodyPr>
            <a:normAutofit/>
          </a:bodyPr>
          <a:lstStyle/>
          <a:p>
            <a:r>
              <a:rPr lang="en-US" baseline="30000" dirty="0"/>
              <a:t>18</a:t>
            </a:r>
            <a:r>
              <a:rPr lang="en-US" dirty="0"/>
              <a:t> Then the king went off to his palace and spent the night fasting, and no entertainment was brought before him; and his sleep fled from him. </a:t>
            </a:r>
            <a:r>
              <a:rPr lang="en-US" baseline="30000" dirty="0"/>
              <a:t>19</a:t>
            </a:r>
            <a:r>
              <a:rPr lang="en-US" dirty="0"/>
              <a:t> Then the king arose at dawn, at the break of day, and went in haste to the lions’ den.</a:t>
            </a:r>
          </a:p>
        </p:txBody>
      </p:sp>
      <p:sp>
        <p:nvSpPr>
          <p:cNvPr id="3" name="Text Placeholder 2">
            <a:extLst>
              <a:ext uri="{FF2B5EF4-FFF2-40B4-BE49-F238E27FC236}">
                <a16:creationId xmlns:a16="http://schemas.microsoft.com/office/drawing/2014/main" id="{6501E238-9981-984D-8718-365EAE42E6C2}"/>
              </a:ext>
            </a:extLst>
          </p:cNvPr>
          <p:cNvSpPr>
            <a:spLocks noGrp="1"/>
          </p:cNvSpPr>
          <p:nvPr>
            <p:ph type="body" sz="quarter" idx="11"/>
          </p:nvPr>
        </p:nvSpPr>
        <p:spPr/>
        <p:txBody>
          <a:bodyPr/>
          <a:lstStyle/>
          <a:p>
            <a:r>
              <a:rPr lang="en-US" dirty="0"/>
              <a:t>- Daniel 6:18-19</a:t>
            </a:r>
          </a:p>
        </p:txBody>
      </p:sp>
    </p:spTree>
    <p:extLst>
      <p:ext uri="{BB962C8B-B14F-4D97-AF65-F5344CB8AC3E}">
        <p14:creationId xmlns:p14="http://schemas.microsoft.com/office/powerpoint/2010/main" val="8076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38FA9-17F8-DD47-95B7-2E31AEFA517C}"/>
              </a:ext>
            </a:extLst>
          </p:cNvPr>
          <p:cNvSpPr>
            <a:spLocks noGrp="1"/>
          </p:cNvSpPr>
          <p:nvPr>
            <p:ph type="body" sz="quarter" idx="10"/>
          </p:nvPr>
        </p:nvSpPr>
        <p:spPr/>
        <p:txBody>
          <a:bodyPr>
            <a:normAutofit/>
          </a:bodyPr>
          <a:lstStyle/>
          <a:p>
            <a:r>
              <a:rPr lang="en-US" sz="2800" baseline="30000" dirty="0"/>
              <a:t>20</a:t>
            </a:r>
            <a:r>
              <a:rPr lang="en-US" sz="2800" dirty="0"/>
              <a:t> When he had come near the den to Daniel, he cried out with a troubled voice. The king spoke and said to Daniel, “Daniel, servant of the living God, has your God, whom you constantly serve, been able to deliver you from the lions?” </a:t>
            </a:r>
            <a:r>
              <a:rPr lang="en-US" sz="2800" baseline="30000" dirty="0"/>
              <a:t>21</a:t>
            </a:r>
            <a:r>
              <a:rPr lang="en-US" sz="2800" dirty="0"/>
              <a:t> Then Daniel spoke to the king, “O king, live forever!</a:t>
            </a:r>
          </a:p>
        </p:txBody>
      </p:sp>
      <p:sp>
        <p:nvSpPr>
          <p:cNvPr id="3" name="Text Placeholder 2">
            <a:extLst>
              <a:ext uri="{FF2B5EF4-FFF2-40B4-BE49-F238E27FC236}">
                <a16:creationId xmlns:a16="http://schemas.microsoft.com/office/drawing/2014/main" id="{6501E238-9981-984D-8718-365EAE42E6C2}"/>
              </a:ext>
            </a:extLst>
          </p:cNvPr>
          <p:cNvSpPr>
            <a:spLocks noGrp="1"/>
          </p:cNvSpPr>
          <p:nvPr>
            <p:ph type="body" sz="quarter" idx="11"/>
          </p:nvPr>
        </p:nvSpPr>
        <p:spPr/>
        <p:txBody>
          <a:bodyPr/>
          <a:lstStyle/>
          <a:p>
            <a:r>
              <a:rPr lang="en-US" dirty="0"/>
              <a:t>- Daniel 6:20-21</a:t>
            </a:r>
          </a:p>
        </p:txBody>
      </p:sp>
    </p:spTree>
    <p:extLst>
      <p:ext uri="{BB962C8B-B14F-4D97-AF65-F5344CB8AC3E}">
        <p14:creationId xmlns:p14="http://schemas.microsoft.com/office/powerpoint/2010/main" val="3388419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07EC-CD89-CD40-9BA2-B4557565A2CC}"/>
              </a:ext>
            </a:extLst>
          </p:cNvPr>
          <p:cNvSpPr>
            <a:spLocks noGrp="1"/>
          </p:cNvSpPr>
          <p:nvPr>
            <p:ph type="title"/>
          </p:nvPr>
        </p:nvSpPr>
        <p:spPr/>
        <p:txBody>
          <a:bodyPr/>
          <a:lstStyle/>
          <a:p>
            <a:r>
              <a:rPr lang="en-US" dirty="0"/>
              <a:t>Review</a:t>
            </a:r>
          </a:p>
        </p:txBody>
      </p:sp>
      <p:sp>
        <p:nvSpPr>
          <p:cNvPr id="3" name="Text Placeholder 2">
            <a:extLst>
              <a:ext uri="{FF2B5EF4-FFF2-40B4-BE49-F238E27FC236}">
                <a16:creationId xmlns:a16="http://schemas.microsoft.com/office/drawing/2014/main" id="{7542FB72-ABD1-244B-AB7E-C39CED42A3F5}"/>
              </a:ext>
            </a:extLst>
          </p:cNvPr>
          <p:cNvSpPr>
            <a:spLocks noGrp="1"/>
          </p:cNvSpPr>
          <p:nvPr>
            <p:ph type="body" sz="quarter" idx="10"/>
          </p:nvPr>
        </p:nvSpPr>
        <p:spPr/>
        <p:txBody>
          <a:bodyPr/>
          <a:lstStyle/>
          <a:p>
            <a:pPr marL="0" indent="0">
              <a:spcAft>
                <a:spcPts val="1200"/>
              </a:spcAft>
              <a:buNone/>
            </a:pPr>
            <a:r>
              <a:rPr lang="en-US" sz="3600" b="1" dirty="0"/>
              <a:t>Two major goals of the Holy Spirit:</a:t>
            </a:r>
          </a:p>
          <a:p>
            <a:pPr marL="971550" lvl="1" indent="-514350">
              <a:spcAft>
                <a:spcPts val="1200"/>
              </a:spcAft>
              <a:buFont typeface="+mj-lt"/>
              <a:buAutoNum type="arabicPeriod"/>
            </a:pPr>
            <a:r>
              <a:rPr lang="en-US" sz="3600" dirty="0"/>
              <a:t>The Cross of Christ</a:t>
            </a:r>
          </a:p>
          <a:p>
            <a:pPr marL="971550" lvl="1" indent="-514350">
              <a:spcAft>
                <a:spcPts val="1200"/>
              </a:spcAft>
              <a:buFont typeface="+mj-lt"/>
              <a:buAutoNum type="arabicPeriod"/>
            </a:pPr>
            <a:r>
              <a:rPr lang="en-US" sz="3600" dirty="0"/>
              <a:t>The Glorification of the Church</a:t>
            </a:r>
          </a:p>
        </p:txBody>
      </p:sp>
    </p:spTree>
    <p:extLst>
      <p:ext uri="{BB962C8B-B14F-4D97-AF65-F5344CB8AC3E}">
        <p14:creationId xmlns:p14="http://schemas.microsoft.com/office/powerpoint/2010/main" val="1219155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38FA9-17F8-DD47-95B7-2E31AEFA517C}"/>
              </a:ext>
            </a:extLst>
          </p:cNvPr>
          <p:cNvSpPr>
            <a:spLocks noGrp="1"/>
          </p:cNvSpPr>
          <p:nvPr>
            <p:ph type="body" sz="quarter" idx="10"/>
          </p:nvPr>
        </p:nvSpPr>
        <p:spPr/>
        <p:txBody>
          <a:bodyPr>
            <a:normAutofit fontScale="85000" lnSpcReduction="10000"/>
          </a:bodyPr>
          <a:lstStyle/>
          <a:p>
            <a:r>
              <a:rPr lang="en-US" baseline="30000" dirty="0"/>
              <a:t>22</a:t>
            </a:r>
            <a:r>
              <a:rPr lang="en-US" dirty="0"/>
              <a:t> My God sent His angel and shut the lions’ mouths and they have not harmed me, inasmuch as I was found innocent before Him; and also toward you, O king, I have committed no crime.” </a:t>
            </a:r>
            <a:r>
              <a:rPr lang="en-US" baseline="30000" dirty="0"/>
              <a:t>23</a:t>
            </a:r>
            <a:r>
              <a:rPr lang="en-US" dirty="0"/>
              <a:t> Then the king was very pleased and gave orders for Daniel to be taken up out of the den. So Daniel was taken up out of the den and no injury whatever was found on him, because he had trusted in his God.</a:t>
            </a:r>
          </a:p>
        </p:txBody>
      </p:sp>
      <p:sp>
        <p:nvSpPr>
          <p:cNvPr id="3" name="Text Placeholder 2">
            <a:extLst>
              <a:ext uri="{FF2B5EF4-FFF2-40B4-BE49-F238E27FC236}">
                <a16:creationId xmlns:a16="http://schemas.microsoft.com/office/drawing/2014/main" id="{6501E238-9981-984D-8718-365EAE42E6C2}"/>
              </a:ext>
            </a:extLst>
          </p:cNvPr>
          <p:cNvSpPr>
            <a:spLocks noGrp="1"/>
          </p:cNvSpPr>
          <p:nvPr>
            <p:ph type="body" sz="quarter" idx="11"/>
          </p:nvPr>
        </p:nvSpPr>
        <p:spPr/>
        <p:txBody>
          <a:bodyPr/>
          <a:lstStyle/>
          <a:p>
            <a:r>
              <a:rPr lang="en-US" dirty="0"/>
              <a:t>- Daniel 6:22-23</a:t>
            </a:r>
          </a:p>
        </p:txBody>
      </p:sp>
    </p:spTree>
    <p:extLst>
      <p:ext uri="{BB962C8B-B14F-4D97-AF65-F5344CB8AC3E}">
        <p14:creationId xmlns:p14="http://schemas.microsoft.com/office/powerpoint/2010/main" val="3067031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A997-B54E-114B-B9DD-C67E6DF7F717}"/>
              </a:ext>
            </a:extLst>
          </p:cNvPr>
          <p:cNvSpPr>
            <a:spLocks noGrp="1"/>
          </p:cNvSpPr>
          <p:nvPr>
            <p:ph type="title"/>
          </p:nvPr>
        </p:nvSpPr>
        <p:spPr/>
        <p:txBody>
          <a:bodyPr/>
          <a:lstStyle/>
          <a:p>
            <a:r>
              <a:rPr lang="en-US" dirty="0"/>
              <a:t>Darius + Daniel</a:t>
            </a:r>
          </a:p>
        </p:txBody>
      </p:sp>
      <p:sp>
        <p:nvSpPr>
          <p:cNvPr id="3" name="Text Placeholder 2">
            <a:extLst>
              <a:ext uri="{FF2B5EF4-FFF2-40B4-BE49-F238E27FC236}">
                <a16:creationId xmlns:a16="http://schemas.microsoft.com/office/drawing/2014/main" id="{A503D636-2F13-F140-A292-5D6B47754147}"/>
              </a:ext>
            </a:extLst>
          </p:cNvPr>
          <p:cNvSpPr>
            <a:spLocks noGrp="1"/>
          </p:cNvSpPr>
          <p:nvPr>
            <p:ph type="body" sz="quarter" idx="10"/>
          </p:nvPr>
        </p:nvSpPr>
        <p:spPr/>
        <p:txBody>
          <a:bodyPr>
            <a:normAutofit/>
          </a:bodyPr>
          <a:lstStyle/>
          <a:p>
            <a:r>
              <a:rPr lang="en-US" sz="4400" b="1" dirty="0"/>
              <a:t>vs. 14 – </a:t>
            </a:r>
            <a:br>
              <a:rPr lang="en-US" sz="4400" b="1" dirty="0"/>
            </a:br>
            <a:r>
              <a:rPr lang="en-US" sz="4000" b="1" dirty="0"/>
              <a:t>The king tried to find a loophole</a:t>
            </a:r>
            <a:endParaRPr lang="en-US" sz="4400" b="1" dirty="0"/>
          </a:p>
        </p:txBody>
      </p:sp>
    </p:spTree>
    <p:extLst>
      <p:ext uri="{BB962C8B-B14F-4D97-AF65-F5344CB8AC3E}">
        <p14:creationId xmlns:p14="http://schemas.microsoft.com/office/powerpoint/2010/main" val="2799990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A997-B54E-114B-B9DD-C67E6DF7F717}"/>
              </a:ext>
            </a:extLst>
          </p:cNvPr>
          <p:cNvSpPr>
            <a:spLocks noGrp="1"/>
          </p:cNvSpPr>
          <p:nvPr>
            <p:ph type="title"/>
          </p:nvPr>
        </p:nvSpPr>
        <p:spPr/>
        <p:txBody>
          <a:bodyPr/>
          <a:lstStyle/>
          <a:p>
            <a:r>
              <a:rPr lang="en-US" dirty="0"/>
              <a:t>Darius + Daniel</a:t>
            </a:r>
          </a:p>
        </p:txBody>
      </p:sp>
      <p:sp>
        <p:nvSpPr>
          <p:cNvPr id="3" name="Text Placeholder 2">
            <a:extLst>
              <a:ext uri="{FF2B5EF4-FFF2-40B4-BE49-F238E27FC236}">
                <a16:creationId xmlns:a16="http://schemas.microsoft.com/office/drawing/2014/main" id="{A503D636-2F13-F140-A292-5D6B47754147}"/>
              </a:ext>
            </a:extLst>
          </p:cNvPr>
          <p:cNvSpPr>
            <a:spLocks noGrp="1"/>
          </p:cNvSpPr>
          <p:nvPr>
            <p:ph type="body" sz="quarter" idx="10"/>
          </p:nvPr>
        </p:nvSpPr>
        <p:spPr/>
        <p:txBody>
          <a:bodyPr>
            <a:normAutofit/>
          </a:bodyPr>
          <a:lstStyle/>
          <a:p>
            <a:r>
              <a:rPr lang="en-US" sz="2800" dirty="0"/>
              <a:t>vs. 14 – </a:t>
            </a:r>
            <a:r>
              <a:rPr lang="en-US" sz="2400" dirty="0"/>
              <a:t>The king tried to find a loophole</a:t>
            </a:r>
          </a:p>
          <a:p>
            <a:r>
              <a:rPr lang="en-US" sz="4000" b="1" dirty="0"/>
              <a:t>vs. 15 – </a:t>
            </a:r>
            <a:br>
              <a:rPr lang="en-US" sz="4000" b="1" dirty="0"/>
            </a:br>
            <a:r>
              <a:rPr lang="en-US" sz="4800" b="1" dirty="0"/>
              <a:t>A law is a law</a:t>
            </a:r>
            <a:endParaRPr lang="en-US" sz="4400" b="1" dirty="0"/>
          </a:p>
        </p:txBody>
      </p:sp>
    </p:spTree>
    <p:extLst>
      <p:ext uri="{BB962C8B-B14F-4D97-AF65-F5344CB8AC3E}">
        <p14:creationId xmlns:p14="http://schemas.microsoft.com/office/powerpoint/2010/main" val="2438203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A997-B54E-114B-B9DD-C67E6DF7F717}"/>
              </a:ext>
            </a:extLst>
          </p:cNvPr>
          <p:cNvSpPr>
            <a:spLocks noGrp="1"/>
          </p:cNvSpPr>
          <p:nvPr>
            <p:ph type="title"/>
          </p:nvPr>
        </p:nvSpPr>
        <p:spPr/>
        <p:txBody>
          <a:bodyPr/>
          <a:lstStyle/>
          <a:p>
            <a:r>
              <a:rPr lang="en-US" dirty="0"/>
              <a:t>Darius + Daniel</a:t>
            </a:r>
          </a:p>
        </p:txBody>
      </p:sp>
      <p:sp>
        <p:nvSpPr>
          <p:cNvPr id="3" name="Text Placeholder 2">
            <a:extLst>
              <a:ext uri="{FF2B5EF4-FFF2-40B4-BE49-F238E27FC236}">
                <a16:creationId xmlns:a16="http://schemas.microsoft.com/office/drawing/2014/main" id="{A503D636-2F13-F140-A292-5D6B47754147}"/>
              </a:ext>
            </a:extLst>
          </p:cNvPr>
          <p:cNvSpPr>
            <a:spLocks noGrp="1"/>
          </p:cNvSpPr>
          <p:nvPr>
            <p:ph type="body" sz="quarter" idx="10"/>
          </p:nvPr>
        </p:nvSpPr>
        <p:spPr/>
        <p:txBody>
          <a:bodyPr>
            <a:normAutofit/>
          </a:bodyPr>
          <a:lstStyle/>
          <a:p>
            <a:r>
              <a:rPr lang="en-US" sz="2400" dirty="0"/>
              <a:t>vs. 14 – The king tried to find a loophole</a:t>
            </a:r>
          </a:p>
          <a:p>
            <a:r>
              <a:rPr lang="en-US" sz="2400" dirty="0"/>
              <a:t>vs. 15 – A law is a law</a:t>
            </a:r>
          </a:p>
          <a:p>
            <a:r>
              <a:rPr lang="en-US" sz="4800" b="1" dirty="0"/>
              <a:t>vs. 18 – </a:t>
            </a:r>
            <a:br>
              <a:rPr lang="en-US" sz="4800" b="1" dirty="0"/>
            </a:br>
            <a:r>
              <a:rPr lang="en-US" sz="4800" b="1" dirty="0"/>
              <a:t>The king prayed </a:t>
            </a:r>
            <a:br>
              <a:rPr lang="en-US" sz="4800" b="1" dirty="0"/>
            </a:br>
            <a:r>
              <a:rPr lang="en-US" sz="4800" b="1" dirty="0"/>
              <a:t>over his dilemma</a:t>
            </a:r>
            <a:endParaRPr lang="en-US" sz="4400" b="1" dirty="0"/>
          </a:p>
        </p:txBody>
      </p:sp>
    </p:spTree>
    <p:extLst>
      <p:ext uri="{BB962C8B-B14F-4D97-AF65-F5344CB8AC3E}">
        <p14:creationId xmlns:p14="http://schemas.microsoft.com/office/powerpoint/2010/main" val="1637611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A997-B54E-114B-B9DD-C67E6DF7F717}"/>
              </a:ext>
            </a:extLst>
          </p:cNvPr>
          <p:cNvSpPr>
            <a:spLocks noGrp="1"/>
          </p:cNvSpPr>
          <p:nvPr>
            <p:ph type="title"/>
          </p:nvPr>
        </p:nvSpPr>
        <p:spPr/>
        <p:txBody>
          <a:bodyPr/>
          <a:lstStyle/>
          <a:p>
            <a:r>
              <a:rPr lang="en-US" dirty="0"/>
              <a:t>Darius + Daniel</a:t>
            </a:r>
          </a:p>
        </p:txBody>
      </p:sp>
      <p:sp>
        <p:nvSpPr>
          <p:cNvPr id="3" name="Text Placeholder 2">
            <a:extLst>
              <a:ext uri="{FF2B5EF4-FFF2-40B4-BE49-F238E27FC236}">
                <a16:creationId xmlns:a16="http://schemas.microsoft.com/office/drawing/2014/main" id="{A503D636-2F13-F140-A292-5D6B47754147}"/>
              </a:ext>
            </a:extLst>
          </p:cNvPr>
          <p:cNvSpPr>
            <a:spLocks noGrp="1"/>
          </p:cNvSpPr>
          <p:nvPr>
            <p:ph type="body" sz="quarter" idx="10"/>
          </p:nvPr>
        </p:nvSpPr>
        <p:spPr/>
        <p:txBody>
          <a:bodyPr>
            <a:normAutofit/>
          </a:bodyPr>
          <a:lstStyle/>
          <a:p>
            <a:r>
              <a:rPr lang="en-US" sz="2400" dirty="0"/>
              <a:t>vs. 14 – The king tried to find a loophole</a:t>
            </a:r>
          </a:p>
          <a:p>
            <a:r>
              <a:rPr lang="en-US" sz="2400" dirty="0"/>
              <a:t>vs. 15 – A law is a law</a:t>
            </a:r>
          </a:p>
          <a:p>
            <a:r>
              <a:rPr lang="en-US" sz="2400" dirty="0"/>
              <a:t>vs. 18 – The king prayed over his dilemma</a:t>
            </a:r>
          </a:p>
          <a:p>
            <a:r>
              <a:rPr lang="en-US" sz="4400" b="1" dirty="0"/>
              <a:t>vs. 22 – </a:t>
            </a:r>
            <a:br>
              <a:rPr lang="en-US" sz="4400" b="1" dirty="0"/>
            </a:br>
            <a:r>
              <a:rPr lang="en-US" sz="4400" b="1" dirty="0"/>
              <a:t>Daniel was saved because </a:t>
            </a:r>
            <a:br>
              <a:rPr lang="en-US" sz="4400" b="1" dirty="0"/>
            </a:br>
            <a:r>
              <a:rPr lang="en-US" sz="4400" b="1" dirty="0"/>
              <a:t>he obeyed a higher law</a:t>
            </a:r>
          </a:p>
        </p:txBody>
      </p:sp>
    </p:spTree>
    <p:extLst>
      <p:ext uri="{BB962C8B-B14F-4D97-AF65-F5344CB8AC3E}">
        <p14:creationId xmlns:p14="http://schemas.microsoft.com/office/powerpoint/2010/main" val="1321093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A997-B54E-114B-B9DD-C67E6DF7F717}"/>
              </a:ext>
            </a:extLst>
          </p:cNvPr>
          <p:cNvSpPr>
            <a:spLocks noGrp="1"/>
          </p:cNvSpPr>
          <p:nvPr>
            <p:ph type="title"/>
          </p:nvPr>
        </p:nvSpPr>
        <p:spPr/>
        <p:txBody>
          <a:bodyPr/>
          <a:lstStyle/>
          <a:p>
            <a:r>
              <a:rPr lang="en-US" dirty="0"/>
              <a:t>Darius + Daniel</a:t>
            </a:r>
          </a:p>
        </p:txBody>
      </p:sp>
      <p:sp>
        <p:nvSpPr>
          <p:cNvPr id="3" name="Text Placeholder 2">
            <a:extLst>
              <a:ext uri="{FF2B5EF4-FFF2-40B4-BE49-F238E27FC236}">
                <a16:creationId xmlns:a16="http://schemas.microsoft.com/office/drawing/2014/main" id="{A503D636-2F13-F140-A292-5D6B47754147}"/>
              </a:ext>
            </a:extLst>
          </p:cNvPr>
          <p:cNvSpPr>
            <a:spLocks noGrp="1"/>
          </p:cNvSpPr>
          <p:nvPr>
            <p:ph type="body" sz="quarter" idx="10"/>
          </p:nvPr>
        </p:nvSpPr>
        <p:spPr/>
        <p:txBody>
          <a:bodyPr>
            <a:normAutofit/>
          </a:bodyPr>
          <a:lstStyle/>
          <a:p>
            <a:r>
              <a:rPr lang="en-US" sz="2200" dirty="0"/>
              <a:t>vs. 14 – The king tried to find a loophole</a:t>
            </a:r>
          </a:p>
          <a:p>
            <a:r>
              <a:rPr lang="en-US" sz="2200" dirty="0"/>
              <a:t>vs. 15 – A law is a law</a:t>
            </a:r>
          </a:p>
          <a:p>
            <a:r>
              <a:rPr lang="en-US" sz="2200" dirty="0"/>
              <a:t>vs. 18 – The king prayed over his dilemma</a:t>
            </a:r>
          </a:p>
          <a:p>
            <a:r>
              <a:rPr lang="en-US" sz="2200" dirty="0"/>
              <a:t>vs. 22 – Daniel was saved because he obeyed a higher law</a:t>
            </a:r>
          </a:p>
          <a:p>
            <a:r>
              <a:rPr lang="en-US" sz="4800" b="1" dirty="0"/>
              <a:t>vs. 23 – </a:t>
            </a:r>
            <a:br>
              <a:rPr lang="en-US" sz="4800" b="1" dirty="0"/>
            </a:br>
            <a:r>
              <a:rPr lang="en-US" sz="5400" b="1" dirty="0"/>
              <a:t>Faith = victory</a:t>
            </a:r>
            <a:endParaRPr lang="en-US" sz="4800" b="1" dirty="0"/>
          </a:p>
        </p:txBody>
      </p:sp>
    </p:spTree>
    <p:extLst>
      <p:ext uri="{BB962C8B-B14F-4D97-AF65-F5344CB8AC3E}">
        <p14:creationId xmlns:p14="http://schemas.microsoft.com/office/powerpoint/2010/main" val="740815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4A26-9795-DE44-974F-C6A00D01A41F}"/>
              </a:ext>
            </a:extLst>
          </p:cNvPr>
          <p:cNvSpPr>
            <a:spLocks noGrp="1"/>
          </p:cNvSpPr>
          <p:nvPr>
            <p:ph type="title"/>
          </p:nvPr>
        </p:nvSpPr>
        <p:spPr>
          <a:xfrm>
            <a:off x="842839" y="489292"/>
            <a:ext cx="4743894" cy="759062"/>
          </a:xfrm>
        </p:spPr>
        <p:txBody>
          <a:bodyPr>
            <a:normAutofit/>
          </a:bodyPr>
          <a:lstStyle/>
          <a:p>
            <a:pPr algn="l"/>
            <a:r>
              <a:rPr lang="en-US" sz="3200" dirty="0">
                <a:latin typeface="Lato Black" panose="020F0502020204030203" pitchFamily="34" charset="0"/>
                <a:ea typeface="Lato Black" panose="020F0502020204030203" pitchFamily="34" charset="0"/>
                <a:cs typeface="Lato Black" panose="020F0502020204030203" pitchFamily="34" charset="0"/>
              </a:rPr>
              <a:t>PLAN OF SALVATION</a:t>
            </a:r>
          </a:p>
        </p:txBody>
      </p:sp>
      <p:sp>
        <p:nvSpPr>
          <p:cNvPr id="3" name="TextBox 2">
            <a:extLst>
              <a:ext uri="{FF2B5EF4-FFF2-40B4-BE49-F238E27FC236}">
                <a16:creationId xmlns:a16="http://schemas.microsoft.com/office/drawing/2014/main" id="{EE4CF187-9428-B54A-8CDD-FDCCAD7BEAB4}"/>
              </a:ext>
            </a:extLst>
          </p:cNvPr>
          <p:cNvSpPr txBox="1"/>
          <p:nvPr/>
        </p:nvSpPr>
        <p:spPr>
          <a:xfrm>
            <a:off x="842839" y="2282024"/>
            <a:ext cx="3967701" cy="1200329"/>
          </a:xfrm>
          <a:prstGeom prst="rect">
            <a:avLst/>
          </a:prstGeom>
          <a:noFill/>
        </p:spPr>
        <p:txBody>
          <a:bodyPr wrap="square" rtlCol="0">
            <a:spAutoFit/>
          </a:bodyPr>
          <a:lstStyle/>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VICARIOUS ATONEMENT</a:t>
            </a:r>
          </a:p>
          <a:p>
            <a:pPr algn="ctr"/>
            <a:endParaRPr lang="en-US" sz="2400" b="1" dirty="0">
              <a:latin typeface="Lato Black" panose="020F0502020204030203" pitchFamily="34" charset="0"/>
              <a:ea typeface="Lato Black" panose="020F0502020204030203" pitchFamily="34" charset="0"/>
              <a:cs typeface="Lato Black" panose="020F0502020204030203" pitchFamily="34" charset="0"/>
            </a:endParaRPr>
          </a:p>
          <a:p>
            <a:pPr algn="ctr"/>
            <a:r>
              <a:rPr lang="en-US" sz="2400" b="1" dirty="0">
                <a:latin typeface="Lato Black" panose="020F0502020204030203" pitchFamily="34" charset="0"/>
                <a:ea typeface="Lato Black" panose="020F0502020204030203" pitchFamily="34" charset="0"/>
                <a:cs typeface="Lato Black" panose="020F0502020204030203" pitchFamily="34" charset="0"/>
              </a:rPr>
              <a:t>THE CROSS</a:t>
            </a:r>
          </a:p>
        </p:txBody>
      </p:sp>
      <p:cxnSp>
        <p:nvCxnSpPr>
          <p:cNvPr id="5" name="Straight Connector 4">
            <a:extLst>
              <a:ext uri="{FF2B5EF4-FFF2-40B4-BE49-F238E27FC236}">
                <a16:creationId xmlns:a16="http://schemas.microsoft.com/office/drawing/2014/main" id="{8B2313EA-9B34-8340-B0D5-78C7C4F329BC}"/>
              </a:ext>
            </a:extLst>
          </p:cNvPr>
          <p:cNvCxnSpPr/>
          <p:nvPr/>
        </p:nvCxnSpPr>
        <p:spPr>
          <a:xfrm>
            <a:off x="1160891" y="2918129"/>
            <a:ext cx="3180522"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907FE6D-BA11-5C47-952F-37F1F78EB8C2}"/>
              </a:ext>
            </a:extLst>
          </p:cNvPr>
          <p:cNvSpPr txBox="1"/>
          <p:nvPr/>
        </p:nvSpPr>
        <p:spPr>
          <a:xfrm>
            <a:off x="3061253" y="1176793"/>
            <a:ext cx="3967701" cy="3154710"/>
          </a:xfrm>
          <a:prstGeom prst="rect">
            <a:avLst/>
          </a:prstGeom>
          <a:noFill/>
        </p:spPr>
        <p:txBody>
          <a:bodyPr wrap="square" rtlCol="0">
            <a:spAutoFit/>
          </a:bodyPr>
          <a:lstStyle/>
          <a:p>
            <a:pPr algn="ctr"/>
            <a:r>
              <a:rPr lang="en-US" sz="19900" dirty="0">
                <a:latin typeface="Lato Light" panose="020F0502020204030203" pitchFamily="34" charset="0"/>
                <a:ea typeface="Lato Light" panose="020F0502020204030203" pitchFamily="34" charset="0"/>
                <a:cs typeface="Lato Light" panose="020F0502020204030203" pitchFamily="34" charset="0"/>
              </a:rPr>
              <a:t>{</a:t>
            </a:r>
          </a:p>
        </p:txBody>
      </p:sp>
      <p:sp>
        <p:nvSpPr>
          <p:cNvPr id="7" name="TextBox 6">
            <a:extLst>
              <a:ext uri="{FF2B5EF4-FFF2-40B4-BE49-F238E27FC236}">
                <a16:creationId xmlns:a16="http://schemas.microsoft.com/office/drawing/2014/main" id="{04F17BF4-2357-D348-AB9C-8FB5AAD4D154}"/>
              </a:ext>
            </a:extLst>
          </p:cNvPr>
          <p:cNvSpPr txBox="1"/>
          <p:nvPr/>
        </p:nvSpPr>
        <p:spPr>
          <a:xfrm>
            <a:off x="5720023" y="1506916"/>
            <a:ext cx="2915094" cy="1077218"/>
          </a:xfrm>
          <a:prstGeom prst="rect">
            <a:avLst/>
          </a:prstGeom>
          <a:noFill/>
        </p:spPr>
        <p:txBody>
          <a:bodyPr wrap="square" rtlCol="0">
            <a:spAutoFit/>
          </a:bodyPr>
          <a:lstStyle/>
          <a:p>
            <a:r>
              <a:rPr lang="en-US" sz="3200" b="1" dirty="0">
                <a:latin typeface="Lato" panose="020F0502020204030203" pitchFamily="34" charset="0"/>
                <a:ea typeface="Lato" panose="020F0502020204030203" pitchFamily="34" charset="0"/>
                <a:cs typeface="Lato" panose="020F0502020204030203" pitchFamily="34" charset="0"/>
              </a:rPr>
              <a:t>Satisfies Justice / Law</a:t>
            </a:r>
          </a:p>
        </p:txBody>
      </p:sp>
      <p:sp>
        <p:nvSpPr>
          <p:cNvPr id="8" name="TextBox 7">
            <a:extLst>
              <a:ext uri="{FF2B5EF4-FFF2-40B4-BE49-F238E27FC236}">
                <a16:creationId xmlns:a16="http://schemas.microsoft.com/office/drawing/2014/main" id="{1BD93060-988F-DA4D-9680-4ADC438F96A8}"/>
              </a:ext>
            </a:extLst>
          </p:cNvPr>
          <p:cNvSpPr txBox="1"/>
          <p:nvPr/>
        </p:nvSpPr>
        <p:spPr>
          <a:xfrm>
            <a:off x="5720023" y="3356776"/>
            <a:ext cx="2915094" cy="1077218"/>
          </a:xfrm>
          <a:prstGeom prst="rect">
            <a:avLst/>
          </a:prstGeom>
          <a:noFill/>
        </p:spPr>
        <p:txBody>
          <a:bodyPr wrap="square" rtlCol="0">
            <a:spAutoFit/>
          </a:bodyPr>
          <a:lstStyle/>
          <a:p>
            <a:r>
              <a:rPr lang="en-US" sz="3200" b="1" dirty="0">
                <a:latin typeface="Lato" panose="020F0502020204030203" pitchFamily="34" charset="0"/>
                <a:ea typeface="Lato" panose="020F0502020204030203" pitchFamily="34" charset="0"/>
                <a:cs typeface="Lato" panose="020F0502020204030203" pitchFamily="34" charset="0"/>
              </a:rPr>
              <a:t>Satisfies Mercy / Love</a:t>
            </a:r>
          </a:p>
        </p:txBody>
      </p:sp>
      <p:cxnSp>
        <p:nvCxnSpPr>
          <p:cNvPr id="10" name="Straight Connector 9">
            <a:extLst>
              <a:ext uri="{FF2B5EF4-FFF2-40B4-BE49-F238E27FC236}">
                <a16:creationId xmlns:a16="http://schemas.microsoft.com/office/drawing/2014/main" id="{3F252554-35D4-8D41-B431-D17A68847EA4}"/>
              </a:ext>
            </a:extLst>
          </p:cNvPr>
          <p:cNvCxnSpPr/>
          <p:nvPr/>
        </p:nvCxnSpPr>
        <p:spPr>
          <a:xfrm>
            <a:off x="938255" y="1256305"/>
            <a:ext cx="771276" cy="0"/>
          </a:xfrm>
          <a:prstGeom prst="line">
            <a:avLst/>
          </a:prstGeom>
          <a:ln w="762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3998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BE3A-2EB5-6747-A79E-A03403EB7887}"/>
              </a:ext>
            </a:extLst>
          </p:cNvPr>
          <p:cNvSpPr>
            <a:spLocks noGrp="1"/>
          </p:cNvSpPr>
          <p:nvPr>
            <p:ph type="title"/>
          </p:nvPr>
        </p:nvSpPr>
        <p:spPr/>
        <p:txBody>
          <a:bodyPr/>
          <a:lstStyle/>
          <a:p>
            <a:r>
              <a:rPr lang="en-US" dirty="0"/>
              <a:t>??  The Trinity  ??</a:t>
            </a:r>
          </a:p>
        </p:txBody>
      </p:sp>
      <p:sp>
        <p:nvSpPr>
          <p:cNvPr id="3" name="Text Placeholder 2">
            <a:extLst>
              <a:ext uri="{FF2B5EF4-FFF2-40B4-BE49-F238E27FC236}">
                <a16:creationId xmlns:a16="http://schemas.microsoft.com/office/drawing/2014/main" id="{3712E72B-AED2-A340-9180-ABC9CC98A183}"/>
              </a:ext>
            </a:extLst>
          </p:cNvPr>
          <p:cNvSpPr>
            <a:spLocks noGrp="1"/>
          </p:cNvSpPr>
          <p:nvPr>
            <p:ph type="body" sz="quarter" idx="10"/>
          </p:nvPr>
        </p:nvSpPr>
        <p:spPr/>
        <p:txBody>
          <a:bodyPr>
            <a:normAutofit fontScale="92500" lnSpcReduction="10000"/>
          </a:bodyPr>
          <a:lstStyle/>
          <a:p>
            <a:pPr marL="0" indent="0">
              <a:lnSpc>
                <a:spcPct val="130000"/>
              </a:lnSpc>
              <a:buNone/>
            </a:pPr>
            <a:r>
              <a:rPr lang="en-US" sz="4000" dirty="0"/>
              <a:t>No Trinity 	→ No Jesus → </a:t>
            </a:r>
            <a:br>
              <a:rPr lang="en-US" sz="4000" dirty="0"/>
            </a:br>
            <a:r>
              <a:rPr lang="en-US" sz="4000" dirty="0"/>
              <a:t>No Vicarious Atonement → </a:t>
            </a:r>
            <a:br>
              <a:rPr lang="en-US" sz="4000" dirty="0"/>
            </a:br>
            <a:r>
              <a:rPr lang="en-US" sz="4000" dirty="0"/>
              <a:t>No Forgiveness → No Salvation → No Eternal Life → No Gospel → </a:t>
            </a:r>
            <a:br>
              <a:rPr lang="en-US" sz="4000" dirty="0"/>
            </a:br>
            <a:r>
              <a:rPr lang="en-US" sz="4000" b="1" dirty="0">
                <a:latin typeface="Lato Black" panose="020F0502020204030203" pitchFamily="34" charset="0"/>
                <a:ea typeface="Lato Black" panose="020F0502020204030203" pitchFamily="34" charset="0"/>
                <a:cs typeface="Lato Black" panose="020F0502020204030203" pitchFamily="34" charset="0"/>
              </a:rPr>
              <a:t>No Hope!</a:t>
            </a:r>
          </a:p>
        </p:txBody>
      </p:sp>
    </p:spTree>
    <p:extLst>
      <p:ext uri="{BB962C8B-B14F-4D97-AF65-F5344CB8AC3E}">
        <p14:creationId xmlns:p14="http://schemas.microsoft.com/office/powerpoint/2010/main" val="744749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1E5D-919D-0F41-991B-742921FA32DA}"/>
              </a:ext>
            </a:extLst>
          </p:cNvPr>
          <p:cNvSpPr>
            <a:spLocks noGrp="1"/>
          </p:cNvSpPr>
          <p:nvPr>
            <p:ph type="title"/>
          </p:nvPr>
        </p:nvSpPr>
        <p:spPr/>
        <p:txBody>
          <a:bodyPr/>
          <a:lstStyle/>
          <a:p>
            <a:r>
              <a:rPr lang="en-US" dirty="0"/>
              <a:t>Q&amp;A - Summary</a:t>
            </a:r>
          </a:p>
        </p:txBody>
      </p:sp>
      <p:sp>
        <p:nvSpPr>
          <p:cNvPr id="3" name="Text Placeholder 2">
            <a:extLst>
              <a:ext uri="{FF2B5EF4-FFF2-40B4-BE49-F238E27FC236}">
                <a16:creationId xmlns:a16="http://schemas.microsoft.com/office/drawing/2014/main" id="{D1F8D5E7-6D80-834F-8DB5-DB212BB65CAF}"/>
              </a:ext>
            </a:extLst>
          </p:cNvPr>
          <p:cNvSpPr>
            <a:spLocks noGrp="1"/>
          </p:cNvSpPr>
          <p:nvPr>
            <p:ph type="body" sz="quarter" idx="10"/>
          </p:nvPr>
        </p:nvSpPr>
        <p:spPr/>
        <p:txBody>
          <a:bodyPr>
            <a:normAutofit/>
          </a:bodyPr>
          <a:lstStyle/>
          <a:p>
            <a:pPr marL="640080" indent="-640080">
              <a:buFont typeface="+mj-lt"/>
              <a:buAutoNum type="arabicPeriod"/>
            </a:pPr>
            <a:r>
              <a:rPr lang="en-US" sz="4400" b="1" dirty="0"/>
              <a:t>What does the cross and atonement have to do with the Holy Spirit?</a:t>
            </a:r>
          </a:p>
        </p:txBody>
      </p:sp>
    </p:spTree>
    <p:extLst>
      <p:ext uri="{BB962C8B-B14F-4D97-AF65-F5344CB8AC3E}">
        <p14:creationId xmlns:p14="http://schemas.microsoft.com/office/powerpoint/2010/main" val="1709599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1E5D-919D-0F41-991B-742921FA32DA}"/>
              </a:ext>
            </a:extLst>
          </p:cNvPr>
          <p:cNvSpPr>
            <a:spLocks noGrp="1"/>
          </p:cNvSpPr>
          <p:nvPr>
            <p:ph type="title"/>
          </p:nvPr>
        </p:nvSpPr>
        <p:spPr/>
        <p:txBody>
          <a:bodyPr/>
          <a:lstStyle/>
          <a:p>
            <a:r>
              <a:rPr lang="en-US" dirty="0"/>
              <a:t>Q&amp;A - Summary</a:t>
            </a:r>
          </a:p>
        </p:txBody>
      </p:sp>
      <p:sp>
        <p:nvSpPr>
          <p:cNvPr id="3" name="Text Placeholder 2">
            <a:extLst>
              <a:ext uri="{FF2B5EF4-FFF2-40B4-BE49-F238E27FC236}">
                <a16:creationId xmlns:a16="http://schemas.microsoft.com/office/drawing/2014/main" id="{D1F8D5E7-6D80-834F-8DB5-DB212BB65CAF}"/>
              </a:ext>
            </a:extLst>
          </p:cNvPr>
          <p:cNvSpPr>
            <a:spLocks noGrp="1"/>
          </p:cNvSpPr>
          <p:nvPr>
            <p:ph type="body" sz="quarter" idx="10"/>
          </p:nvPr>
        </p:nvSpPr>
        <p:spPr/>
        <p:txBody>
          <a:bodyPr>
            <a:normAutofit/>
          </a:bodyPr>
          <a:lstStyle/>
          <a:p>
            <a:pPr marL="640080" indent="-640080">
              <a:buFont typeface="+mj-lt"/>
              <a:buAutoNum type="arabicPeriod" startAt="2"/>
            </a:pPr>
            <a:r>
              <a:rPr lang="en-US" sz="4400" b="1" dirty="0"/>
              <a:t>Where does the Holy Spirit fit in to all of this? </a:t>
            </a:r>
          </a:p>
        </p:txBody>
      </p:sp>
    </p:spTree>
    <p:extLst>
      <p:ext uri="{BB962C8B-B14F-4D97-AF65-F5344CB8AC3E}">
        <p14:creationId xmlns:p14="http://schemas.microsoft.com/office/powerpoint/2010/main" val="385565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A931-ABB6-B84C-B51C-22D9F299FAE1}"/>
              </a:ext>
            </a:extLst>
          </p:cNvPr>
          <p:cNvSpPr>
            <a:spLocks noGrp="1"/>
          </p:cNvSpPr>
          <p:nvPr>
            <p:ph type="title"/>
          </p:nvPr>
        </p:nvSpPr>
        <p:spPr/>
        <p:txBody>
          <a:bodyPr/>
          <a:lstStyle/>
          <a:p>
            <a:r>
              <a:rPr lang="en-US" dirty="0"/>
              <a:t>Review</a:t>
            </a:r>
          </a:p>
        </p:txBody>
      </p:sp>
      <p:sp>
        <p:nvSpPr>
          <p:cNvPr id="3" name="Text Placeholder 2">
            <a:extLst>
              <a:ext uri="{FF2B5EF4-FFF2-40B4-BE49-F238E27FC236}">
                <a16:creationId xmlns:a16="http://schemas.microsoft.com/office/drawing/2014/main" id="{4BF285D3-A164-8149-A641-9D95E0429C8C}"/>
              </a:ext>
            </a:extLst>
          </p:cNvPr>
          <p:cNvSpPr>
            <a:spLocks noGrp="1"/>
          </p:cNvSpPr>
          <p:nvPr>
            <p:ph type="body" sz="quarter" idx="10"/>
          </p:nvPr>
        </p:nvSpPr>
        <p:spPr>
          <a:xfrm>
            <a:off x="598488" y="1251438"/>
            <a:ext cx="7913687" cy="1785960"/>
          </a:xfrm>
        </p:spPr>
        <p:txBody>
          <a:bodyPr>
            <a:normAutofit/>
          </a:bodyPr>
          <a:lstStyle/>
          <a:p>
            <a:pPr marL="0" indent="0">
              <a:spcAft>
                <a:spcPts val="1200"/>
              </a:spcAft>
              <a:buNone/>
            </a:pPr>
            <a:r>
              <a:rPr lang="en-US" b="1" dirty="0"/>
              <a:t>Old Testament Work of the Holy Spirit:</a:t>
            </a:r>
          </a:p>
          <a:p>
            <a:pPr marL="971550" lvl="1" indent="-514350">
              <a:spcAft>
                <a:spcPts val="1200"/>
              </a:spcAft>
              <a:buFont typeface="+mj-lt"/>
              <a:buAutoNum type="arabicPeriod"/>
            </a:pPr>
            <a:r>
              <a:rPr lang="en-US" sz="4400" b="1" dirty="0"/>
              <a:t>Creation</a:t>
            </a:r>
          </a:p>
          <a:p>
            <a:pPr marL="0" indent="0">
              <a:buNone/>
            </a:pPr>
            <a:endParaRPr lang="en-US" dirty="0"/>
          </a:p>
        </p:txBody>
      </p:sp>
      <p:cxnSp>
        <p:nvCxnSpPr>
          <p:cNvPr id="5" name="Straight Connector 4">
            <a:extLst>
              <a:ext uri="{FF2B5EF4-FFF2-40B4-BE49-F238E27FC236}">
                <a16:creationId xmlns:a16="http://schemas.microsoft.com/office/drawing/2014/main" id="{138CCE62-A764-1E40-B385-E30BF7540C85}"/>
              </a:ext>
            </a:extLst>
          </p:cNvPr>
          <p:cNvCxnSpPr/>
          <p:nvPr/>
        </p:nvCxnSpPr>
        <p:spPr>
          <a:xfrm>
            <a:off x="1327869" y="2838615"/>
            <a:ext cx="0" cy="2098905"/>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85E6BA6-46D9-2D40-B944-F6DE88844886}"/>
              </a:ext>
            </a:extLst>
          </p:cNvPr>
          <p:cNvSpPr txBox="1"/>
          <p:nvPr/>
        </p:nvSpPr>
        <p:spPr>
          <a:xfrm>
            <a:off x="1709531" y="3103237"/>
            <a:ext cx="6559826" cy="1569660"/>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In the beginning God created the heavens and the earth. </a:t>
            </a:r>
          </a:p>
          <a:p>
            <a:r>
              <a:rPr lang="en-US" sz="3200" b="1" dirty="0">
                <a:latin typeface="Lato" panose="020F0502020204030203" pitchFamily="34" charset="0"/>
                <a:ea typeface="Lato" panose="020F0502020204030203" pitchFamily="34" charset="0"/>
                <a:cs typeface="Lato" panose="020F0502020204030203" pitchFamily="34" charset="0"/>
              </a:rPr>
              <a:t>- Genesis 1:1</a:t>
            </a:r>
          </a:p>
        </p:txBody>
      </p:sp>
    </p:spTree>
    <p:extLst>
      <p:ext uri="{BB962C8B-B14F-4D97-AF65-F5344CB8AC3E}">
        <p14:creationId xmlns:p14="http://schemas.microsoft.com/office/powerpoint/2010/main" val="201397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DEE6-7515-1B48-A89A-1434EDFBD4D1}"/>
              </a:ext>
            </a:extLst>
          </p:cNvPr>
          <p:cNvSpPr>
            <a:spLocks noGrp="1"/>
          </p:cNvSpPr>
          <p:nvPr>
            <p:ph type="title"/>
          </p:nvPr>
        </p:nvSpPr>
        <p:spPr>
          <a:xfrm>
            <a:off x="925386" y="453605"/>
            <a:ext cx="2430065" cy="4236288"/>
          </a:xfrm>
        </p:spPr>
        <p:txBody>
          <a:bodyPr/>
          <a:lstStyle/>
          <a:p>
            <a:pPr algn="r"/>
            <a:r>
              <a:rPr lang="en-US" dirty="0">
                <a:latin typeface="Lato Black" panose="020F0502020204030203" pitchFamily="34" charset="0"/>
                <a:ea typeface="Lato Black" panose="020F0502020204030203" pitchFamily="34" charset="0"/>
                <a:cs typeface="Lato Black" panose="020F0502020204030203" pitchFamily="34" charset="0"/>
              </a:rPr>
              <a:t>WHEEL</a:t>
            </a:r>
            <a:br>
              <a:rPr lang="en-US" dirty="0">
                <a:latin typeface="Lato Black" panose="020F0502020204030203" pitchFamily="34" charset="0"/>
                <a:ea typeface="Lato Black" panose="020F0502020204030203" pitchFamily="34" charset="0"/>
                <a:cs typeface="Lato Black" panose="020F0502020204030203" pitchFamily="34" charset="0"/>
              </a:rPr>
            </a:br>
            <a:r>
              <a:rPr lang="en-US" dirty="0">
                <a:latin typeface="Lato Black" panose="020F0502020204030203" pitchFamily="34" charset="0"/>
                <a:ea typeface="Lato Black" panose="020F0502020204030203" pitchFamily="34" charset="0"/>
                <a:cs typeface="Lato Black" panose="020F0502020204030203" pitchFamily="34" charset="0"/>
              </a:rPr>
              <a:t>OF LIFE</a:t>
            </a:r>
          </a:p>
        </p:txBody>
      </p:sp>
      <p:sp>
        <p:nvSpPr>
          <p:cNvPr id="3" name="Oval 2">
            <a:extLst>
              <a:ext uri="{FF2B5EF4-FFF2-40B4-BE49-F238E27FC236}">
                <a16:creationId xmlns:a16="http://schemas.microsoft.com/office/drawing/2014/main" id="{857F3613-A12F-8941-AE66-77B84ED54039}"/>
              </a:ext>
            </a:extLst>
          </p:cNvPr>
          <p:cNvSpPr/>
          <p:nvPr/>
        </p:nvSpPr>
        <p:spPr>
          <a:xfrm>
            <a:off x="3840481" y="536216"/>
            <a:ext cx="4071067" cy="4071067"/>
          </a:xfrm>
          <a:prstGeom prst="ellipse">
            <a:avLst/>
          </a:prstGeom>
          <a:noFill/>
          <a:ln w="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40E70ED-BC76-B948-8799-4BFA6EF6399B}"/>
              </a:ext>
            </a:extLst>
          </p:cNvPr>
          <p:cNvSpPr/>
          <p:nvPr/>
        </p:nvSpPr>
        <p:spPr>
          <a:xfrm>
            <a:off x="5336899" y="2032634"/>
            <a:ext cx="1078229" cy="1078229"/>
          </a:xfrm>
          <a:prstGeom prst="ellipse">
            <a:avLst/>
          </a:prstGeom>
          <a:noFill/>
          <a:ln w="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857CF26-4E0D-024E-94EB-28F1429815A4}"/>
              </a:ext>
            </a:extLst>
          </p:cNvPr>
          <p:cNvCxnSpPr>
            <a:stCxn id="4" idx="1"/>
            <a:endCxn id="3" idx="1"/>
          </p:cNvCxnSpPr>
          <p:nvPr/>
        </p:nvCxnSpPr>
        <p:spPr>
          <a:xfrm flipH="1" flipV="1">
            <a:off x="4436675" y="1132410"/>
            <a:ext cx="1058127" cy="1058127"/>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5118A7A-1C06-894E-A6F6-0B29DD3708D7}"/>
              </a:ext>
            </a:extLst>
          </p:cNvPr>
          <p:cNvCxnSpPr>
            <a:stCxn id="4" idx="0"/>
            <a:endCxn id="3" idx="0"/>
          </p:cNvCxnSpPr>
          <p:nvPr/>
        </p:nvCxnSpPr>
        <p:spPr>
          <a:xfrm flipV="1">
            <a:off x="5876014" y="536216"/>
            <a:ext cx="1" cy="1496418"/>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783D2C0-E786-1A44-9D9D-E812F5CABD01}"/>
              </a:ext>
            </a:extLst>
          </p:cNvPr>
          <p:cNvCxnSpPr>
            <a:stCxn id="4" idx="7"/>
            <a:endCxn id="3" idx="7"/>
          </p:cNvCxnSpPr>
          <p:nvPr/>
        </p:nvCxnSpPr>
        <p:spPr>
          <a:xfrm flipV="1">
            <a:off x="6257225" y="1132410"/>
            <a:ext cx="1058129" cy="1058127"/>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AA92C35-D1A6-6245-BB24-134D4AB48E0C}"/>
              </a:ext>
            </a:extLst>
          </p:cNvPr>
          <p:cNvCxnSpPr>
            <a:stCxn id="4" idx="6"/>
            <a:endCxn id="3" idx="6"/>
          </p:cNvCxnSpPr>
          <p:nvPr/>
        </p:nvCxnSpPr>
        <p:spPr>
          <a:xfrm>
            <a:off x="6415128" y="2571749"/>
            <a:ext cx="1496420" cy="1"/>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EBEAF92-02C1-0247-BC00-F40378ABBFD8}"/>
              </a:ext>
            </a:extLst>
          </p:cNvPr>
          <p:cNvCxnSpPr>
            <a:stCxn id="4" idx="5"/>
            <a:endCxn id="3" idx="5"/>
          </p:cNvCxnSpPr>
          <p:nvPr/>
        </p:nvCxnSpPr>
        <p:spPr>
          <a:xfrm>
            <a:off x="6257225" y="2952960"/>
            <a:ext cx="1058129" cy="1058129"/>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96BF5AE-2949-4848-87AA-200C895B34E4}"/>
              </a:ext>
            </a:extLst>
          </p:cNvPr>
          <p:cNvCxnSpPr>
            <a:stCxn id="4" idx="4"/>
            <a:endCxn id="3" idx="4"/>
          </p:cNvCxnSpPr>
          <p:nvPr/>
        </p:nvCxnSpPr>
        <p:spPr>
          <a:xfrm>
            <a:off x="5876014" y="3110863"/>
            <a:ext cx="1" cy="1496420"/>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38D9630-FD16-5442-985C-2262625DEB54}"/>
              </a:ext>
            </a:extLst>
          </p:cNvPr>
          <p:cNvCxnSpPr>
            <a:stCxn id="4" idx="3"/>
            <a:endCxn id="3" idx="3"/>
          </p:cNvCxnSpPr>
          <p:nvPr/>
        </p:nvCxnSpPr>
        <p:spPr>
          <a:xfrm flipH="1">
            <a:off x="4436675" y="2952960"/>
            <a:ext cx="1058127" cy="1058129"/>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E986822-3842-C145-8158-096360C0670B}"/>
              </a:ext>
            </a:extLst>
          </p:cNvPr>
          <p:cNvCxnSpPr>
            <a:stCxn id="4" idx="2"/>
            <a:endCxn id="3" idx="2"/>
          </p:cNvCxnSpPr>
          <p:nvPr/>
        </p:nvCxnSpPr>
        <p:spPr>
          <a:xfrm flipH="1">
            <a:off x="3840481" y="2571749"/>
            <a:ext cx="1496418" cy="1"/>
          </a:xfrm>
          <a:prstGeom prst="line">
            <a:avLst/>
          </a:prstGeom>
          <a:ln w="76200"/>
          <a:effectLst/>
        </p:spPr>
        <p:style>
          <a:lnRef idx="2">
            <a:schemeClr val="accent1"/>
          </a:lnRef>
          <a:fillRef idx="0">
            <a:schemeClr val="accent1"/>
          </a:fillRef>
          <a:effectRef idx="1">
            <a:schemeClr val="accent1"/>
          </a:effectRef>
          <a:fontRef idx="minor">
            <a:schemeClr val="tx1"/>
          </a:fontRef>
        </p:style>
      </p:cxnSp>
      <p:pic>
        <p:nvPicPr>
          <p:cNvPr id="8" name="Picture 7" descr="A white cross on a black background&#10;&#10;Description automatically generated with medium confidence">
            <a:extLst>
              <a:ext uri="{FF2B5EF4-FFF2-40B4-BE49-F238E27FC236}">
                <a16:creationId xmlns:a16="http://schemas.microsoft.com/office/drawing/2014/main" id="{E4DEBB11-EBD9-6F47-A558-7C5DB66F3A5C}"/>
              </a:ext>
            </a:extLst>
          </p:cNvPr>
          <p:cNvPicPr>
            <a:picLocks noChangeAspect="1"/>
          </p:cNvPicPr>
          <p:nvPr/>
        </p:nvPicPr>
        <p:blipFill rotWithShape="1">
          <a:blip r:embed="rId2"/>
          <a:srcRect l="32174" t="7422" r="31570" b="7092"/>
          <a:stretch/>
        </p:blipFill>
        <p:spPr>
          <a:xfrm>
            <a:off x="5494802" y="2079544"/>
            <a:ext cx="762423" cy="1011217"/>
          </a:xfrm>
          <a:prstGeom prst="rect">
            <a:avLst/>
          </a:prstGeom>
        </p:spPr>
      </p:pic>
    </p:spTree>
    <p:extLst>
      <p:ext uri="{BB962C8B-B14F-4D97-AF65-F5344CB8AC3E}">
        <p14:creationId xmlns:p14="http://schemas.microsoft.com/office/powerpoint/2010/main" val="2322568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1E5D-919D-0F41-991B-742921FA32DA}"/>
              </a:ext>
            </a:extLst>
          </p:cNvPr>
          <p:cNvSpPr>
            <a:spLocks noGrp="1"/>
          </p:cNvSpPr>
          <p:nvPr>
            <p:ph type="title"/>
          </p:nvPr>
        </p:nvSpPr>
        <p:spPr/>
        <p:txBody>
          <a:bodyPr/>
          <a:lstStyle/>
          <a:p>
            <a:r>
              <a:rPr lang="en-US" dirty="0"/>
              <a:t>Q&amp;A - Summary</a:t>
            </a:r>
          </a:p>
        </p:txBody>
      </p:sp>
      <p:sp>
        <p:nvSpPr>
          <p:cNvPr id="3" name="Text Placeholder 2">
            <a:extLst>
              <a:ext uri="{FF2B5EF4-FFF2-40B4-BE49-F238E27FC236}">
                <a16:creationId xmlns:a16="http://schemas.microsoft.com/office/drawing/2014/main" id="{D1F8D5E7-6D80-834F-8DB5-DB212BB65CAF}"/>
              </a:ext>
            </a:extLst>
          </p:cNvPr>
          <p:cNvSpPr>
            <a:spLocks noGrp="1"/>
          </p:cNvSpPr>
          <p:nvPr>
            <p:ph type="body" sz="quarter" idx="10"/>
          </p:nvPr>
        </p:nvSpPr>
        <p:spPr/>
        <p:txBody>
          <a:bodyPr>
            <a:normAutofit/>
          </a:bodyPr>
          <a:lstStyle/>
          <a:p>
            <a:pPr marL="640080" indent="-640080">
              <a:buFont typeface="+mj-lt"/>
              <a:buAutoNum type="arabicPeriod" startAt="3"/>
            </a:pPr>
            <a:r>
              <a:rPr lang="en-US" sz="4400" b="1" dirty="0"/>
              <a:t>The Father sets the plan, chooses and sends the Son; the Son reveals and fulfills the plan; what does the Holy Spirit do?</a:t>
            </a:r>
          </a:p>
        </p:txBody>
      </p:sp>
    </p:spTree>
    <p:extLst>
      <p:ext uri="{BB962C8B-B14F-4D97-AF65-F5344CB8AC3E}">
        <p14:creationId xmlns:p14="http://schemas.microsoft.com/office/powerpoint/2010/main" val="1546729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40638D-46EC-3B4A-AA8F-7968909FF3B1}"/>
              </a:ext>
            </a:extLst>
          </p:cNvPr>
          <p:cNvSpPr>
            <a:spLocks noGrp="1"/>
          </p:cNvSpPr>
          <p:nvPr>
            <p:ph type="body" sz="quarter" idx="10"/>
          </p:nvPr>
        </p:nvSpPr>
        <p:spPr/>
        <p:txBody>
          <a:bodyPr>
            <a:normAutofit/>
          </a:bodyPr>
          <a:lstStyle/>
          <a:p>
            <a:r>
              <a:rPr lang="en-US" sz="3600" dirty="0"/>
              <a:t>And I, if I am lifted up from the earth, will draw all men to Myself.”</a:t>
            </a:r>
          </a:p>
        </p:txBody>
      </p:sp>
      <p:sp>
        <p:nvSpPr>
          <p:cNvPr id="3" name="Text Placeholder 2">
            <a:extLst>
              <a:ext uri="{FF2B5EF4-FFF2-40B4-BE49-F238E27FC236}">
                <a16:creationId xmlns:a16="http://schemas.microsoft.com/office/drawing/2014/main" id="{303615DD-2560-5143-A4F8-C3AED1FE5FCA}"/>
              </a:ext>
            </a:extLst>
          </p:cNvPr>
          <p:cNvSpPr>
            <a:spLocks noGrp="1"/>
          </p:cNvSpPr>
          <p:nvPr>
            <p:ph type="body" sz="quarter" idx="11"/>
          </p:nvPr>
        </p:nvSpPr>
        <p:spPr/>
        <p:txBody>
          <a:bodyPr/>
          <a:lstStyle/>
          <a:p>
            <a:r>
              <a:rPr lang="en-US" dirty="0"/>
              <a:t>- John 12:32</a:t>
            </a:r>
          </a:p>
        </p:txBody>
      </p:sp>
    </p:spTree>
    <p:extLst>
      <p:ext uri="{BB962C8B-B14F-4D97-AF65-F5344CB8AC3E}">
        <p14:creationId xmlns:p14="http://schemas.microsoft.com/office/powerpoint/2010/main" val="198058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E2C7E6-76AA-1D43-89AE-901917DDA8F5}"/>
              </a:ext>
            </a:extLst>
          </p:cNvPr>
          <p:cNvSpPr>
            <a:spLocks noGrp="1"/>
          </p:cNvSpPr>
          <p:nvPr>
            <p:ph type="title"/>
          </p:nvPr>
        </p:nvSpPr>
        <p:spPr>
          <a:xfrm>
            <a:off x="501436" y="2227810"/>
            <a:ext cx="2175261" cy="1447929"/>
          </a:xfrm>
        </p:spPr>
        <p:txBody>
          <a:bodyPr>
            <a:normAutofit/>
          </a:bodyPr>
          <a:lstStyle/>
          <a:p>
            <a:r>
              <a:rPr lang="en-US" sz="2400" dirty="0">
                <a:latin typeface="Lato Black" panose="020F0502020204030203" pitchFamily="34" charset="0"/>
                <a:ea typeface="Lato Black" panose="020F0502020204030203" pitchFamily="34" charset="0"/>
                <a:cs typeface="Lato Black" panose="020F0502020204030203" pitchFamily="34" charset="0"/>
              </a:rPr>
              <a:t>CREATION</a:t>
            </a:r>
          </a:p>
        </p:txBody>
      </p:sp>
      <p:sp>
        <p:nvSpPr>
          <p:cNvPr id="4" name="Title 1">
            <a:extLst>
              <a:ext uri="{FF2B5EF4-FFF2-40B4-BE49-F238E27FC236}">
                <a16:creationId xmlns:a16="http://schemas.microsoft.com/office/drawing/2014/main" id="{74901F45-E53D-C546-810A-174D1A40ABEE}"/>
              </a:ext>
            </a:extLst>
          </p:cNvPr>
          <p:cNvSpPr txBox="1">
            <a:spLocks/>
          </p:cNvSpPr>
          <p:nvPr/>
        </p:nvSpPr>
        <p:spPr>
          <a:xfrm>
            <a:off x="6891250" y="2227810"/>
            <a:ext cx="1645920" cy="144792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2400" dirty="0">
                <a:latin typeface="Lato Black" panose="020F0502020204030203" pitchFamily="34" charset="0"/>
                <a:ea typeface="Lato Black" panose="020F0502020204030203" pitchFamily="34" charset="0"/>
                <a:cs typeface="Lato Black" panose="020F0502020204030203" pitchFamily="34" charset="0"/>
              </a:rPr>
              <a:t>JESUS</a:t>
            </a:r>
            <a:br>
              <a:rPr lang="en-US" sz="2400" dirty="0">
                <a:latin typeface="Lato Black" panose="020F0502020204030203" pitchFamily="34" charset="0"/>
                <a:ea typeface="Lato Black" panose="020F0502020204030203" pitchFamily="34" charset="0"/>
                <a:cs typeface="Lato Black" panose="020F0502020204030203" pitchFamily="34" charset="0"/>
              </a:rPr>
            </a:br>
            <a:r>
              <a:rPr lang="en-US" sz="2400" dirty="0">
                <a:latin typeface="Lato Black" panose="020F0502020204030203" pitchFamily="34" charset="0"/>
                <a:ea typeface="Lato Black" panose="020F0502020204030203" pitchFamily="34" charset="0"/>
                <a:cs typeface="Lato Black" panose="020F0502020204030203" pitchFamily="34" charset="0"/>
              </a:rPr>
              <a:t>RETURN</a:t>
            </a:r>
          </a:p>
        </p:txBody>
      </p:sp>
      <p:pic>
        <p:nvPicPr>
          <p:cNvPr id="6" name="Picture 5" descr="A white cross on a black background&#10;&#10;Description automatically generated with medium confidence">
            <a:extLst>
              <a:ext uri="{FF2B5EF4-FFF2-40B4-BE49-F238E27FC236}">
                <a16:creationId xmlns:a16="http://schemas.microsoft.com/office/drawing/2014/main" id="{4695F80D-24CE-544C-A048-D4E955B8A083}"/>
              </a:ext>
            </a:extLst>
          </p:cNvPr>
          <p:cNvPicPr>
            <a:picLocks noChangeAspect="1"/>
          </p:cNvPicPr>
          <p:nvPr/>
        </p:nvPicPr>
        <p:blipFill rotWithShape="1">
          <a:blip r:embed="rId2"/>
          <a:srcRect l="32909" r="32727"/>
          <a:stretch/>
        </p:blipFill>
        <p:spPr>
          <a:xfrm>
            <a:off x="4211878" y="2169362"/>
            <a:ext cx="955964" cy="1564821"/>
          </a:xfrm>
          <a:prstGeom prst="rect">
            <a:avLst/>
          </a:prstGeom>
        </p:spPr>
      </p:pic>
      <p:cxnSp>
        <p:nvCxnSpPr>
          <p:cNvPr id="8" name="Straight Connector 7">
            <a:extLst>
              <a:ext uri="{FF2B5EF4-FFF2-40B4-BE49-F238E27FC236}">
                <a16:creationId xmlns:a16="http://schemas.microsoft.com/office/drawing/2014/main" id="{073C5DFF-C545-7D4D-B751-6EDB18531D98}"/>
              </a:ext>
            </a:extLst>
          </p:cNvPr>
          <p:cNvCxnSpPr/>
          <p:nvPr/>
        </p:nvCxnSpPr>
        <p:spPr>
          <a:xfrm>
            <a:off x="2560319" y="2951772"/>
            <a:ext cx="1504604" cy="0"/>
          </a:xfrm>
          <a:prstGeom prst="line">
            <a:avLst/>
          </a:prstGeom>
          <a:ln w="76200" cap="rnd">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33D8F75-0A25-694F-801D-EF89D1065098}"/>
              </a:ext>
            </a:extLst>
          </p:cNvPr>
          <p:cNvCxnSpPr/>
          <p:nvPr/>
        </p:nvCxnSpPr>
        <p:spPr>
          <a:xfrm>
            <a:off x="5453148" y="2951772"/>
            <a:ext cx="1504604" cy="0"/>
          </a:xfrm>
          <a:prstGeom prst="line">
            <a:avLst/>
          </a:prstGeom>
          <a:ln w="76200" cap="rnd">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B8C24F4-721A-0144-A5CC-CBC8420B8ED3}"/>
              </a:ext>
            </a:extLst>
          </p:cNvPr>
          <p:cNvCxnSpPr>
            <a:cxnSpLocks/>
          </p:cNvCxnSpPr>
          <p:nvPr/>
        </p:nvCxnSpPr>
        <p:spPr>
          <a:xfrm>
            <a:off x="1712421" y="1948295"/>
            <a:ext cx="5818909" cy="0"/>
          </a:xfrm>
          <a:prstGeom prst="line">
            <a:avLst/>
          </a:prstGeom>
          <a:ln w="76200" cap="rnd">
            <a:headEnd type="triangle"/>
            <a:tailEnd type="triangle"/>
          </a:ln>
          <a:effectLst/>
          <a:scene3d>
            <a:camera prst="orthographicFront"/>
            <a:lightRig rig="threePt" dir="t"/>
          </a:scene3d>
          <a:sp3d/>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C1F0390A-94DF-3041-9BE2-C5C46B54F522}"/>
              </a:ext>
            </a:extLst>
          </p:cNvPr>
          <p:cNvSpPr txBox="1">
            <a:spLocks/>
          </p:cNvSpPr>
          <p:nvPr/>
        </p:nvSpPr>
        <p:spPr>
          <a:xfrm>
            <a:off x="2353983" y="1224329"/>
            <a:ext cx="4671753" cy="658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2400" dirty="0">
                <a:latin typeface="Lato Black" panose="020F0502020204030203" pitchFamily="34" charset="0"/>
                <a:ea typeface="Lato Black" panose="020F0502020204030203" pitchFamily="34" charset="0"/>
                <a:cs typeface="Lato Black" panose="020F0502020204030203" pitchFamily="34" charset="0"/>
              </a:rPr>
              <a:t>HOLY SPIRIT ACTIVITY</a:t>
            </a:r>
          </a:p>
        </p:txBody>
      </p:sp>
    </p:spTree>
    <p:extLst>
      <p:ext uri="{BB962C8B-B14F-4D97-AF65-F5344CB8AC3E}">
        <p14:creationId xmlns:p14="http://schemas.microsoft.com/office/powerpoint/2010/main" val="3523777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A455-69C8-0140-A34A-6D709615CE71}"/>
              </a:ext>
            </a:extLst>
          </p:cNvPr>
          <p:cNvSpPr>
            <a:spLocks noGrp="1"/>
          </p:cNvSpPr>
          <p:nvPr>
            <p:ph type="title"/>
          </p:nvPr>
        </p:nvSpPr>
        <p:spPr>
          <a:xfrm>
            <a:off x="615285" y="2709949"/>
            <a:ext cx="7913430" cy="1679171"/>
          </a:xfrm>
        </p:spPr>
        <p:txBody>
          <a:bodyPr/>
          <a:lstStyle/>
          <a:p>
            <a:r>
              <a:rPr lang="en-US" dirty="0"/>
              <a:t>4 Ways the Holy Spirit raises the </a:t>
            </a:r>
            <a:r>
              <a:rPr lang="en-US" u="sng" dirty="0"/>
              <a:t>Cross of Christ </a:t>
            </a:r>
            <a:r>
              <a:rPr lang="en-US" dirty="0"/>
              <a:t>to the world</a:t>
            </a:r>
          </a:p>
        </p:txBody>
      </p:sp>
      <p:pic>
        <p:nvPicPr>
          <p:cNvPr id="4" name="Picture 3" descr="Text, logo&#10;&#10;Description automatically generated">
            <a:extLst>
              <a:ext uri="{FF2B5EF4-FFF2-40B4-BE49-F238E27FC236}">
                <a16:creationId xmlns:a16="http://schemas.microsoft.com/office/drawing/2014/main" id="{319C26A2-7BF8-C04A-95FF-215285A0F056}"/>
              </a:ext>
            </a:extLst>
          </p:cNvPr>
          <p:cNvPicPr>
            <a:picLocks noChangeAspect="1"/>
          </p:cNvPicPr>
          <p:nvPr/>
        </p:nvPicPr>
        <p:blipFill>
          <a:blip r:embed="rId2"/>
          <a:stretch>
            <a:fillRect/>
          </a:stretch>
        </p:blipFill>
        <p:spPr>
          <a:xfrm>
            <a:off x="3235036" y="1144799"/>
            <a:ext cx="2673927" cy="1426951"/>
          </a:xfrm>
          <a:prstGeom prst="rect">
            <a:avLst/>
          </a:prstGeom>
        </p:spPr>
      </p:pic>
    </p:spTree>
    <p:extLst>
      <p:ext uri="{BB962C8B-B14F-4D97-AF65-F5344CB8AC3E}">
        <p14:creationId xmlns:p14="http://schemas.microsoft.com/office/powerpoint/2010/main" val="272967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A931-ABB6-B84C-B51C-22D9F299FAE1}"/>
              </a:ext>
            </a:extLst>
          </p:cNvPr>
          <p:cNvSpPr>
            <a:spLocks noGrp="1"/>
          </p:cNvSpPr>
          <p:nvPr>
            <p:ph type="title"/>
          </p:nvPr>
        </p:nvSpPr>
        <p:spPr/>
        <p:txBody>
          <a:bodyPr/>
          <a:lstStyle/>
          <a:p>
            <a:r>
              <a:rPr lang="en-US" dirty="0"/>
              <a:t>Review</a:t>
            </a:r>
          </a:p>
        </p:txBody>
      </p:sp>
      <p:sp>
        <p:nvSpPr>
          <p:cNvPr id="3" name="Text Placeholder 2">
            <a:extLst>
              <a:ext uri="{FF2B5EF4-FFF2-40B4-BE49-F238E27FC236}">
                <a16:creationId xmlns:a16="http://schemas.microsoft.com/office/drawing/2014/main" id="{4BF285D3-A164-8149-A641-9D95E0429C8C}"/>
              </a:ext>
            </a:extLst>
          </p:cNvPr>
          <p:cNvSpPr>
            <a:spLocks noGrp="1"/>
          </p:cNvSpPr>
          <p:nvPr>
            <p:ph type="body" sz="quarter" idx="10"/>
          </p:nvPr>
        </p:nvSpPr>
        <p:spPr>
          <a:xfrm>
            <a:off x="598488" y="1251437"/>
            <a:ext cx="7913687" cy="3686083"/>
          </a:xfrm>
        </p:spPr>
        <p:txBody>
          <a:bodyPr/>
          <a:lstStyle/>
          <a:p>
            <a:pPr marL="0" indent="0">
              <a:spcAft>
                <a:spcPts val="1200"/>
              </a:spcAft>
              <a:buNone/>
            </a:pPr>
            <a:r>
              <a:rPr lang="en-US" b="1" dirty="0"/>
              <a:t>Old Testament Work of the Holy Spirit:</a:t>
            </a:r>
          </a:p>
          <a:p>
            <a:pPr marL="971550" lvl="1" indent="-514350">
              <a:spcAft>
                <a:spcPts val="1200"/>
              </a:spcAft>
              <a:buFont typeface="+mj-lt"/>
              <a:buAutoNum type="arabicPeriod"/>
            </a:pPr>
            <a:r>
              <a:rPr lang="en-US" sz="2400" dirty="0"/>
              <a:t>Creation</a:t>
            </a:r>
          </a:p>
          <a:p>
            <a:pPr marL="971550" lvl="1" indent="-514350">
              <a:spcAft>
                <a:spcPts val="1200"/>
              </a:spcAft>
              <a:buFont typeface="+mj-lt"/>
              <a:buAutoNum type="arabicPeriod"/>
            </a:pPr>
            <a:r>
              <a:rPr lang="en-US" sz="4400" b="1" dirty="0"/>
              <a:t>Nation of Israel</a:t>
            </a:r>
          </a:p>
          <a:p>
            <a:pPr marL="0" indent="0">
              <a:buNone/>
            </a:pPr>
            <a:endParaRPr lang="en-US" dirty="0"/>
          </a:p>
        </p:txBody>
      </p:sp>
    </p:spTree>
    <p:extLst>
      <p:ext uri="{BB962C8B-B14F-4D97-AF65-F5344CB8AC3E}">
        <p14:creationId xmlns:p14="http://schemas.microsoft.com/office/powerpoint/2010/main" val="1856261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A931-ABB6-B84C-B51C-22D9F299FAE1}"/>
              </a:ext>
            </a:extLst>
          </p:cNvPr>
          <p:cNvSpPr>
            <a:spLocks noGrp="1"/>
          </p:cNvSpPr>
          <p:nvPr>
            <p:ph type="title"/>
          </p:nvPr>
        </p:nvSpPr>
        <p:spPr/>
        <p:txBody>
          <a:bodyPr/>
          <a:lstStyle/>
          <a:p>
            <a:r>
              <a:rPr lang="en-US" dirty="0"/>
              <a:t>Review</a:t>
            </a:r>
          </a:p>
        </p:txBody>
      </p:sp>
      <p:sp>
        <p:nvSpPr>
          <p:cNvPr id="3" name="Text Placeholder 2">
            <a:extLst>
              <a:ext uri="{FF2B5EF4-FFF2-40B4-BE49-F238E27FC236}">
                <a16:creationId xmlns:a16="http://schemas.microsoft.com/office/drawing/2014/main" id="{4BF285D3-A164-8149-A641-9D95E0429C8C}"/>
              </a:ext>
            </a:extLst>
          </p:cNvPr>
          <p:cNvSpPr>
            <a:spLocks noGrp="1"/>
          </p:cNvSpPr>
          <p:nvPr>
            <p:ph type="body" sz="quarter" idx="10"/>
          </p:nvPr>
        </p:nvSpPr>
        <p:spPr>
          <a:xfrm>
            <a:off x="598488" y="1251437"/>
            <a:ext cx="7913687" cy="3686083"/>
          </a:xfrm>
        </p:spPr>
        <p:txBody>
          <a:bodyPr/>
          <a:lstStyle/>
          <a:p>
            <a:pPr marL="0" indent="0">
              <a:spcAft>
                <a:spcPts val="1200"/>
              </a:spcAft>
              <a:buNone/>
            </a:pPr>
            <a:r>
              <a:rPr lang="en-US" b="1" dirty="0"/>
              <a:t>Old Testament Work of the Holy Spirit:</a:t>
            </a:r>
          </a:p>
          <a:p>
            <a:pPr marL="971550" lvl="1" indent="-514350">
              <a:spcAft>
                <a:spcPts val="1200"/>
              </a:spcAft>
              <a:buFont typeface="+mj-lt"/>
              <a:buAutoNum type="arabicPeriod"/>
            </a:pPr>
            <a:r>
              <a:rPr lang="en-US" sz="2400" dirty="0"/>
              <a:t>Creation</a:t>
            </a:r>
          </a:p>
          <a:p>
            <a:pPr marL="971550" lvl="1" indent="-514350">
              <a:spcAft>
                <a:spcPts val="1200"/>
              </a:spcAft>
              <a:buFont typeface="+mj-lt"/>
              <a:buAutoNum type="arabicPeriod"/>
            </a:pPr>
            <a:r>
              <a:rPr lang="en-US" sz="2400" dirty="0"/>
              <a:t>Nation of Israel</a:t>
            </a:r>
          </a:p>
          <a:p>
            <a:pPr marL="971550" lvl="1" indent="-514350">
              <a:spcAft>
                <a:spcPts val="1200"/>
              </a:spcAft>
              <a:buFont typeface="+mj-lt"/>
              <a:buAutoNum type="arabicPeriod"/>
            </a:pPr>
            <a:r>
              <a:rPr lang="en-US" sz="4400" b="1" dirty="0"/>
              <a:t>Ministry of Jesus</a:t>
            </a:r>
          </a:p>
          <a:p>
            <a:pPr marL="0" indent="0">
              <a:buNone/>
            </a:pPr>
            <a:endParaRPr lang="en-US" dirty="0"/>
          </a:p>
        </p:txBody>
      </p:sp>
    </p:spTree>
    <p:extLst>
      <p:ext uri="{BB962C8B-B14F-4D97-AF65-F5344CB8AC3E}">
        <p14:creationId xmlns:p14="http://schemas.microsoft.com/office/powerpoint/2010/main" val="428053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D5E3-14E6-514A-AF8A-1BF9B37F028A}"/>
              </a:ext>
            </a:extLst>
          </p:cNvPr>
          <p:cNvSpPr>
            <a:spLocks noGrp="1"/>
          </p:cNvSpPr>
          <p:nvPr>
            <p:ph type="title"/>
          </p:nvPr>
        </p:nvSpPr>
        <p:spPr/>
        <p:txBody>
          <a:bodyPr/>
          <a:lstStyle/>
          <a:p>
            <a:r>
              <a:rPr lang="en-US" dirty="0"/>
              <a:t>Theories on Atonement</a:t>
            </a:r>
          </a:p>
        </p:txBody>
      </p:sp>
      <p:sp>
        <p:nvSpPr>
          <p:cNvPr id="3" name="Text Placeholder 2">
            <a:extLst>
              <a:ext uri="{FF2B5EF4-FFF2-40B4-BE49-F238E27FC236}">
                <a16:creationId xmlns:a16="http://schemas.microsoft.com/office/drawing/2014/main" id="{E72AC135-0035-A747-8601-F51E7BA1B046}"/>
              </a:ext>
            </a:extLst>
          </p:cNvPr>
          <p:cNvSpPr>
            <a:spLocks noGrp="1"/>
          </p:cNvSpPr>
          <p:nvPr>
            <p:ph type="body" sz="quarter" idx="10"/>
          </p:nvPr>
        </p:nvSpPr>
        <p:spPr>
          <a:xfrm>
            <a:off x="598488" y="1251437"/>
            <a:ext cx="7913687" cy="1320313"/>
          </a:xfrm>
        </p:spPr>
        <p:txBody>
          <a:bodyPr>
            <a:normAutofit/>
          </a:bodyPr>
          <a:lstStyle/>
          <a:p>
            <a:pPr marL="640080" indent="-640080">
              <a:buFont typeface="+mj-lt"/>
              <a:buAutoNum type="arabicPeriod"/>
            </a:pPr>
            <a:r>
              <a:rPr lang="en-US" sz="4400" b="1" dirty="0"/>
              <a:t>Ransom Theory</a:t>
            </a:r>
          </a:p>
        </p:txBody>
      </p:sp>
      <p:cxnSp>
        <p:nvCxnSpPr>
          <p:cNvPr id="4" name="Straight Connector 3">
            <a:extLst>
              <a:ext uri="{FF2B5EF4-FFF2-40B4-BE49-F238E27FC236}">
                <a16:creationId xmlns:a16="http://schemas.microsoft.com/office/drawing/2014/main" id="{F2456BC8-0B53-4A40-B98D-8483679FCDDC}"/>
              </a:ext>
            </a:extLst>
          </p:cNvPr>
          <p:cNvCxnSpPr>
            <a:cxnSpLocks/>
          </p:cNvCxnSpPr>
          <p:nvPr/>
        </p:nvCxnSpPr>
        <p:spPr>
          <a:xfrm>
            <a:off x="993914" y="2307128"/>
            <a:ext cx="0" cy="2264872"/>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970ABE5-1E87-4C49-AA91-E4A6894E4C15}"/>
              </a:ext>
            </a:extLst>
          </p:cNvPr>
          <p:cNvSpPr txBox="1"/>
          <p:nvPr/>
        </p:nvSpPr>
        <p:spPr>
          <a:xfrm>
            <a:off x="1552655" y="2509897"/>
            <a:ext cx="6597431" cy="2062103"/>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who gave Himself as a ransom for all, the testimony given at the proper time.</a:t>
            </a:r>
          </a:p>
          <a:p>
            <a:r>
              <a:rPr lang="en-US" sz="3200" b="1" dirty="0">
                <a:latin typeface="Lato" panose="020F0502020204030203" pitchFamily="34" charset="0"/>
                <a:ea typeface="Lato" panose="020F0502020204030203" pitchFamily="34" charset="0"/>
                <a:cs typeface="Lato" panose="020F0502020204030203" pitchFamily="34" charset="0"/>
              </a:rPr>
              <a:t>- I Timothy 2:6</a:t>
            </a:r>
          </a:p>
        </p:txBody>
      </p:sp>
    </p:spTree>
    <p:extLst>
      <p:ext uri="{BB962C8B-B14F-4D97-AF65-F5344CB8AC3E}">
        <p14:creationId xmlns:p14="http://schemas.microsoft.com/office/powerpoint/2010/main" val="269894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D5E3-14E6-514A-AF8A-1BF9B37F028A}"/>
              </a:ext>
            </a:extLst>
          </p:cNvPr>
          <p:cNvSpPr>
            <a:spLocks noGrp="1"/>
          </p:cNvSpPr>
          <p:nvPr>
            <p:ph type="title"/>
          </p:nvPr>
        </p:nvSpPr>
        <p:spPr/>
        <p:txBody>
          <a:bodyPr/>
          <a:lstStyle/>
          <a:p>
            <a:r>
              <a:rPr lang="en-US" dirty="0"/>
              <a:t>Theories on Atonement</a:t>
            </a:r>
          </a:p>
        </p:txBody>
      </p:sp>
      <p:sp>
        <p:nvSpPr>
          <p:cNvPr id="3" name="Text Placeholder 2">
            <a:extLst>
              <a:ext uri="{FF2B5EF4-FFF2-40B4-BE49-F238E27FC236}">
                <a16:creationId xmlns:a16="http://schemas.microsoft.com/office/drawing/2014/main" id="{E72AC135-0035-A747-8601-F51E7BA1B046}"/>
              </a:ext>
            </a:extLst>
          </p:cNvPr>
          <p:cNvSpPr>
            <a:spLocks noGrp="1"/>
          </p:cNvSpPr>
          <p:nvPr>
            <p:ph type="body" sz="quarter" idx="10"/>
          </p:nvPr>
        </p:nvSpPr>
        <p:spPr>
          <a:xfrm>
            <a:off x="598488" y="1251437"/>
            <a:ext cx="7913687" cy="2024500"/>
          </a:xfrm>
        </p:spPr>
        <p:txBody>
          <a:bodyPr>
            <a:normAutofit/>
          </a:bodyPr>
          <a:lstStyle/>
          <a:p>
            <a:pPr marL="365760" indent="-365760">
              <a:buFont typeface="+mj-lt"/>
              <a:buAutoNum type="arabicPeriod"/>
            </a:pPr>
            <a:r>
              <a:rPr lang="en-US" sz="2200" dirty="0"/>
              <a:t>Random Theory</a:t>
            </a:r>
          </a:p>
          <a:p>
            <a:pPr marL="640080" indent="-640080">
              <a:buFont typeface="+mj-lt"/>
              <a:buAutoNum type="arabicPeriod"/>
            </a:pPr>
            <a:r>
              <a:rPr lang="en-US" sz="4400" b="1" dirty="0"/>
              <a:t>Moral Influence Theory</a:t>
            </a:r>
            <a:br>
              <a:rPr lang="en-US" sz="4400" b="1" dirty="0"/>
            </a:br>
            <a:r>
              <a:rPr lang="en-US" sz="3600" dirty="0"/>
              <a:t>(Peter Abelard)</a:t>
            </a:r>
            <a:endParaRPr lang="en-US" sz="4400" dirty="0"/>
          </a:p>
        </p:txBody>
      </p:sp>
      <p:cxnSp>
        <p:nvCxnSpPr>
          <p:cNvPr id="4" name="Straight Connector 3">
            <a:extLst>
              <a:ext uri="{FF2B5EF4-FFF2-40B4-BE49-F238E27FC236}">
                <a16:creationId xmlns:a16="http://schemas.microsoft.com/office/drawing/2014/main" id="{F2456BC8-0B53-4A40-B98D-8483679FCDDC}"/>
              </a:ext>
            </a:extLst>
          </p:cNvPr>
          <p:cNvCxnSpPr>
            <a:cxnSpLocks/>
          </p:cNvCxnSpPr>
          <p:nvPr/>
        </p:nvCxnSpPr>
        <p:spPr>
          <a:xfrm>
            <a:off x="993914" y="3331597"/>
            <a:ext cx="0" cy="1240403"/>
          </a:xfrm>
          <a:prstGeom prst="line">
            <a:avLst/>
          </a:prstGeom>
          <a:ln w="76200"/>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970ABE5-1E87-4C49-AA91-E4A6894E4C15}"/>
              </a:ext>
            </a:extLst>
          </p:cNvPr>
          <p:cNvSpPr txBox="1"/>
          <p:nvPr/>
        </p:nvSpPr>
        <p:spPr>
          <a:xfrm>
            <a:off x="1552655" y="3494782"/>
            <a:ext cx="6597431" cy="1077218"/>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For the wages of sin is death, </a:t>
            </a:r>
            <a:br>
              <a:rPr lang="en-US" sz="3200" dirty="0">
                <a:latin typeface="Lato" panose="020F0502020204030203" pitchFamily="34" charset="0"/>
                <a:ea typeface="Lato" panose="020F0502020204030203" pitchFamily="34" charset="0"/>
                <a:cs typeface="Lato" panose="020F0502020204030203" pitchFamily="34" charset="0"/>
              </a:rPr>
            </a:br>
            <a:r>
              <a:rPr lang="en-US" sz="3200" b="1" dirty="0">
                <a:latin typeface="Lato" panose="020F0502020204030203" pitchFamily="34" charset="0"/>
                <a:ea typeface="Lato" panose="020F0502020204030203" pitchFamily="34" charset="0"/>
                <a:cs typeface="Lato" panose="020F0502020204030203" pitchFamily="34" charset="0"/>
              </a:rPr>
              <a:t>- Romans 6:23a</a:t>
            </a:r>
          </a:p>
        </p:txBody>
      </p:sp>
    </p:spTree>
    <p:extLst>
      <p:ext uri="{BB962C8B-B14F-4D97-AF65-F5344CB8AC3E}">
        <p14:creationId xmlns:p14="http://schemas.microsoft.com/office/powerpoint/2010/main" val="3049114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D5E3-14E6-514A-AF8A-1BF9B37F028A}"/>
              </a:ext>
            </a:extLst>
          </p:cNvPr>
          <p:cNvSpPr>
            <a:spLocks noGrp="1"/>
          </p:cNvSpPr>
          <p:nvPr>
            <p:ph type="title"/>
          </p:nvPr>
        </p:nvSpPr>
        <p:spPr/>
        <p:txBody>
          <a:bodyPr/>
          <a:lstStyle/>
          <a:p>
            <a:r>
              <a:rPr lang="en-US" dirty="0"/>
              <a:t>Theories on Atonement</a:t>
            </a:r>
          </a:p>
        </p:txBody>
      </p:sp>
      <p:sp>
        <p:nvSpPr>
          <p:cNvPr id="3" name="Text Placeholder 2">
            <a:extLst>
              <a:ext uri="{FF2B5EF4-FFF2-40B4-BE49-F238E27FC236}">
                <a16:creationId xmlns:a16="http://schemas.microsoft.com/office/drawing/2014/main" id="{E72AC135-0035-A747-8601-F51E7BA1B046}"/>
              </a:ext>
            </a:extLst>
          </p:cNvPr>
          <p:cNvSpPr>
            <a:spLocks noGrp="1"/>
          </p:cNvSpPr>
          <p:nvPr>
            <p:ph type="body" sz="quarter" idx="10"/>
          </p:nvPr>
        </p:nvSpPr>
        <p:spPr>
          <a:xfrm>
            <a:off x="598488" y="1251437"/>
            <a:ext cx="8063374" cy="2422788"/>
          </a:xfrm>
        </p:spPr>
        <p:txBody>
          <a:bodyPr>
            <a:normAutofit/>
          </a:bodyPr>
          <a:lstStyle/>
          <a:p>
            <a:pPr marL="365760" indent="-365760">
              <a:buFont typeface="+mj-lt"/>
              <a:buAutoNum type="arabicPeriod"/>
            </a:pPr>
            <a:r>
              <a:rPr lang="en-US" sz="2100" dirty="0"/>
              <a:t>Random Theory</a:t>
            </a:r>
          </a:p>
          <a:p>
            <a:pPr marL="365760" indent="-365760">
              <a:spcAft>
                <a:spcPts val="1200"/>
              </a:spcAft>
              <a:buFont typeface="+mj-lt"/>
              <a:buAutoNum type="arabicPeriod"/>
            </a:pPr>
            <a:r>
              <a:rPr lang="en-US" sz="2100" dirty="0"/>
              <a:t>Moral Influence Theory</a:t>
            </a:r>
          </a:p>
          <a:p>
            <a:pPr marL="640080" indent="-640080">
              <a:buFont typeface="+mj-lt"/>
              <a:buAutoNum type="arabicPeriod"/>
            </a:pPr>
            <a:r>
              <a:rPr lang="en-US" sz="4000" b="1" dirty="0"/>
              <a:t>Substitutionary / Satisfaction Theory (Luther/Calvin)</a:t>
            </a:r>
            <a:endParaRPr lang="en-US" sz="4000" dirty="0"/>
          </a:p>
        </p:txBody>
      </p:sp>
    </p:spTree>
    <p:extLst>
      <p:ext uri="{BB962C8B-B14F-4D97-AF65-F5344CB8AC3E}">
        <p14:creationId xmlns:p14="http://schemas.microsoft.com/office/powerpoint/2010/main" val="1199168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D5E3-14E6-514A-AF8A-1BF9B37F028A}"/>
              </a:ext>
            </a:extLst>
          </p:cNvPr>
          <p:cNvSpPr>
            <a:spLocks noGrp="1"/>
          </p:cNvSpPr>
          <p:nvPr>
            <p:ph type="title"/>
          </p:nvPr>
        </p:nvSpPr>
        <p:spPr/>
        <p:txBody>
          <a:bodyPr/>
          <a:lstStyle/>
          <a:p>
            <a:r>
              <a:rPr lang="en-US" dirty="0"/>
              <a:t>Theories on Atonement</a:t>
            </a:r>
          </a:p>
        </p:txBody>
      </p:sp>
      <p:sp>
        <p:nvSpPr>
          <p:cNvPr id="3" name="Text Placeholder 2">
            <a:extLst>
              <a:ext uri="{FF2B5EF4-FFF2-40B4-BE49-F238E27FC236}">
                <a16:creationId xmlns:a16="http://schemas.microsoft.com/office/drawing/2014/main" id="{E72AC135-0035-A747-8601-F51E7BA1B046}"/>
              </a:ext>
            </a:extLst>
          </p:cNvPr>
          <p:cNvSpPr>
            <a:spLocks noGrp="1"/>
          </p:cNvSpPr>
          <p:nvPr>
            <p:ph type="body" sz="quarter" idx="10"/>
          </p:nvPr>
        </p:nvSpPr>
        <p:spPr>
          <a:xfrm>
            <a:off x="598488" y="1251436"/>
            <a:ext cx="7913687" cy="3344417"/>
          </a:xfrm>
        </p:spPr>
        <p:txBody>
          <a:bodyPr>
            <a:normAutofit/>
          </a:bodyPr>
          <a:lstStyle/>
          <a:p>
            <a:pPr marL="365760" indent="-365760">
              <a:buFont typeface="+mj-lt"/>
              <a:buAutoNum type="arabicPeriod"/>
            </a:pPr>
            <a:r>
              <a:rPr lang="en-US" sz="2400" dirty="0"/>
              <a:t>Random Theory</a:t>
            </a:r>
          </a:p>
          <a:p>
            <a:pPr marL="365760" indent="-365760">
              <a:buFont typeface="+mj-lt"/>
              <a:buAutoNum type="arabicPeriod"/>
            </a:pPr>
            <a:r>
              <a:rPr lang="en-US" sz="2400" dirty="0"/>
              <a:t>Moral Influence Theory</a:t>
            </a:r>
          </a:p>
          <a:p>
            <a:pPr marL="365760" indent="-365760">
              <a:spcAft>
                <a:spcPts val="1200"/>
              </a:spcAft>
              <a:buFont typeface="+mj-lt"/>
              <a:buAutoNum type="arabicPeriod"/>
            </a:pPr>
            <a:r>
              <a:rPr lang="en-US" sz="2400" dirty="0"/>
              <a:t>Substitutionary Theory</a:t>
            </a:r>
          </a:p>
          <a:p>
            <a:pPr marL="640080" indent="-640080">
              <a:buFont typeface="+mj-lt"/>
              <a:buAutoNum type="arabicPeriod"/>
            </a:pPr>
            <a:r>
              <a:rPr lang="en-US" sz="4800" b="1" dirty="0"/>
              <a:t>Martyr Theory</a:t>
            </a:r>
            <a:br>
              <a:rPr lang="en-US" sz="4800" b="1" dirty="0"/>
            </a:br>
            <a:r>
              <a:rPr lang="en-US" dirty="0"/>
              <a:t>(Modern Liberal Theologians)</a:t>
            </a:r>
            <a:endParaRPr lang="en-US" sz="4800" dirty="0"/>
          </a:p>
        </p:txBody>
      </p:sp>
      <p:pic>
        <p:nvPicPr>
          <p:cNvPr id="4" name="Picture 3">
            <a:extLst>
              <a:ext uri="{FF2B5EF4-FFF2-40B4-BE49-F238E27FC236}">
                <a16:creationId xmlns:a16="http://schemas.microsoft.com/office/drawing/2014/main" id="{E6E501D6-3211-9D48-9100-4E3E3EC74D29}"/>
              </a:ext>
            </a:extLst>
          </p:cNvPr>
          <p:cNvPicPr>
            <a:picLocks noChangeAspect="1"/>
          </p:cNvPicPr>
          <p:nvPr/>
        </p:nvPicPr>
        <p:blipFill>
          <a:blip r:embed="rId2"/>
          <a:stretch>
            <a:fillRect/>
          </a:stretch>
        </p:blipFill>
        <p:spPr>
          <a:xfrm>
            <a:off x="6371323" y="634604"/>
            <a:ext cx="1878105" cy="2344641"/>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5" name="Picture 4">
            <a:extLst>
              <a:ext uri="{FF2B5EF4-FFF2-40B4-BE49-F238E27FC236}">
                <a16:creationId xmlns:a16="http://schemas.microsoft.com/office/drawing/2014/main" id="{74554FF7-1573-FB44-9268-2A2B098DE266}"/>
              </a:ext>
            </a:extLst>
          </p:cNvPr>
          <p:cNvPicPr>
            <a:picLocks noChangeAspect="1"/>
          </p:cNvPicPr>
          <p:nvPr/>
        </p:nvPicPr>
        <p:blipFill>
          <a:blip r:embed="rId3"/>
          <a:stretch>
            <a:fillRect/>
          </a:stretch>
        </p:blipFill>
        <p:spPr>
          <a:xfrm>
            <a:off x="7045499" y="2306945"/>
            <a:ext cx="1654424" cy="2477115"/>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1335919913"/>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2359</TotalTime>
  <Words>1089</Words>
  <Application>Microsoft Macintosh PowerPoint</Application>
  <PresentationFormat>On-screen Show (16:9)</PresentationFormat>
  <Paragraphs>108</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Lato</vt:lpstr>
      <vt:lpstr>Lato Black</vt:lpstr>
      <vt:lpstr>Lato Light</vt:lpstr>
      <vt:lpstr>Lato Regular</vt:lpstr>
      <vt:lpstr>With Title</vt:lpstr>
      <vt:lpstr>PowerPoint Presentation</vt:lpstr>
      <vt:lpstr>Review</vt:lpstr>
      <vt:lpstr>Review</vt:lpstr>
      <vt:lpstr>Review</vt:lpstr>
      <vt:lpstr>Review</vt:lpstr>
      <vt:lpstr>Theories on Atonement</vt:lpstr>
      <vt:lpstr>Theories on Atonement</vt:lpstr>
      <vt:lpstr>Theories on Atonement</vt:lpstr>
      <vt:lpstr>Theories on Atonement</vt:lpstr>
      <vt:lpstr>Theories on Atonement</vt:lpstr>
      <vt:lpstr>Just /                   /</vt:lpstr>
      <vt:lpstr>Just / Justifier /</vt:lpstr>
      <vt:lpstr>Just / Justifier / Atonement</vt:lpstr>
      <vt:lpstr>DARIUS  +  DANIEL  Daniel 6:13-23</vt:lpstr>
      <vt:lpstr>PowerPoint Presentation</vt:lpstr>
      <vt:lpstr>PowerPoint Presentation</vt:lpstr>
      <vt:lpstr>PowerPoint Presentation</vt:lpstr>
      <vt:lpstr>PowerPoint Presentation</vt:lpstr>
      <vt:lpstr>PowerPoint Presentation</vt:lpstr>
      <vt:lpstr>PowerPoint Presentation</vt:lpstr>
      <vt:lpstr>Darius + Daniel</vt:lpstr>
      <vt:lpstr>Darius + Daniel</vt:lpstr>
      <vt:lpstr>Darius + Daniel</vt:lpstr>
      <vt:lpstr>Darius + Daniel</vt:lpstr>
      <vt:lpstr>Darius + Daniel</vt:lpstr>
      <vt:lpstr>PLAN OF SALVATION</vt:lpstr>
      <vt:lpstr>??  The Trinity  ??</vt:lpstr>
      <vt:lpstr>Q&amp;A - Summary</vt:lpstr>
      <vt:lpstr>Q&amp;A - Summary</vt:lpstr>
      <vt:lpstr>WHEEL OF LIFE</vt:lpstr>
      <vt:lpstr>Q&amp;A - Summary</vt:lpstr>
      <vt:lpstr>PowerPoint Presentation</vt:lpstr>
      <vt:lpstr>CREATION</vt:lpstr>
      <vt:lpstr>4 Ways the Holy Spirit raises the Cross of Christ to the world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Michael Mazzalongo</cp:lastModifiedBy>
  <cp:revision>417</cp:revision>
  <dcterms:created xsi:type="dcterms:W3CDTF">2014-04-30T18:34:38Z</dcterms:created>
  <dcterms:modified xsi:type="dcterms:W3CDTF">2021-10-14T14:53:15Z</dcterms:modified>
</cp:coreProperties>
</file>