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59" r:id="rId4"/>
    <p:sldId id="268" r:id="rId5"/>
    <p:sldId id="269" r:id="rId6"/>
    <p:sldId id="298" r:id="rId7"/>
    <p:sldId id="270" r:id="rId8"/>
    <p:sldId id="299" r:id="rId9"/>
    <p:sldId id="272" r:id="rId10"/>
    <p:sldId id="273" r:id="rId11"/>
    <p:sldId id="300" r:id="rId12"/>
    <p:sldId id="295" r:id="rId13"/>
    <p:sldId id="301" r:id="rId14"/>
    <p:sldId id="275" r:id="rId15"/>
    <p:sldId id="302" r:id="rId16"/>
    <p:sldId id="303" r:id="rId17"/>
    <p:sldId id="279" r:id="rId18"/>
    <p:sldId id="280" r:id="rId19"/>
    <p:sldId id="281" r:id="rId20"/>
    <p:sldId id="282" r:id="rId21"/>
    <p:sldId id="283" r:id="rId22"/>
    <p:sldId id="284" r:id="rId23"/>
    <p:sldId id="285" r:id="rId24"/>
    <p:sldId id="286" r:id="rId25"/>
    <p:sldId id="287" r:id="rId26"/>
    <p:sldId id="296" r:id="rId27"/>
    <p:sldId id="304" r:id="rId28"/>
    <p:sldId id="292" r:id="rId29"/>
    <p:sldId id="289" r:id="rId30"/>
    <p:sldId id="290" r:id="rId31"/>
    <p:sldId id="291" r:id="rId32"/>
    <p:sldId id="306" r:id="rId33"/>
    <p:sldId id="293" r:id="rId34"/>
    <p:sldId id="30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4B8"/>
    <a:srgbClr val="037C71"/>
    <a:srgbClr val="AC3B12"/>
    <a:srgbClr val="272B30"/>
    <a:srgbClr val="78C074"/>
    <a:srgbClr val="3E9BF8"/>
    <a:srgbClr val="904B25"/>
    <a:srgbClr val="C0652E"/>
    <a:srgbClr val="871C17"/>
    <a:srgbClr val="A524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p:restoredTop sz="94286"/>
  </p:normalViewPr>
  <p:slideViewPr>
    <p:cSldViewPr snapToGrid="0" snapToObjects="1">
      <p:cViewPr varScale="1">
        <p:scale>
          <a:sx n="161" d="100"/>
          <a:sy n="161" d="100"/>
        </p:scale>
        <p:origin x="704"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0"/>
            </a:endParaRPr>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0"/>
            </a:endParaRPr>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latin typeface="Lato" panose="020F0502020204030203" pitchFamily="34" charset="0"/>
              </a:rPr>
              <a:t>‹#›</a:t>
            </a:fld>
            <a:endParaRPr lang="en-US" dirty="0">
              <a:latin typeface="Lato" panose="020F0502020204030203" pitchFamily="34" charset="0"/>
            </a:endParaRPr>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latin typeface="Lato" panose="020F0502020204030203" pitchFamily="34" charset="0"/>
              </a:rPr>
              <a:t>10/21/21</a:t>
            </a:fld>
            <a:endParaRPr lang="en-US" dirty="0">
              <a:latin typeface="Lato" panose="020F0502020204030203" pitchFamily="34" charset="0"/>
            </a:endParaRPr>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panose="020F0502020204030203" pitchFamily="34" charset="0"/>
              </a:defRPr>
            </a:lvl1pPr>
          </a:lstStyle>
          <a:p>
            <a:fld id="{4CC2C837-2950-A949-A2DC-4377807F723A}" type="datetimeFigureOut">
              <a:rPr lang="en-US" smtClean="0"/>
              <a:pPr/>
              <a:t>10/21/21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1E6C1AF6-CE6F-8E4E-A621-7E2949989CBD}" type="slidenum">
              <a:rPr lang="en-US" smtClean="0"/>
              <a:pPr/>
              <a:t>‹#›</a:t>
            </a:fld>
            <a:endParaRPr lang="en-US" dirty="0"/>
          </a:p>
        </p:txBody>
      </p:sp>
    </p:spTree>
    <p:extLst>
      <p:ext uri="{BB962C8B-B14F-4D97-AF65-F5344CB8AC3E}">
        <p14:creationId xmlns:p14="http://schemas.microsoft.com/office/powerpoint/2010/main" val="382730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57BB3-ADE2-3F4D-AACF-F7556CC00B0D}" type="slidenum">
              <a:rPr lang="en-US" smtClean="0"/>
              <a:t>3</a:t>
            </a:fld>
            <a:endParaRPr lang="en-US"/>
          </a:p>
        </p:txBody>
      </p:sp>
    </p:spTree>
    <p:extLst>
      <p:ext uri="{BB962C8B-B14F-4D97-AF65-F5344CB8AC3E}">
        <p14:creationId xmlns:p14="http://schemas.microsoft.com/office/powerpoint/2010/main" val="2634601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18</a:t>
            </a:fld>
            <a:endParaRPr lang="en-US"/>
          </a:p>
        </p:txBody>
      </p:sp>
    </p:spTree>
    <p:extLst>
      <p:ext uri="{BB962C8B-B14F-4D97-AF65-F5344CB8AC3E}">
        <p14:creationId xmlns:p14="http://schemas.microsoft.com/office/powerpoint/2010/main" val="725582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19</a:t>
            </a:fld>
            <a:endParaRPr lang="en-US"/>
          </a:p>
        </p:txBody>
      </p:sp>
    </p:spTree>
    <p:extLst>
      <p:ext uri="{BB962C8B-B14F-4D97-AF65-F5344CB8AC3E}">
        <p14:creationId xmlns:p14="http://schemas.microsoft.com/office/powerpoint/2010/main" val="12390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20</a:t>
            </a:fld>
            <a:endParaRPr lang="en-US"/>
          </a:p>
        </p:txBody>
      </p:sp>
    </p:spTree>
    <p:extLst>
      <p:ext uri="{BB962C8B-B14F-4D97-AF65-F5344CB8AC3E}">
        <p14:creationId xmlns:p14="http://schemas.microsoft.com/office/powerpoint/2010/main" val="56781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21</a:t>
            </a:fld>
            <a:endParaRPr lang="en-US"/>
          </a:p>
        </p:txBody>
      </p:sp>
    </p:spTree>
    <p:extLst>
      <p:ext uri="{BB962C8B-B14F-4D97-AF65-F5344CB8AC3E}">
        <p14:creationId xmlns:p14="http://schemas.microsoft.com/office/powerpoint/2010/main" val="3810571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22</a:t>
            </a:fld>
            <a:endParaRPr lang="en-US"/>
          </a:p>
        </p:txBody>
      </p:sp>
    </p:spTree>
    <p:extLst>
      <p:ext uri="{BB962C8B-B14F-4D97-AF65-F5344CB8AC3E}">
        <p14:creationId xmlns:p14="http://schemas.microsoft.com/office/powerpoint/2010/main" val="326255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23</a:t>
            </a:fld>
            <a:endParaRPr lang="en-US"/>
          </a:p>
        </p:txBody>
      </p:sp>
    </p:spTree>
    <p:extLst>
      <p:ext uri="{BB962C8B-B14F-4D97-AF65-F5344CB8AC3E}">
        <p14:creationId xmlns:p14="http://schemas.microsoft.com/office/powerpoint/2010/main" val="413784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24</a:t>
            </a:fld>
            <a:endParaRPr lang="en-US"/>
          </a:p>
        </p:txBody>
      </p:sp>
    </p:spTree>
    <p:extLst>
      <p:ext uri="{BB962C8B-B14F-4D97-AF65-F5344CB8AC3E}">
        <p14:creationId xmlns:p14="http://schemas.microsoft.com/office/powerpoint/2010/main" val="3242941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25</a:t>
            </a:fld>
            <a:endParaRPr lang="en-US"/>
          </a:p>
        </p:txBody>
      </p:sp>
    </p:spTree>
    <p:extLst>
      <p:ext uri="{BB962C8B-B14F-4D97-AF65-F5344CB8AC3E}">
        <p14:creationId xmlns:p14="http://schemas.microsoft.com/office/powerpoint/2010/main" val="155514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26</a:t>
            </a:fld>
            <a:endParaRPr lang="en-US"/>
          </a:p>
        </p:txBody>
      </p:sp>
    </p:spTree>
    <p:extLst>
      <p:ext uri="{BB962C8B-B14F-4D97-AF65-F5344CB8AC3E}">
        <p14:creationId xmlns:p14="http://schemas.microsoft.com/office/powerpoint/2010/main" val="2117364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28</a:t>
            </a:fld>
            <a:endParaRPr lang="en-US"/>
          </a:p>
        </p:txBody>
      </p:sp>
    </p:spTree>
    <p:extLst>
      <p:ext uri="{BB962C8B-B14F-4D97-AF65-F5344CB8AC3E}">
        <p14:creationId xmlns:p14="http://schemas.microsoft.com/office/powerpoint/2010/main" val="336256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4</a:t>
            </a:fld>
            <a:endParaRPr lang="en-US"/>
          </a:p>
        </p:txBody>
      </p:sp>
    </p:spTree>
    <p:extLst>
      <p:ext uri="{BB962C8B-B14F-4D97-AF65-F5344CB8AC3E}">
        <p14:creationId xmlns:p14="http://schemas.microsoft.com/office/powerpoint/2010/main" val="35573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29</a:t>
            </a:fld>
            <a:endParaRPr lang="en-US"/>
          </a:p>
        </p:txBody>
      </p:sp>
    </p:spTree>
    <p:extLst>
      <p:ext uri="{BB962C8B-B14F-4D97-AF65-F5344CB8AC3E}">
        <p14:creationId xmlns:p14="http://schemas.microsoft.com/office/powerpoint/2010/main" val="197015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5</a:t>
            </a:fld>
            <a:endParaRPr lang="en-US"/>
          </a:p>
        </p:txBody>
      </p:sp>
    </p:spTree>
    <p:extLst>
      <p:ext uri="{BB962C8B-B14F-4D97-AF65-F5344CB8AC3E}">
        <p14:creationId xmlns:p14="http://schemas.microsoft.com/office/powerpoint/2010/main" val="159924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7</a:t>
            </a:fld>
            <a:endParaRPr lang="en-US"/>
          </a:p>
        </p:txBody>
      </p:sp>
    </p:spTree>
    <p:extLst>
      <p:ext uri="{BB962C8B-B14F-4D97-AF65-F5344CB8AC3E}">
        <p14:creationId xmlns:p14="http://schemas.microsoft.com/office/powerpoint/2010/main" val="18519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9</a:t>
            </a:fld>
            <a:endParaRPr lang="en-US"/>
          </a:p>
        </p:txBody>
      </p:sp>
    </p:spTree>
    <p:extLst>
      <p:ext uri="{BB962C8B-B14F-4D97-AF65-F5344CB8AC3E}">
        <p14:creationId xmlns:p14="http://schemas.microsoft.com/office/powerpoint/2010/main" val="299408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10</a:t>
            </a:fld>
            <a:endParaRPr lang="en-US"/>
          </a:p>
        </p:txBody>
      </p:sp>
    </p:spTree>
    <p:extLst>
      <p:ext uri="{BB962C8B-B14F-4D97-AF65-F5344CB8AC3E}">
        <p14:creationId xmlns:p14="http://schemas.microsoft.com/office/powerpoint/2010/main" val="226401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12</a:t>
            </a:fld>
            <a:endParaRPr lang="en-US"/>
          </a:p>
        </p:txBody>
      </p:sp>
    </p:spTree>
    <p:extLst>
      <p:ext uri="{BB962C8B-B14F-4D97-AF65-F5344CB8AC3E}">
        <p14:creationId xmlns:p14="http://schemas.microsoft.com/office/powerpoint/2010/main" val="335058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14</a:t>
            </a:fld>
            <a:endParaRPr lang="en-US"/>
          </a:p>
        </p:txBody>
      </p:sp>
    </p:spTree>
    <p:extLst>
      <p:ext uri="{BB962C8B-B14F-4D97-AF65-F5344CB8AC3E}">
        <p14:creationId xmlns:p14="http://schemas.microsoft.com/office/powerpoint/2010/main" val="237759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aleway"/>
            </a:endParaRPr>
          </a:p>
        </p:txBody>
      </p:sp>
      <p:sp>
        <p:nvSpPr>
          <p:cNvPr id="4" name="Slide Number Placeholder 3"/>
          <p:cNvSpPr>
            <a:spLocks noGrp="1"/>
          </p:cNvSpPr>
          <p:nvPr>
            <p:ph type="sldNum" sz="quarter" idx="5"/>
          </p:nvPr>
        </p:nvSpPr>
        <p:spPr/>
        <p:txBody>
          <a:bodyPr/>
          <a:lstStyle/>
          <a:p>
            <a:fld id="{BE057BB3-ADE2-3F4D-AACF-F7556CC00B0D}" type="slidenum">
              <a:rPr lang="en-US" smtClean="0"/>
              <a:t>17</a:t>
            </a:fld>
            <a:endParaRPr lang="en-US"/>
          </a:p>
        </p:txBody>
      </p:sp>
    </p:spTree>
    <p:extLst>
      <p:ext uri="{BB962C8B-B14F-4D97-AF65-F5344CB8AC3E}">
        <p14:creationId xmlns:p14="http://schemas.microsoft.com/office/powerpoint/2010/main" val="1934621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F4CED7F1-D286-6146-970D-28FF4D6E4886}"/>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2723253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794396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846221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9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285785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3859612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06945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m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90882" y="1956804"/>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sp>
        <p:nvSpPr>
          <p:cNvPr id="3" name="Subtitle 2"/>
          <p:cNvSpPr>
            <a:spLocks noGrp="1"/>
          </p:cNvSpPr>
          <p:nvPr>
            <p:ph type="subTitle" idx="1" hasCustomPrompt="1"/>
          </p:nvPr>
        </p:nvSpPr>
        <p:spPr>
          <a:xfrm>
            <a:off x="3272183" y="3471348"/>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0FCD5732-D86D-D440-AFB1-2438313B33FA}"/>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7365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84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79" r:id="rId5"/>
    <p:sldLayoutId id="2147483669" r:id="rId6"/>
    <p:sldLayoutId id="2147483668" r:id="rId7"/>
    <p:sldLayoutId id="2147483670" r:id="rId8"/>
    <p:sldLayoutId id="2147483671" r:id="rId9"/>
    <p:sldLayoutId id="2147483672" r:id="rId10"/>
    <p:sldLayoutId id="2147483673" r:id="rId11"/>
    <p:sldLayoutId id="2147483680" r:id="rId12"/>
    <p:sldLayoutId id="2147483674" r:id="rId13"/>
    <p:sldLayoutId id="2147483681" r:id="rId14"/>
    <p:sldLayoutId id="2147483682" r:id="rId15"/>
  </p:sldLayoutIdLst>
  <p:txStyles>
    <p:title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biblia.com/bible/esv/Matt%2019.4" TargetMode="External"/><Relationship Id="rId13" Type="http://schemas.openxmlformats.org/officeDocument/2006/relationships/hyperlink" Target="https://biblia.com/bible/esv/Matt%2022.31%E2%80%932" TargetMode="External"/><Relationship Id="rId18" Type="http://schemas.openxmlformats.org/officeDocument/2006/relationships/hyperlink" Target="https://biblia.com/bible/esv/Mark%2010.7" TargetMode="External"/><Relationship Id="rId3" Type="http://schemas.openxmlformats.org/officeDocument/2006/relationships/hyperlink" Target="https://biblia.com/bible/esv/Matt%201.1%E2%80%933" TargetMode="External"/><Relationship Id="rId7" Type="http://schemas.openxmlformats.org/officeDocument/2006/relationships/hyperlink" Target="https://biblia.com/bible/esv/Matt%2011.23%E2%80%9324" TargetMode="External"/><Relationship Id="rId12" Type="http://schemas.openxmlformats.org/officeDocument/2006/relationships/hyperlink" Target="https://biblia.com/bible/esv/Matt%2022.21" TargetMode="External"/><Relationship Id="rId17" Type="http://schemas.openxmlformats.org/officeDocument/2006/relationships/hyperlink" Target="https://biblia.com/bible/esv/Mark%2010.6" TargetMode="External"/><Relationship Id="rId2" Type="http://schemas.openxmlformats.org/officeDocument/2006/relationships/notesSlide" Target="../notesSlides/notesSlide11.xml"/><Relationship Id="rId16" Type="http://schemas.openxmlformats.org/officeDocument/2006/relationships/hyperlink" Target="https://biblia.com/bible/esv/Matt%2026.52" TargetMode="External"/><Relationship Id="rId1" Type="http://schemas.openxmlformats.org/officeDocument/2006/relationships/slideLayout" Target="../slideLayouts/slideLayout13.xml"/><Relationship Id="rId6" Type="http://schemas.openxmlformats.org/officeDocument/2006/relationships/hyperlink" Target="https://biblia.com/bible/esv/Matt%2010.15" TargetMode="External"/><Relationship Id="rId11" Type="http://schemas.openxmlformats.org/officeDocument/2006/relationships/hyperlink" Target="https://biblia.com/bible/esv/Gen%202.24" TargetMode="External"/><Relationship Id="rId5" Type="http://schemas.openxmlformats.org/officeDocument/2006/relationships/hyperlink" Target="https://biblia.com/bible/esv/Matt%203.8%E2%80%939" TargetMode="External"/><Relationship Id="rId15" Type="http://schemas.openxmlformats.org/officeDocument/2006/relationships/hyperlink" Target="https://biblia.com/bible/esv/Matt%2024.37%E2%80%9339" TargetMode="External"/><Relationship Id="rId10" Type="http://schemas.openxmlformats.org/officeDocument/2006/relationships/hyperlink" Target="https://biblia.com/bible/esv/Matt%2019.5" TargetMode="External"/><Relationship Id="rId19" Type="http://schemas.openxmlformats.org/officeDocument/2006/relationships/hyperlink" Target="https://biblia.com/bible/esv/Mark%2012.17" TargetMode="External"/><Relationship Id="rId4" Type="http://schemas.openxmlformats.org/officeDocument/2006/relationships/hyperlink" Target="https://biblia.com/bible/esv/Matt%202.18" TargetMode="External"/><Relationship Id="rId9" Type="http://schemas.openxmlformats.org/officeDocument/2006/relationships/hyperlink" Target="https://biblia.com/bible/esv/Gen%201.27" TargetMode="External"/><Relationship Id="rId14" Type="http://schemas.openxmlformats.org/officeDocument/2006/relationships/hyperlink" Target="https://biblia.com/bible/esv/Matt%2023.3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biblia.com/bible/esv/Luke%201.73" TargetMode="External"/><Relationship Id="rId13" Type="http://schemas.openxmlformats.org/officeDocument/2006/relationships/hyperlink" Target="https://biblia.com/bible/esv/Luke%2011.51" TargetMode="External"/><Relationship Id="rId3" Type="http://schemas.openxmlformats.org/officeDocument/2006/relationships/hyperlink" Target="https://biblia.com/bible/esv/Mark%2012.26" TargetMode="External"/><Relationship Id="rId7" Type="http://schemas.openxmlformats.org/officeDocument/2006/relationships/hyperlink" Target="https://biblia.com/bible/esv/Luke%201.55" TargetMode="External"/><Relationship Id="rId12" Type="http://schemas.openxmlformats.org/officeDocument/2006/relationships/hyperlink" Target="https://biblia.com/bible/esv/Luke%2010.19" TargetMode="External"/><Relationship Id="rId17" Type="http://schemas.openxmlformats.org/officeDocument/2006/relationships/hyperlink" Target="https://biblia.com/bible/esv/Luke%2017.28%E2%80%9329" TargetMode="External"/><Relationship Id="rId2" Type="http://schemas.openxmlformats.org/officeDocument/2006/relationships/notesSlide" Target="../notesSlides/notesSlide12.xml"/><Relationship Id="rId16" Type="http://schemas.openxmlformats.org/officeDocument/2006/relationships/hyperlink" Target="https://biblia.com/bible/esv/Luke%2017.26%E2%80%9327" TargetMode="External"/><Relationship Id="rId1" Type="http://schemas.openxmlformats.org/officeDocument/2006/relationships/slideLayout" Target="../slideLayouts/slideLayout13.xml"/><Relationship Id="rId6" Type="http://schemas.openxmlformats.org/officeDocument/2006/relationships/hyperlink" Target="https://biblia.com/bible/esv/Luke%201.48" TargetMode="External"/><Relationship Id="rId11" Type="http://schemas.openxmlformats.org/officeDocument/2006/relationships/hyperlink" Target="https://biblia.com/bible/esv/Luke%2010.12" TargetMode="External"/><Relationship Id="rId5" Type="http://schemas.openxmlformats.org/officeDocument/2006/relationships/hyperlink" Target="https://biblia.com/bible/esv/Luke%201.25" TargetMode="External"/><Relationship Id="rId15" Type="http://schemas.openxmlformats.org/officeDocument/2006/relationships/hyperlink" Target="https://biblia.com/bible/esv/Luke%2016.22%E2%80%9331" TargetMode="External"/><Relationship Id="rId10" Type="http://schemas.openxmlformats.org/officeDocument/2006/relationships/hyperlink" Target="https://biblia.com/bible/esv/Luke%203.29%E2%80%9337" TargetMode="External"/><Relationship Id="rId4" Type="http://schemas.openxmlformats.org/officeDocument/2006/relationships/hyperlink" Target="https://biblia.com/bible/esv/Mark%2013.19" TargetMode="External"/><Relationship Id="rId9" Type="http://schemas.openxmlformats.org/officeDocument/2006/relationships/hyperlink" Target="https://biblia.com/bible/esv/Luke%203.8" TargetMode="External"/><Relationship Id="rId14" Type="http://schemas.openxmlformats.org/officeDocument/2006/relationships/hyperlink" Target="https://biblia.com/bible/esv/Luke%2013.16"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biblia.com/bible/esv/John%204.5%E2%80%936" TargetMode="External"/><Relationship Id="rId13" Type="http://schemas.openxmlformats.org/officeDocument/2006/relationships/hyperlink" Target="https://biblia.com/bible/esv/Acts%2014.15" TargetMode="External"/><Relationship Id="rId18" Type="http://schemas.openxmlformats.org/officeDocument/2006/relationships/hyperlink" Target="https://biblia.com/bible/esv/Rom%201.19%E2%80%9320" TargetMode="External"/><Relationship Id="rId3" Type="http://schemas.openxmlformats.org/officeDocument/2006/relationships/hyperlink" Target="https://biblia.com/bible/esv/Luke%2017.32" TargetMode="External"/><Relationship Id="rId7" Type="http://schemas.openxmlformats.org/officeDocument/2006/relationships/hyperlink" Target="https://biblia.com/bible/esv/John%201.51" TargetMode="External"/><Relationship Id="rId12" Type="http://schemas.openxmlformats.org/officeDocument/2006/relationships/hyperlink" Target="https://biblia.com/bible/esv/Acts%207.2%E2%80%9314" TargetMode="External"/><Relationship Id="rId17" Type="http://schemas.openxmlformats.org/officeDocument/2006/relationships/hyperlink" Target="https://biblia.com/bible/esv/Acts%2017.26" TargetMode="External"/><Relationship Id="rId2" Type="http://schemas.openxmlformats.org/officeDocument/2006/relationships/notesSlide" Target="../notesSlides/notesSlide13.xml"/><Relationship Id="rId16" Type="http://schemas.openxmlformats.org/officeDocument/2006/relationships/hyperlink" Target="https://biblia.com/bible/esv/Acts%2017.24" TargetMode="External"/><Relationship Id="rId1" Type="http://schemas.openxmlformats.org/officeDocument/2006/relationships/slideLayout" Target="../slideLayouts/slideLayout13.xml"/><Relationship Id="rId6" Type="http://schemas.openxmlformats.org/officeDocument/2006/relationships/hyperlink" Target="https://biblia.com/bible/esv/John%201.1%E2%80%933" TargetMode="External"/><Relationship Id="rId11" Type="http://schemas.openxmlformats.org/officeDocument/2006/relationships/hyperlink" Target="https://biblia.com/bible/esv/John%208.44" TargetMode="External"/><Relationship Id="rId5" Type="http://schemas.openxmlformats.org/officeDocument/2006/relationships/hyperlink" Target="https://biblia.com/bible/esv/Luke%2020.37" TargetMode="External"/><Relationship Id="rId15" Type="http://schemas.openxmlformats.org/officeDocument/2006/relationships/hyperlink" Target="https://biblia.com/bible/esv/Acts%2015.29" TargetMode="External"/><Relationship Id="rId10" Type="http://schemas.openxmlformats.org/officeDocument/2006/relationships/hyperlink" Target="https://biblia.com/bible/esv/John%208.33" TargetMode="External"/><Relationship Id="rId4" Type="http://schemas.openxmlformats.org/officeDocument/2006/relationships/hyperlink" Target="https://biblia.com/bible/esv/Luke%2020.25" TargetMode="External"/><Relationship Id="rId9" Type="http://schemas.openxmlformats.org/officeDocument/2006/relationships/hyperlink" Target="https://biblia.com/bible/esv/John%207.22" TargetMode="External"/><Relationship Id="rId14" Type="http://schemas.openxmlformats.org/officeDocument/2006/relationships/hyperlink" Target="https://biblia.com/bible/esv/Acts%2015.2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biblia.com/bible/esv/Rom%2016.20" TargetMode="External"/><Relationship Id="rId13" Type="http://schemas.openxmlformats.org/officeDocument/2006/relationships/hyperlink" Target="https://biblia.com/bible/esv/1%20Cor%2015.38" TargetMode="External"/><Relationship Id="rId18" Type="http://schemas.openxmlformats.org/officeDocument/2006/relationships/hyperlink" Target="https://biblia.com/bible/esv/Gen%201.3" TargetMode="External"/><Relationship Id="rId3" Type="http://schemas.openxmlformats.org/officeDocument/2006/relationships/hyperlink" Target="https://biblia.com/bible/esv/Rom%204.1%E2%80%9325" TargetMode="External"/><Relationship Id="rId21" Type="http://schemas.openxmlformats.org/officeDocument/2006/relationships/hyperlink" Target="https://biblia.com/bible/esv/Gen%2015.6" TargetMode="External"/><Relationship Id="rId7" Type="http://schemas.openxmlformats.org/officeDocument/2006/relationships/hyperlink" Target="https://biblia.com/bible/esv/Rom%2015.8" TargetMode="External"/><Relationship Id="rId12" Type="http://schemas.openxmlformats.org/officeDocument/2006/relationships/hyperlink" Target="https://biblia.com/bible/esv/1%20Cor%2015.21%E2%80%9322" TargetMode="External"/><Relationship Id="rId17" Type="http://schemas.openxmlformats.org/officeDocument/2006/relationships/hyperlink" Target="https://biblia.com/bible/esv/2%20Cor%204.6" TargetMode="External"/><Relationship Id="rId2" Type="http://schemas.openxmlformats.org/officeDocument/2006/relationships/notesSlide" Target="../notesSlides/notesSlide14.xml"/><Relationship Id="rId16" Type="http://schemas.openxmlformats.org/officeDocument/2006/relationships/hyperlink" Target="https://biblia.com/bible/esv/1%20Cor%2015.47" TargetMode="External"/><Relationship Id="rId20" Type="http://schemas.openxmlformats.org/officeDocument/2006/relationships/hyperlink" Target="https://biblia.com/bible/esv/Gal%203.6" TargetMode="External"/><Relationship Id="rId1" Type="http://schemas.openxmlformats.org/officeDocument/2006/relationships/slideLayout" Target="../slideLayouts/slideLayout13.xml"/><Relationship Id="rId6" Type="http://schemas.openxmlformats.org/officeDocument/2006/relationships/hyperlink" Target="https://biblia.com/bible/esv/Rom%209.7%E2%80%9313" TargetMode="External"/><Relationship Id="rId11" Type="http://schemas.openxmlformats.org/officeDocument/2006/relationships/hyperlink" Target="https://biblia.com/bible/esv/1%20Cor%2011.7%E2%80%938" TargetMode="External"/><Relationship Id="rId5" Type="http://schemas.openxmlformats.org/officeDocument/2006/relationships/hyperlink" Target="https://biblia.com/bible/esv/Rom%208.20%E2%80%9323" TargetMode="External"/><Relationship Id="rId15" Type="http://schemas.openxmlformats.org/officeDocument/2006/relationships/hyperlink" Target="https://biblia.com/bible/esv/Gen%202.7" TargetMode="External"/><Relationship Id="rId10" Type="http://schemas.openxmlformats.org/officeDocument/2006/relationships/hyperlink" Target="https://biblia.com/bible/esv/Gen%202.24" TargetMode="External"/><Relationship Id="rId19" Type="http://schemas.openxmlformats.org/officeDocument/2006/relationships/hyperlink" Target="https://biblia.com/bible/esv/2%20Cor%2011.3" TargetMode="External"/><Relationship Id="rId4" Type="http://schemas.openxmlformats.org/officeDocument/2006/relationships/hyperlink" Target="https://biblia.com/bible/esv/Rom%205.12%E2%80%9321" TargetMode="External"/><Relationship Id="rId9" Type="http://schemas.openxmlformats.org/officeDocument/2006/relationships/hyperlink" Target="https://biblia.com/bible/esv/1%20Cor%206.16" TargetMode="External"/><Relationship Id="rId14" Type="http://schemas.openxmlformats.org/officeDocument/2006/relationships/hyperlink" Target="https://biblia.com/bible/esv/1%20Cor%2015.4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biblia.com/bible/esv/Gal%204.22%E2%80%9330" TargetMode="External"/><Relationship Id="rId13" Type="http://schemas.openxmlformats.org/officeDocument/2006/relationships/hyperlink" Target="https://biblia.com/bible/esv/Col%203.10" TargetMode="External"/><Relationship Id="rId18" Type="http://schemas.openxmlformats.org/officeDocument/2006/relationships/hyperlink" Target="https://biblia.com/bible/esv/Heb%204.3%E2%80%934" TargetMode="External"/><Relationship Id="rId3" Type="http://schemas.openxmlformats.org/officeDocument/2006/relationships/hyperlink" Target="https://biblia.com/bible/esv/Gal%203.8" TargetMode="External"/><Relationship Id="rId21" Type="http://schemas.openxmlformats.org/officeDocument/2006/relationships/hyperlink" Target="https://biblia.com/bible/esv/Heb%205.1%E2%80%9310" TargetMode="External"/><Relationship Id="rId7" Type="http://schemas.openxmlformats.org/officeDocument/2006/relationships/hyperlink" Target="https://biblia.com/bible/esv/Gal%204.4" TargetMode="External"/><Relationship Id="rId12" Type="http://schemas.openxmlformats.org/officeDocument/2006/relationships/hyperlink" Target="https://biblia.com/bible/esv/Col%201.16" TargetMode="External"/><Relationship Id="rId17" Type="http://schemas.openxmlformats.org/officeDocument/2006/relationships/hyperlink" Target="https://biblia.com/bible/esv/Heb%201.10" TargetMode="External"/><Relationship Id="rId2" Type="http://schemas.openxmlformats.org/officeDocument/2006/relationships/notesSlide" Target="../notesSlides/notesSlide15.xml"/><Relationship Id="rId16" Type="http://schemas.openxmlformats.org/officeDocument/2006/relationships/hyperlink" Target="https://biblia.com/bible/esv/1%20Tim%204.3%E2%80%935" TargetMode="External"/><Relationship Id="rId20" Type="http://schemas.openxmlformats.org/officeDocument/2006/relationships/hyperlink" Target="https://biblia.com/bible/esv/Heb%204.10" TargetMode="External"/><Relationship Id="rId1" Type="http://schemas.openxmlformats.org/officeDocument/2006/relationships/slideLayout" Target="../slideLayouts/slideLayout13.xml"/><Relationship Id="rId6" Type="http://schemas.openxmlformats.org/officeDocument/2006/relationships/hyperlink" Target="https://biblia.com/bible/esv/Gen%2012.7" TargetMode="External"/><Relationship Id="rId11" Type="http://schemas.openxmlformats.org/officeDocument/2006/relationships/hyperlink" Target="https://biblia.com/bible/esv/Gen%202.24" TargetMode="External"/><Relationship Id="rId5" Type="http://schemas.openxmlformats.org/officeDocument/2006/relationships/hyperlink" Target="https://biblia.com/bible/esv/Gal%203.16" TargetMode="External"/><Relationship Id="rId15" Type="http://schemas.openxmlformats.org/officeDocument/2006/relationships/hyperlink" Target="https://biblia.com/bible/esv/1%20Tim%202.14" TargetMode="External"/><Relationship Id="rId10" Type="http://schemas.openxmlformats.org/officeDocument/2006/relationships/hyperlink" Target="https://biblia.com/bible/esv/Eph%205.31" TargetMode="External"/><Relationship Id="rId19" Type="http://schemas.openxmlformats.org/officeDocument/2006/relationships/hyperlink" Target="https://biblia.com/bible/esv/Gen%202.2" TargetMode="External"/><Relationship Id="rId4" Type="http://schemas.openxmlformats.org/officeDocument/2006/relationships/hyperlink" Target="https://biblia.com/bible/esv/Gen%2012.3" TargetMode="External"/><Relationship Id="rId9" Type="http://schemas.openxmlformats.org/officeDocument/2006/relationships/hyperlink" Target="https://biblia.com/bible/esv/Eph%203.9" TargetMode="External"/><Relationship Id="rId14" Type="http://schemas.openxmlformats.org/officeDocument/2006/relationships/hyperlink" Target="https://biblia.com/bible/esv/1%20Tim%202.13%E2%80%931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biblia.com/bible/esv/Heb%2011.5" TargetMode="External"/><Relationship Id="rId13" Type="http://schemas.openxmlformats.org/officeDocument/2006/relationships/hyperlink" Target="https://biblia.com/bible/esv/Heb%2012.24" TargetMode="External"/><Relationship Id="rId18" Type="http://schemas.openxmlformats.org/officeDocument/2006/relationships/hyperlink" Target="https://biblia.com/bible/esv/2%20Pet%202.6%E2%80%938" TargetMode="External"/><Relationship Id="rId3" Type="http://schemas.openxmlformats.org/officeDocument/2006/relationships/hyperlink" Target="https://biblia.com/bible/esv/Heb%206.13%E2%80%9314" TargetMode="External"/><Relationship Id="rId7" Type="http://schemas.openxmlformats.org/officeDocument/2006/relationships/hyperlink" Target="https://biblia.com/bible/esv/Heb%2011.4" TargetMode="External"/><Relationship Id="rId12" Type="http://schemas.openxmlformats.org/officeDocument/2006/relationships/hyperlink" Target="https://biblia.com/bible/esv/Heb%2012.16%E2%80%9317" TargetMode="External"/><Relationship Id="rId17" Type="http://schemas.openxmlformats.org/officeDocument/2006/relationships/hyperlink" Target="https://biblia.com/bible/esv/2%20Pet%202.4%E2%80%935" TargetMode="External"/><Relationship Id="rId2" Type="http://schemas.openxmlformats.org/officeDocument/2006/relationships/notesSlide" Target="../notesSlides/notesSlide16.xml"/><Relationship Id="rId16" Type="http://schemas.openxmlformats.org/officeDocument/2006/relationships/hyperlink" Target="https://biblia.com/bible/esv/1%20Pet%203.20" TargetMode="External"/><Relationship Id="rId1" Type="http://schemas.openxmlformats.org/officeDocument/2006/relationships/slideLayout" Target="../slideLayouts/slideLayout13.xml"/><Relationship Id="rId6" Type="http://schemas.openxmlformats.org/officeDocument/2006/relationships/hyperlink" Target="https://biblia.com/bible/esv/Heb%2011.3" TargetMode="External"/><Relationship Id="rId11" Type="http://schemas.openxmlformats.org/officeDocument/2006/relationships/hyperlink" Target="https://biblia.com/bible/esv/Heb%2011.17%E2%80%9322" TargetMode="External"/><Relationship Id="rId5" Type="http://schemas.openxmlformats.org/officeDocument/2006/relationships/hyperlink" Target="https://biblia.com/bible/esv/Heb%206.20%E2%80%937.17" TargetMode="External"/><Relationship Id="rId15" Type="http://schemas.openxmlformats.org/officeDocument/2006/relationships/hyperlink" Target="https://biblia.com/bible/esv/1%20Pet%203.6" TargetMode="External"/><Relationship Id="rId10" Type="http://schemas.openxmlformats.org/officeDocument/2006/relationships/hyperlink" Target="https://biblia.com/bible/esv/Heb%2011.8%E2%80%9312" TargetMode="External"/><Relationship Id="rId4" Type="http://schemas.openxmlformats.org/officeDocument/2006/relationships/hyperlink" Target="https://biblia.com/bible/esv/Gen%2022.17" TargetMode="External"/><Relationship Id="rId9" Type="http://schemas.openxmlformats.org/officeDocument/2006/relationships/hyperlink" Target="https://biblia.com/bible/esv/Heb%2011.7" TargetMode="External"/><Relationship Id="rId14" Type="http://schemas.openxmlformats.org/officeDocument/2006/relationships/hyperlink" Target="https://biblia.com/bible/esv/James%202.21%E2%80%9323"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biblia.com/bible/esv/Jude%2014" TargetMode="External"/><Relationship Id="rId13" Type="http://schemas.openxmlformats.org/officeDocument/2006/relationships/hyperlink" Target="https://biblia.com/bible/esv/Rev%2020.2" TargetMode="External"/><Relationship Id="rId3" Type="http://schemas.openxmlformats.org/officeDocument/2006/relationships/hyperlink" Target="https://biblia.com/bible/esv/2%20Pet%203.5%E2%80%936" TargetMode="External"/><Relationship Id="rId7" Type="http://schemas.openxmlformats.org/officeDocument/2006/relationships/hyperlink" Target="https://biblia.com/bible/esv/Jude%2011" TargetMode="External"/><Relationship Id="rId12" Type="http://schemas.openxmlformats.org/officeDocument/2006/relationships/hyperlink" Target="https://biblia.com/bible/esv/Rev%2010.6"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biblia.com/bible/esv/Jude%207" TargetMode="External"/><Relationship Id="rId11" Type="http://schemas.openxmlformats.org/officeDocument/2006/relationships/hyperlink" Target="https://biblia.com/bible/esv/Rev%206.12%E2%80%9314" TargetMode="External"/><Relationship Id="rId5" Type="http://schemas.openxmlformats.org/officeDocument/2006/relationships/hyperlink" Target="https://biblia.com/bible/esv/Jude%206" TargetMode="External"/><Relationship Id="rId15" Type="http://schemas.openxmlformats.org/officeDocument/2006/relationships/hyperlink" Target="https://biblia.com/bible/esv/Rev%2022.1%E2%80%936" TargetMode="External"/><Relationship Id="rId10" Type="http://schemas.openxmlformats.org/officeDocument/2006/relationships/hyperlink" Target="https://biblia.com/bible/esv/Rev%205.5" TargetMode="External"/><Relationship Id="rId4" Type="http://schemas.openxmlformats.org/officeDocument/2006/relationships/hyperlink" Target="https://biblia.com/bible/esv/1%20John%203.11%E2%80%9312" TargetMode="External"/><Relationship Id="rId9" Type="http://schemas.openxmlformats.org/officeDocument/2006/relationships/hyperlink" Target="https://biblia.com/bible/esv/Rev%204.3" TargetMode="External"/><Relationship Id="rId14" Type="http://schemas.openxmlformats.org/officeDocument/2006/relationships/hyperlink" Target="https://biblia.com/bible/esv/Rev%2021"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78203" y="1428043"/>
            <a:ext cx="2089632" cy="3363913"/>
          </a:xfrm>
        </p:spPr>
        <p:txBody>
          <a:bodyPr/>
          <a:lstStyle/>
          <a:p>
            <a:r>
              <a:rPr lang="en-US" dirty="0"/>
              <a:t>2</a:t>
            </a:r>
          </a:p>
        </p:txBody>
      </p:sp>
      <p:sp>
        <p:nvSpPr>
          <p:cNvPr id="3" name="Subtitle 2"/>
          <p:cNvSpPr>
            <a:spLocks noGrp="1"/>
          </p:cNvSpPr>
          <p:nvPr>
            <p:ph type="subTitle" idx="1"/>
          </p:nvPr>
        </p:nvSpPr>
        <p:spPr>
          <a:xfrm>
            <a:off x="2902520" y="2369490"/>
            <a:ext cx="5633385" cy="1615476"/>
          </a:xfrm>
        </p:spPr>
        <p:txBody>
          <a:bodyPr/>
          <a:lstStyle/>
          <a:p>
            <a:r>
              <a:rPr lang="en-US" sz="5400" dirty="0"/>
              <a:t>At What Cost?</a:t>
            </a:r>
          </a:p>
          <a:p>
            <a:r>
              <a:rPr lang="en-US" sz="2800" b="1" dirty="0">
                <a:latin typeface="Lato" panose="020F0502020204030203" pitchFamily="34" charset="0"/>
                <a:cs typeface="Lato" panose="020F0502020204030203" pitchFamily="34" charset="0"/>
              </a:rPr>
              <a:t>How disbelief in Genesis history undermines the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4E6EE5-6643-3545-B546-DD0CD3AAAA3E}"/>
              </a:ext>
            </a:extLst>
          </p:cNvPr>
          <p:cNvSpPr/>
          <p:nvPr/>
        </p:nvSpPr>
        <p:spPr>
          <a:xfrm>
            <a:off x="6467112" y="0"/>
            <a:ext cx="2676888" cy="5159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6664647" y="4613147"/>
            <a:ext cx="2315552" cy="38504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a:solidFill>
                  <a:schemeClr val="bg2">
                    <a:lumMod val="10000"/>
                  </a:schemeClr>
                </a:solidFill>
                <a:latin typeface="Lato" panose="020F0502020204030203" pitchFamily="34" charset="0"/>
              </a:rPr>
              <a:t>Oct 15 2015 M. </a:t>
            </a:r>
            <a:r>
              <a:rPr lang="en-US" sz="1100" b="1" dirty="0" err="1">
                <a:solidFill>
                  <a:schemeClr val="bg2">
                    <a:lumMod val="10000"/>
                  </a:schemeClr>
                </a:solidFill>
                <a:latin typeface="Lato" panose="020F0502020204030203" pitchFamily="34" charset="0"/>
              </a:rPr>
              <a:t>Mocdyzlowska</a:t>
            </a:r>
            <a:r>
              <a:rPr lang="en-US" sz="1100" b="1" dirty="0">
                <a:solidFill>
                  <a:schemeClr val="bg2">
                    <a:lumMod val="10000"/>
                  </a:schemeClr>
                </a:solidFill>
                <a:latin typeface="Lato" panose="020F0502020204030203" pitchFamily="34" charset="0"/>
              </a:rPr>
              <a:t> et al, Journal of Paleontology</a:t>
            </a:r>
          </a:p>
          <a:p>
            <a:pPr algn="ctr"/>
            <a:endParaRPr lang="en-US" sz="11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289630" y="1161993"/>
            <a:ext cx="5507014"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Lato" panose="020F0502020204030203" pitchFamily="34" charset="0"/>
              </a:rPr>
              <a:t>‘Dated’:  551 million years old!</a:t>
            </a:r>
          </a:p>
          <a:p>
            <a:pPr marL="285750" indent="-285750">
              <a:spcAft>
                <a:spcPts val="600"/>
              </a:spcAft>
              <a:buFont typeface="Arial" panose="020B0604020202020204" pitchFamily="34" charset="0"/>
              <a:buChar char="•"/>
            </a:pPr>
            <a:r>
              <a:rPr lang="en-US" sz="2400" dirty="0">
                <a:latin typeface="Lato" panose="020F0502020204030203" pitchFamily="34" charset="0"/>
              </a:rPr>
              <a:t>Impossible</a:t>
            </a:r>
          </a:p>
          <a:p>
            <a:pPr marL="285750" indent="-285750">
              <a:spcAft>
                <a:spcPts val="600"/>
              </a:spcAft>
              <a:buFont typeface="Arial" panose="020B0604020202020204" pitchFamily="34" charset="0"/>
              <a:buChar char="•"/>
            </a:pPr>
            <a:r>
              <a:rPr lang="en-US" sz="2400" dirty="0">
                <a:latin typeface="Lato" panose="020F0502020204030203" pitchFamily="34" charset="0"/>
              </a:rPr>
              <a:t>Consistent with Biblical time scale</a:t>
            </a:r>
          </a:p>
        </p:txBody>
      </p:sp>
      <p:sp>
        <p:nvSpPr>
          <p:cNvPr id="10" name="TextBox 9">
            <a:extLst>
              <a:ext uri="{FF2B5EF4-FFF2-40B4-BE49-F238E27FC236}">
                <a16:creationId xmlns:a16="http://schemas.microsoft.com/office/drawing/2014/main" id="{680209E6-7165-E941-B4D4-24342EF716DD}"/>
              </a:ext>
            </a:extLst>
          </p:cNvPr>
          <p:cNvSpPr txBox="1"/>
          <p:nvPr/>
        </p:nvSpPr>
        <p:spPr>
          <a:xfrm>
            <a:off x="289628" y="2569048"/>
            <a:ext cx="6177484"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Zero difference to chitin of </a:t>
            </a:r>
            <a:br>
              <a:rPr lang="en-US" sz="2400" dirty="0">
                <a:latin typeface="Lato" panose="020F0502020204030203" pitchFamily="34" charset="0"/>
                <a:ea typeface="Lato" panose="020F0502020204030203" pitchFamily="34" charset="0"/>
                <a:cs typeface="Lato" panose="020F0502020204030203" pitchFamily="34" charset="0"/>
              </a:rPr>
            </a:br>
            <a:r>
              <a:rPr lang="en-US" sz="2400" dirty="0">
                <a:latin typeface="Lato" panose="020F0502020204030203" pitchFamily="34" charset="0"/>
                <a:ea typeface="Lato" panose="020F0502020204030203" pitchFamily="34" charset="0"/>
                <a:cs typeface="Lato" panose="020F0502020204030203" pitchFamily="34" charset="0"/>
              </a:rPr>
              <a:t>modern tube worms</a:t>
            </a:r>
          </a:p>
          <a:p>
            <a:pPr marL="742950" lvl="1" indent="-285750">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Zero evolution in 551 MY</a:t>
            </a:r>
          </a:p>
          <a:p>
            <a:pPr marL="285750" indent="-285750">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Tube worms have always </a:t>
            </a:r>
            <a:br>
              <a:rPr lang="en-US" sz="2400" dirty="0">
                <a:latin typeface="Lato" panose="020F0502020204030203" pitchFamily="34" charset="0"/>
                <a:ea typeface="Lato" panose="020F0502020204030203" pitchFamily="34" charset="0"/>
                <a:cs typeface="Lato" panose="020F0502020204030203" pitchFamily="34" charset="0"/>
              </a:rPr>
            </a:br>
            <a:r>
              <a:rPr lang="en-US" sz="2400" dirty="0">
                <a:latin typeface="Lato" panose="020F0502020204030203" pitchFamily="34" charset="0"/>
                <a:ea typeface="Lato" panose="020F0502020204030203" pitchFamily="34" charset="0"/>
                <a:cs typeface="Lato" panose="020F0502020204030203" pitchFamily="34" charset="0"/>
              </a:rPr>
              <a:t>been tube worms </a:t>
            </a:r>
          </a:p>
          <a:p>
            <a:pPr marL="742950" lvl="1" indent="-285750">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Genesis 1 “kinds”</a:t>
            </a:r>
          </a:p>
        </p:txBody>
      </p:sp>
      <p:pic>
        <p:nvPicPr>
          <p:cNvPr id="2" name="Picture Placeholder 5" descr="A picture containing plant, vegetable&#10;&#10;Description automatically generated">
            <a:extLst>
              <a:ext uri="{FF2B5EF4-FFF2-40B4-BE49-F238E27FC236}">
                <a16:creationId xmlns:a16="http://schemas.microsoft.com/office/drawing/2014/main" id="{EE28FE70-81C9-3548-BC9A-6D3C270A2EDA}"/>
              </a:ext>
            </a:extLst>
          </p:cNvPr>
          <p:cNvPicPr>
            <a:picLocks noChangeAspect="1"/>
          </p:cNvPicPr>
          <p:nvPr/>
        </p:nvPicPr>
        <p:blipFill>
          <a:blip r:embed="rId3"/>
          <a:srcRect l="15646" r="15646"/>
          <a:stretch/>
        </p:blipFill>
        <p:spPr>
          <a:xfrm>
            <a:off x="6303311" y="107215"/>
            <a:ext cx="2676888" cy="286267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chemeClr val="bg1">
              <a:lumMod val="95000"/>
            </a:schemeClr>
          </a:solidFill>
        </p:spPr>
      </p:pic>
      <p:sp>
        <p:nvSpPr>
          <p:cNvPr id="7" name="Title 6">
            <a:extLst>
              <a:ext uri="{FF2B5EF4-FFF2-40B4-BE49-F238E27FC236}">
                <a16:creationId xmlns:a16="http://schemas.microsoft.com/office/drawing/2014/main" id="{8734FD27-684F-CD47-B120-7A4BC2231E3B}"/>
              </a:ext>
            </a:extLst>
          </p:cNvPr>
          <p:cNvSpPr>
            <a:spLocks noGrp="1"/>
          </p:cNvSpPr>
          <p:nvPr>
            <p:ph type="title"/>
          </p:nvPr>
        </p:nvSpPr>
        <p:spPr/>
        <p:txBody>
          <a:bodyPr>
            <a:normAutofit/>
          </a:bodyPr>
          <a:lstStyle/>
          <a:p>
            <a:r>
              <a:rPr lang="en-US" dirty="0"/>
              <a:t>Tube Worm: Chitin Casings</a:t>
            </a:r>
          </a:p>
        </p:txBody>
      </p:sp>
      <p:pic>
        <p:nvPicPr>
          <p:cNvPr id="5" name="Picture 4" descr="A picture containing pile&#10;&#10;Description automatically generated">
            <a:extLst>
              <a:ext uri="{FF2B5EF4-FFF2-40B4-BE49-F238E27FC236}">
                <a16:creationId xmlns:a16="http://schemas.microsoft.com/office/drawing/2014/main" id="{916AB162-A90D-E547-AF84-0C4A73383514}"/>
              </a:ext>
            </a:extLst>
          </p:cNvPr>
          <p:cNvPicPr>
            <a:picLocks noChangeAspect="1"/>
          </p:cNvPicPr>
          <p:nvPr/>
        </p:nvPicPr>
        <p:blipFill>
          <a:blip r:embed="rId4"/>
          <a:stretch>
            <a:fillRect/>
          </a:stretch>
        </p:blipFill>
        <p:spPr>
          <a:xfrm>
            <a:off x="6710693" y="3068658"/>
            <a:ext cx="2189725" cy="1544489"/>
          </a:xfrm>
          <a:prstGeom prst="rect">
            <a:avLst/>
          </a:prstGeom>
        </p:spPr>
      </p:pic>
    </p:spTree>
    <p:extLst>
      <p:ext uri="{BB962C8B-B14F-4D97-AF65-F5344CB8AC3E}">
        <p14:creationId xmlns:p14="http://schemas.microsoft.com/office/powerpoint/2010/main" val="13245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dissolve">
                                      <p:cBhvr>
                                        <p:cTn id="21" dur="500"/>
                                        <p:tgtEl>
                                          <p:spTgt spid="10">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dissolve">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2B354-369C-9D4C-89EA-AEB706952036}"/>
              </a:ext>
            </a:extLst>
          </p:cNvPr>
          <p:cNvSpPr>
            <a:spLocks noGrp="1"/>
          </p:cNvSpPr>
          <p:nvPr>
            <p:ph type="body" sz="quarter" idx="10"/>
          </p:nvPr>
        </p:nvSpPr>
        <p:spPr>
          <a:xfrm>
            <a:off x="1834734" y="429598"/>
            <a:ext cx="6752868" cy="4167340"/>
          </a:xfrm>
        </p:spPr>
        <p:txBody>
          <a:bodyPr>
            <a:normAutofit/>
          </a:bodyPr>
          <a:lstStyle/>
          <a:p>
            <a:r>
              <a:rPr lang="en-US" dirty="0"/>
              <a:t>Minerals have not replicated any part of the soft tissue and the carbonaceous material of the wall is primary [not replaced], preserving the original layering of the wall, its texture, and fabrics.</a:t>
            </a:r>
          </a:p>
          <a:p>
            <a:endParaRPr lang="en-US" sz="1200" dirty="0"/>
          </a:p>
          <a:p>
            <a:r>
              <a:rPr lang="en-US" sz="2400" b="1" dirty="0">
                <a:latin typeface="Lato" panose="020F0502020204030203" pitchFamily="34" charset="0"/>
                <a:cs typeface="Lato" panose="020F0502020204030203" pitchFamily="34" charset="0"/>
              </a:rPr>
              <a:t>- Journal of Paleontology – Apr 30, 2014</a:t>
            </a:r>
          </a:p>
        </p:txBody>
      </p:sp>
      <p:pic>
        <p:nvPicPr>
          <p:cNvPr id="5" name="Picture 4" descr="Icon&#10;&#10;Description automatically generated">
            <a:extLst>
              <a:ext uri="{FF2B5EF4-FFF2-40B4-BE49-F238E27FC236}">
                <a16:creationId xmlns:a16="http://schemas.microsoft.com/office/drawing/2014/main" id="{B29105D3-58FD-484D-B05A-7116BC558FE1}"/>
              </a:ext>
            </a:extLst>
          </p:cNvPr>
          <p:cNvPicPr>
            <a:picLocks noChangeAspect="1"/>
          </p:cNvPicPr>
          <p:nvPr/>
        </p:nvPicPr>
        <p:blipFill>
          <a:blip r:embed="rId2"/>
          <a:stretch>
            <a:fillRect/>
          </a:stretch>
        </p:blipFill>
        <p:spPr>
          <a:xfrm>
            <a:off x="556398" y="612687"/>
            <a:ext cx="1278336" cy="1278336"/>
          </a:xfrm>
          <a:prstGeom prst="rect">
            <a:avLst/>
          </a:prstGeom>
        </p:spPr>
      </p:pic>
    </p:spTree>
    <p:extLst>
      <p:ext uri="{BB962C8B-B14F-4D97-AF65-F5344CB8AC3E}">
        <p14:creationId xmlns:p14="http://schemas.microsoft.com/office/powerpoint/2010/main" val="3899863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E62A0-C425-FD40-92AD-C7C6AB265110}"/>
              </a:ext>
            </a:extLst>
          </p:cNvPr>
          <p:cNvSpPr/>
          <p:nvPr/>
        </p:nvSpPr>
        <p:spPr>
          <a:xfrm>
            <a:off x="6467112" y="0"/>
            <a:ext cx="2676888" cy="5159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6549809" y="4653057"/>
            <a:ext cx="2511494" cy="38504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a:solidFill>
                  <a:schemeClr val="bg2">
                    <a:lumMod val="10000"/>
                  </a:schemeClr>
                </a:solidFill>
              </a:rPr>
              <a:t>Fossil Record of the Cyanobacteria (berkeley.edu)</a:t>
            </a:r>
            <a:endParaRPr lang="en-US" sz="11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439827" y="1214894"/>
            <a:ext cx="6704831" cy="15388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a:latin typeface="Lato" panose="020F0502020204030203" pitchFamily="34" charset="0"/>
                <a:ea typeface="Lato" panose="020F0502020204030203" pitchFamily="34" charset="0"/>
                <a:cs typeface="Lato" panose="020F0502020204030203" pitchFamily="34" charset="0"/>
              </a:rPr>
              <a:t>‘Dated’: 3.5 billion years old!</a:t>
            </a:r>
          </a:p>
          <a:p>
            <a:pPr marL="285750" indent="-285750">
              <a:spcAft>
                <a:spcPts val="600"/>
              </a:spcAft>
              <a:buFont typeface="Arial" panose="020B0604020202020204" pitchFamily="34" charset="0"/>
              <a:buChar char="•"/>
            </a:pPr>
            <a:r>
              <a:rPr lang="en-US" sz="2800" dirty="0">
                <a:latin typeface="Lato" panose="020F0502020204030203" pitchFamily="34" charset="0"/>
                <a:ea typeface="Lato" panose="020F0502020204030203" pitchFamily="34" charset="0"/>
                <a:cs typeface="Lato" panose="020F0502020204030203" pitchFamily="34" charset="0"/>
              </a:rPr>
              <a:t>Impossible</a:t>
            </a:r>
          </a:p>
          <a:p>
            <a:pPr marL="285750" indent="-285750">
              <a:spcAft>
                <a:spcPts val="600"/>
              </a:spcAft>
              <a:buFont typeface="Arial" panose="020B0604020202020204" pitchFamily="34" charset="0"/>
              <a:buChar char="•"/>
            </a:pPr>
            <a:r>
              <a:rPr lang="en-US" sz="2800" dirty="0">
                <a:latin typeface="Lato" panose="020F0502020204030203" pitchFamily="34" charset="0"/>
                <a:ea typeface="Lato" panose="020F0502020204030203" pitchFamily="34" charset="0"/>
                <a:cs typeface="Lato" panose="020F0502020204030203" pitchFamily="34" charset="0"/>
              </a:rPr>
              <a:t>Consistent with Biblical time scale</a:t>
            </a:r>
          </a:p>
        </p:txBody>
      </p:sp>
      <p:sp>
        <p:nvSpPr>
          <p:cNvPr id="10" name="TextBox 9">
            <a:extLst>
              <a:ext uri="{FF2B5EF4-FFF2-40B4-BE49-F238E27FC236}">
                <a16:creationId xmlns:a16="http://schemas.microsoft.com/office/drawing/2014/main" id="{680209E6-7165-E941-B4D4-24342EF716DD}"/>
              </a:ext>
            </a:extLst>
          </p:cNvPr>
          <p:cNvSpPr txBox="1"/>
          <p:nvPr/>
        </p:nvSpPr>
        <p:spPr>
          <a:xfrm>
            <a:off x="439827" y="2735037"/>
            <a:ext cx="6464826" cy="22467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Zero difference to modern </a:t>
            </a:r>
            <a:br>
              <a:rPr lang="en-US" sz="2600" dirty="0">
                <a:latin typeface="Lato" panose="020F0502020204030203" pitchFamily="34" charset="0"/>
                <a:ea typeface="Lato" panose="020F0502020204030203" pitchFamily="34" charset="0"/>
                <a:cs typeface="Lato" panose="020F0502020204030203" pitchFamily="34" charset="0"/>
              </a:rPr>
            </a:br>
            <a:r>
              <a:rPr lang="en-US" sz="2600" dirty="0">
                <a:latin typeface="Lato" panose="020F0502020204030203" pitchFamily="34" charset="0"/>
                <a:ea typeface="Lato" panose="020F0502020204030203" pitchFamily="34" charset="0"/>
                <a:cs typeface="Lato" panose="020F0502020204030203" pitchFamily="34" charset="0"/>
              </a:rPr>
              <a:t>cyanobacteria</a:t>
            </a:r>
          </a:p>
          <a:p>
            <a:pPr marL="742950" lvl="1"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Zero evolution in 3.5 BY</a:t>
            </a:r>
          </a:p>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Cyanobacteria have always </a:t>
            </a:r>
            <a:br>
              <a:rPr lang="en-US" sz="2600" dirty="0">
                <a:latin typeface="Lato" panose="020F0502020204030203" pitchFamily="34" charset="0"/>
                <a:ea typeface="Lato" panose="020F0502020204030203" pitchFamily="34" charset="0"/>
                <a:cs typeface="Lato" panose="020F0502020204030203" pitchFamily="34" charset="0"/>
              </a:rPr>
            </a:br>
            <a:r>
              <a:rPr lang="en-US" sz="2600" dirty="0">
                <a:latin typeface="Lato" panose="020F0502020204030203" pitchFamily="34" charset="0"/>
                <a:ea typeface="Lato" panose="020F0502020204030203" pitchFamily="34" charset="0"/>
                <a:cs typeface="Lato" panose="020F0502020204030203" pitchFamily="34" charset="0"/>
              </a:rPr>
              <a:t>been cyanobacteria</a:t>
            </a:r>
          </a:p>
        </p:txBody>
      </p:sp>
      <p:pic>
        <p:nvPicPr>
          <p:cNvPr id="1030" name="Picture 6">
            <a:extLst>
              <a:ext uri="{FF2B5EF4-FFF2-40B4-BE49-F238E27FC236}">
                <a16:creationId xmlns:a16="http://schemas.microsoft.com/office/drawing/2014/main" id="{3B770633-D24B-F243-809D-F83591779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580" y="323191"/>
            <a:ext cx="2197952" cy="1318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8A35BB-66B9-9C4E-BCDA-C1FF14C09D12}"/>
              </a:ext>
            </a:extLst>
          </p:cNvPr>
          <p:cNvPicPr>
            <a:picLocks noChangeAspect="1"/>
          </p:cNvPicPr>
          <p:nvPr/>
        </p:nvPicPr>
        <p:blipFill>
          <a:blip r:embed="rId4"/>
          <a:stretch>
            <a:fillRect/>
          </a:stretch>
        </p:blipFill>
        <p:spPr>
          <a:xfrm>
            <a:off x="6689802" y="1874858"/>
            <a:ext cx="2214730" cy="1626681"/>
          </a:xfrm>
          <a:prstGeom prst="rect">
            <a:avLst/>
          </a:prstGeom>
        </p:spPr>
      </p:pic>
      <p:sp>
        <p:nvSpPr>
          <p:cNvPr id="6" name="Title 5">
            <a:extLst>
              <a:ext uri="{FF2B5EF4-FFF2-40B4-BE49-F238E27FC236}">
                <a16:creationId xmlns:a16="http://schemas.microsoft.com/office/drawing/2014/main" id="{76118F0D-5E66-C94B-B524-E04CC6AB90F3}"/>
              </a:ext>
            </a:extLst>
          </p:cNvPr>
          <p:cNvSpPr>
            <a:spLocks noGrp="1"/>
          </p:cNvSpPr>
          <p:nvPr>
            <p:ph type="title"/>
          </p:nvPr>
        </p:nvSpPr>
        <p:spPr/>
        <p:txBody>
          <a:bodyPr/>
          <a:lstStyle/>
          <a:p>
            <a:r>
              <a:rPr lang="en-US" dirty="0"/>
              <a:t>Cyanobacteria</a:t>
            </a:r>
          </a:p>
        </p:txBody>
      </p:sp>
    </p:spTree>
    <p:extLst>
      <p:ext uri="{BB962C8B-B14F-4D97-AF65-F5344CB8AC3E}">
        <p14:creationId xmlns:p14="http://schemas.microsoft.com/office/powerpoint/2010/main" val="226921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dissolve">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FE3F-3473-9D47-88B3-9F1F1280016D}"/>
              </a:ext>
            </a:extLst>
          </p:cNvPr>
          <p:cNvSpPr>
            <a:spLocks noGrp="1"/>
          </p:cNvSpPr>
          <p:nvPr>
            <p:ph type="title"/>
          </p:nvPr>
        </p:nvSpPr>
        <p:spPr/>
        <p:txBody>
          <a:bodyPr>
            <a:normAutofit/>
          </a:bodyPr>
          <a:lstStyle/>
          <a:p>
            <a:r>
              <a:rPr lang="en-US" sz="7200" b="1" dirty="0">
                <a:latin typeface="Lato Black" panose="020F0502020204030203" pitchFamily="34" charset="0"/>
                <a:ea typeface="Lato Black" panose="020F0502020204030203" pitchFamily="34" charset="0"/>
                <a:cs typeface="Lato Black" panose="020F0502020204030203" pitchFamily="34" charset="0"/>
              </a:rPr>
              <a:t>God and time</a:t>
            </a:r>
          </a:p>
        </p:txBody>
      </p:sp>
    </p:spTree>
    <p:extLst>
      <p:ext uri="{BB962C8B-B14F-4D97-AF65-F5344CB8AC3E}">
        <p14:creationId xmlns:p14="http://schemas.microsoft.com/office/powerpoint/2010/main" val="288562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dirty="0"/>
              <a:t>God and Time</a:t>
            </a:r>
          </a:p>
        </p:txBody>
      </p:sp>
      <p:graphicFrame>
        <p:nvGraphicFramePr>
          <p:cNvPr id="6" name="Table 7">
            <a:extLst>
              <a:ext uri="{FF2B5EF4-FFF2-40B4-BE49-F238E27FC236}">
                <a16:creationId xmlns:a16="http://schemas.microsoft.com/office/drawing/2014/main" id="{AC1BD384-23EB-A342-AD15-A6758C218469}"/>
              </a:ext>
            </a:extLst>
          </p:cNvPr>
          <p:cNvGraphicFramePr>
            <a:graphicFrameLocks noGrp="1"/>
          </p:cNvGraphicFramePr>
          <p:nvPr>
            <p:extLst>
              <p:ext uri="{D42A27DB-BD31-4B8C-83A1-F6EECF244321}">
                <p14:modId xmlns:p14="http://schemas.microsoft.com/office/powerpoint/2010/main" val="196387852"/>
              </p:ext>
            </p:extLst>
          </p:nvPr>
        </p:nvGraphicFramePr>
        <p:xfrm>
          <a:off x="396689" y="1293266"/>
          <a:ext cx="8350623" cy="3571240"/>
        </p:xfrm>
        <a:graphic>
          <a:graphicData uri="http://schemas.openxmlformats.org/drawingml/2006/table">
            <a:tbl>
              <a:tblPr firstRow="1" bandRow="1">
                <a:tableStyleId>{5C22544A-7EE6-4342-B048-85BDC9FD1C3A}</a:tableStyleId>
              </a:tblPr>
              <a:tblGrid>
                <a:gridCol w="3489512">
                  <a:extLst>
                    <a:ext uri="{9D8B030D-6E8A-4147-A177-3AD203B41FA5}">
                      <a16:colId xmlns:a16="http://schemas.microsoft.com/office/drawing/2014/main" val="2644676189"/>
                    </a:ext>
                  </a:extLst>
                </a:gridCol>
                <a:gridCol w="2413747">
                  <a:extLst>
                    <a:ext uri="{9D8B030D-6E8A-4147-A177-3AD203B41FA5}">
                      <a16:colId xmlns:a16="http://schemas.microsoft.com/office/drawing/2014/main" val="50804661"/>
                    </a:ext>
                  </a:extLst>
                </a:gridCol>
                <a:gridCol w="2447364">
                  <a:extLst>
                    <a:ext uri="{9D8B030D-6E8A-4147-A177-3AD203B41FA5}">
                      <a16:colId xmlns:a16="http://schemas.microsoft.com/office/drawing/2014/main" val="1501438117"/>
                    </a:ext>
                  </a:extLst>
                </a:gridCol>
              </a:tblGrid>
              <a:tr h="370840">
                <a:tc>
                  <a:txBody>
                    <a:bodyPr/>
                    <a:lstStyle/>
                    <a:p>
                      <a:r>
                        <a:rPr lang="en-US" b="1" i="0" dirty="0">
                          <a:ln>
                            <a:noFill/>
                          </a:ln>
                          <a:solidFill>
                            <a:schemeClr val="bg1"/>
                          </a:solidFill>
                          <a:latin typeface="Lato Black" panose="020F0502020204030203" pitchFamily="34" charset="0"/>
                          <a:ea typeface="Lato Black" panose="020F0502020204030203" pitchFamily="34" charset="0"/>
                          <a:cs typeface="Lato Black" panose="020F0502020204030203" pitchFamily="34" charset="0"/>
                        </a:rPr>
                        <a:t>Reference</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i="0" dirty="0">
                          <a:ln>
                            <a:noFill/>
                          </a:ln>
                          <a:solidFill>
                            <a:schemeClr val="bg1"/>
                          </a:solidFill>
                          <a:latin typeface="Lato Black" panose="020F0502020204030203" pitchFamily="34" charset="0"/>
                          <a:ea typeface="Lato Black" panose="020F0502020204030203" pitchFamily="34" charset="0"/>
                          <a:cs typeface="Lato Black" panose="020F0502020204030203" pitchFamily="34" charset="0"/>
                        </a:rPr>
                        <a:t>Time for God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i="0" dirty="0">
                          <a:ln>
                            <a:noFill/>
                          </a:ln>
                          <a:solidFill>
                            <a:schemeClr val="bg1"/>
                          </a:solidFill>
                          <a:latin typeface="Lato Black" panose="020F0502020204030203" pitchFamily="34" charset="0"/>
                          <a:ea typeface="Lato Black" panose="020F0502020204030203" pitchFamily="34" charset="0"/>
                          <a:cs typeface="Lato Black" panose="020F0502020204030203" pitchFamily="34" charset="0"/>
                        </a:rPr>
                        <a:t>Time for nature/man</a:t>
                      </a: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872119"/>
                  </a:ext>
                </a:extLst>
              </a:tr>
              <a:tr h="370840">
                <a:tc>
                  <a:txBody>
                    <a:bodyPr/>
                    <a:lstStyle/>
                    <a:p>
                      <a:r>
                        <a:rPr lang="en-US" b="1" i="0" dirty="0">
                          <a:ln>
                            <a:noFill/>
                          </a:ln>
                          <a:solidFill>
                            <a:schemeClr val="bg1"/>
                          </a:solidFill>
                          <a:latin typeface="Lato" panose="020F0502020204030203" pitchFamily="34" charset="0"/>
                        </a:rPr>
                        <a:t>John 2:7-9</a:t>
                      </a:r>
                    </a:p>
                    <a:p>
                      <a:r>
                        <a:rPr lang="en-US" b="0" i="0" dirty="0">
                          <a:ln>
                            <a:noFill/>
                          </a:ln>
                          <a:solidFill>
                            <a:schemeClr val="bg1"/>
                          </a:solidFill>
                          <a:latin typeface="Lato" panose="020F0502020204030203" pitchFamily="34" charset="0"/>
                        </a:rPr>
                        <a:t>Water into wine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Instant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Never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767321"/>
                  </a:ext>
                </a:extLst>
              </a:tr>
              <a:tr h="370840">
                <a:tc>
                  <a:txBody>
                    <a:bodyPr/>
                    <a:lstStyle/>
                    <a:p>
                      <a:r>
                        <a:rPr lang="en-US" b="1" i="0" dirty="0">
                          <a:ln>
                            <a:noFill/>
                          </a:ln>
                          <a:solidFill>
                            <a:schemeClr val="bg1"/>
                          </a:solidFill>
                          <a:latin typeface="Lato" panose="020F0502020204030203" pitchFamily="34" charset="0"/>
                        </a:rPr>
                        <a:t>Mark 6:41-43</a:t>
                      </a:r>
                    </a:p>
                    <a:p>
                      <a:r>
                        <a:rPr lang="en-US" b="0" i="0" dirty="0">
                          <a:ln>
                            <a:noFill/>
                          </a:ln>
                          <a:solidFill>
                            <a:schemeClr val="bg1"/>
                          </a:solidFill>
                          <a:latin typeface="Lato" panose="020F0502020204030203" pitchFamily="34" charset="0"/>
                        </a:rPr>
                        <a:t>Loaves and fishes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Instant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Never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583728"/>
                  </a:ext>
                </a:extLst>
              </a:tr>
              <a:tr h="370840">
                <a:tc>
                  <a:txBody>
                    <a:bodyPr/>
                    <a:lstStyle/>
                    <a:p>
                      <a:r>
                        <a:rPr lang="en-US" b="1" i="0" dirty="0">
                          <a:ln>
                            <a:noFill/>
                          </a:ln>
                          <a:solidFill>
                            <a:schemeClr val="bg1"/>
                          </a:solidFill>
                          <a:latin typeface="Lato" panose="020F0502020204030203" pitchFamily="34" charset="0"/>
                        </a:rPr>
                        <a:t>Matthew 15:28</a:t>
                      </a:r>
                    </a:p>
                    <a:p>
                      <a:r>
                        <a:rPr lang="en-US" b="0" i="0" dirty="0">
                          <a:ln>
                            <a:noFill/>
                          </a:ln>
                          <a:solidFill>
                            <a:schemeClr val="bg1"/>
                          </a:solidFill>
                          <a:latin typeface="Lato" panose="020F0502020204030203" pitchFamily="34" charset="0"/>
                        </a:rPr>
                        <a:t>Demon-possessed daughter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Instant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Never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365910"/>
                  </a:ext>
                </a:extLst>
              </a:tr>
              <a:tr h="370840">
                <a:tc>
                  <a:txBody>
                    <a:bodyPr/>
                    <a:lstStyle/>
                    <a:p>
                      <a:r>
                        <a:rPr lang="en-US" b="1" i="0" dirty="0">
                          <a:ln>
                            <a:noFill/>
                          </a:ln>
                          <a:solidFill>
                            <a:schemeClr val="bg1"/>
                          </a:solidFill>
                          <a:latin typeface="Lato" panose="020F0502020204030203" pitchFamily="34" charset="0"/>
                        </a:rPr>
                        <a:t>John 11:43-44</a:t>
                      </a:r>
                    </a:p>
                    <a:p>
                      <a:r>
                        <a:rPr lang="en-US" b="0" i="0" dirty="0">
                          <a:ln>
                            <a:noFill/>
                          </a:ln>
                          <a:solidFill>
                            <a:schemeClr val="bg1"/>
                          </a:solidFill>
                          <a:latin typeface="Lato" panose="020F0502020204030203" pitchFamily="34" charset="0"/>
                        </a:rPr>
                        <a:t>Raise Lazarus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Instant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Never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6998244"/>
                  </a:ext>
                </a:extLst>
              </a:tr>
              <a:tr h="370840">
                <a:tc>
                  <a:txBody>
                    <a:bodyPr/>
                    <a:lstStyle/>
                    <a:p>
                      <a:r>
                        <a:rPr lang="en-US" b="1" i="0" dirty="0">
                          <a:ln>
                            <a:noFill/>
                          </a:ln>
                          <a:solidFill>
                            <a:schemeClr val="bg1"/>
                          </a:solidFill>
                          <a:latin typeface="Lato" panose="020F0502020204030203" pitchFamily="34" charset="0"/>
                        </a:rPr>
                        <a:t>Mark 4:39-40</a:t>
                      </a:r>
                    </a:p>
                    <a:p>
                      <a:r>
                        <a:rPr lang="en-US" b="0" i="0" dirty="0">
                          <a:ln>
                            <a:noFill/>
                          </a:ln>
                          <a:solidFill>
                            <a:schemeClr val="bg1"/>
                          </a:solidFill>
                          <a:latin typeface="Lato" panose="020F0502020204030203" pitchFamily="34" charset="0"/>
                        </a:rPr>
                        <a:t>Calm wind and sea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Instant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n>
                            <a:noFill/>
                          </a:ln>
                          <a:solidFill>
                            <a:schemeClr val="bg1"/>
                          </a:solidFill>
                          <a:latin typeface="Lato" panose="020F0502020204030203" pitchFamily="34" charset="0"/>
                        </a:rPr>
                        <a:t>Never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5224247"/>
                  </a:ext>
                </a:extLst>
              </a:tr>
            </a:tbl>
          </a:graphicData>
        </a:graphic>
      </p:graphicFrame>
    </p:spTree>
    <p:extLst>
      <p:ext uri="{BB962C8B-B14F-4D97-AF65-F5344CB8AC3E}">
        <p14:creationId xmlns:p14="http://schemas.microsoft.com/office/powerpoint/2010/main" val="1080875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E6F0-B965-9047-AE78-76954F256C70}"/>
              </a:ext>
            </a:extLst>
          </p:cNvPr>
          <p:cNvSpPr>
            <a:spLocks noGrp="1"/>
          </p:cNvSpPr>
          <p:nvPr>
            <p:ph type="title"/>
          </p:nvPr>
        </p:nvSpPr>
        <p:spPr>
          <a:xfrm>
            <a:off x="1085850" y="465439"/>
            <a:ext cx="7442865" cy="4236288"/>
          </a:xfrm>
        </p:spPr>
        <p:txBody>
          <a:bodyPr>
            <a:normAutofit/>
          </a:bodyPr>
          <a:lstStyle/>
          <a:p>
            <a:pPr algn="l"/>
            <a:r>
              <a:rPr lang="en-US" sz="6000" b="1" dirty="0">
                <a:latin typeface="Lato Black" panose="020F0502020204030203" pitchFamily="34" charset="0"/>
                <a:ea typeface="Lato Black" panose="020F0502020204030203" pitchFamily="34" charset="0"/>
                <a:cs typeface="Lato Black" panose="020F0502020204030203" pitchFamily="34" charset="0"/>
              </a:rPr>
              <a:t>Comprise Creates… </a:t>
            </a:r>
            <a:br>
              <a:rPr lang="en-US" sz="6000" b="1" dirty="0">
                <a:latin typeface="Lato Black" panose="020F0502020204030203" pitchFamily="34" charset="0"/>
                <a:ea typeface="Lato Black" panose="020F0502020204030203" pitchFamily="34" charset="0"/>
                <a:cs typeface="Lato Black" panose="020F0502020204030203" pitchFamily="34" charset="0"/>
              </a:rPr>
            </a:br>
            <a:r>
              <a:rPr lang="en-US" sz="6000" b="1" dirty="0">
                <a:latin typeface="Lato Black" panose="020F0502020204030203" pitchFamily="34" charset="0"/>
                <a:ea typeface="Lato Black" panose="020F0502020204030203" pitchFamily="34" charset="0"/>
                <a:cs typeface="Lato Black" panose="020F0502020204030203" pitchFamily="34" charset="0"/>
              </a:rPr>
              <a:t>More Compromise</a:t>
            </a:r>
          </a:p>
        </p:txBody>
      </p:sp>
    </p:spTree>
    <p:extLst>
      <p:ext uri="{BB962C8B-B14F-4D97-AF65-F5344CB8AC3E}">
        <p14:creationId xmlns:p14="http://schemas.microsoft.com/office/powerpoint/2010/main" val="64402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2E839F-E23D-F945-AAA4-B4D91437986D}"/>
              </a:ext>
            </a:extLst>
          </p:cNvPr>
          <p:cNvSpPr>
            <a:spLocks noGrp="1"/>
          </p:cNvSpPr>
          <p:nvPr>
            <p:ph type="body" sz="quarter" idx="10"/>
          </p:nvPr>
        </p:nvSpPr>
        <p:spPr/>
        <p:txBody>
          <a:bodyPr>
            <a:normAutofit fontScale="85000" lnSpcReduction="10000"/>
          </a:bodyPr>
          <a:lstStyle/>
          <a:p>
            <a:r>
              <a:rPr lang="en-US" dirty="0"/>
              <a:t>“Then to Adam He said, “Because you have listened to the voice of your wife, and have eaten from the tree about which I commanded you, saying, ‘You shall not eat from it’; Cursed is the ground because of you;</a:t>
            </a:r>
            <a:br>
              <a:rPr lang="en-US" dirty="0"/>
            </a:br>
            <a:r>
              <a:rPr lang="en-US" dirty="0"/>
              <a:t>With hard labor you shall eat from it</a:t>
            </a:r>
            <a:br>
              <a:rPr lang="en-US" dirty="0"/>
            </a:br>
            <a:r>
              <a:rPr lang="en-US" dirty="0"/>
              <a:t>All the days of your life. Both thorns and thistles it shall grow for you;</a:t>
            </a:r>
            <a:br>
              <a:rPr lang="en-US" dirty="0"/>
            </a:br>
            <a:r>
              <a:rPr lang="en-US" dirty="0"/>
              <a:t>Yet you shall eat the plants of the field”</a:t>
            </a:r>
          </a:p>
        </p:txBody>
      </p:sp>
      <p:sp>
        <p:nvSpPr>
          <p:cNvPr id="3" name="Text Placeholder 2">
            <a:extLst>
              <a:ext uri="{FF2B5EF4-FFF2-40B4-BE49-F238E27FC236}">
                <a16:creationId xmlns:a16="http://schemas.microsoft.com/office/drawing/2014/main" id="{F8B44F76-B813-8149-A0A5-430CB3BEFA84}"/>
              </a:ext>
            </a:extLst>
          </p:cNvPr>
          <p:cNvSpPr>
            <a:spLocks noGrp="1"/>
          </p:cNvSpPr>
          <p:nvPr>
            <p:ph type="body" sz="quarter" idx="11"/>
          </p:nvPr>
        </p:nvSpPr>
        <p:spPr/>
        <p:txBody>
          <a:bodyPr/>
          <a:lstStyle/>
          <a:p>
            <a:r>
              <a:rPr lang="en-US" b="1" dirty="0"/>
              <a:t>- Genesis 3:17-18</a:t>
            </a:r>
          </a:p>
        </p:txBody>
      </p:sp>
    </p:spTree>
    <p:extLst>
      <p:ext uri="{BB962C8B-B14F-4D97-AF65-F5344CB8AC3E}">
        <p14:creationId xmlns:p14="http://schemas.microsoft.com/office/powerpoint/2010/main" val="3535334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7FE392-883C-7F48-B6BA-A0A20AA90B6C}"/>
              </a:ext>
            </a:extLst>
          </p:cNvPr>
          <p:cNvSpPr/>
          <p:nvPr/>
        </p:nvSpPr>
        <p:spPr>
          <a:xfrm>
            <a:off x="4506686" y="0"/>
            <a:ext cx="4637314" cy="5159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7132429" y="4465496"/>
            <a:ext cx="1391870" cy="3850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err="1">
                <a:solidFill>
                  <a:schemeClr val="bg2">
                    <a:lumMod val="10000"/>
                  </a:schemeClr>
                </a:solidFill>
                <a:latin typeface="Lato" panose="020F0502020204030203" pitchFamily="34" charset="0"/>
              </a:rPr>
              <a:t>jurrasicark.com.au</a:t>
            </a:r>
            <a:endParaRPr lang="en-US" sz="11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352947" y="1244202"/>
            <a:ext cx="3969091" cy="3693319"/>
          </a:xfrm>
          <a:prstGeom prst="rect">
            <a:avLst/>
          </a:prstGeom>
          <a:noFill/>
        </p:spPr>
        <p:txBody>
          <a:bodyPr wrap="square" rtlCol="0">
            <a:spAutoFit/>
          </a:bodyPr>
          <a:lstStyle/>
          <a:p>
            <a:r>
              <a:rPr lang="en-US" sz="2600" dirty="0">
                <a:solidFill>
                  <a:schemeClr val="bg1"/>
                </a:solidFill>
                <a:latin typeface="Lato" panose="020F0502020204030203" pitchFamily="34" charset="0"/>
              </a:rPr>
              <a:t>Fossilized thorns are found in rock layers that are supposed to have been laid down 400 million years </a:t>
            </a:r>
            <a:r>
              <a:rPr lang="en-US" sz="2600" b="1" dirty="0">
                <a:solidFill>
                  <a:schemeClr val="bg1"/>
                </a:solidFill>
                <a:latin typeface="Lato" panose="020F0502020204030203" pitchFamily="34" charset="0"/>
              </a:rPr>
              <a:t>BEFORE</a:t>
            </a:r>
            <a:r>
              <a:rPr lang="en-US" sz="2600" dirty="0">
                <a:solidFill>
                  <a:schemeClr val="bg1"/>
                </a:solidFill>
                <a:latin typeface="Lato" panose="020F0502020204030203" pitchFamily="34" charset="0"/>
              </a:rPr>
              <a:t> humans.</a:t>
            </a:r>
          </a:p>
          <a:p>
            <a:endParaRPr lang="en-US" sz="2600" dirty="0">
              <a:solidFill>
                <a:schemeClr val="bg1"/>
              </a:solidFill>
              <a:latin typeface="Lato" panose="020F0502020204030203" pitchFamily="34" charset="0"/>
            </a:endParaRPr>
          </a:p>
          <a:p>
            <a:r>
              <a:rPr lang="en-US" sz="2600" dirty="0">
                <a:solidFill>
                  <a:schemeClr val="bg1"/>
                </a:solidFill>
                <a:latin typeface="Lato" panose="020F0502020204030203" pitchFamily="34" charset="0"/>
              </a:rPr>
              <a:t>What do we do with </a:t>
            </a:r>
            <a:br>
              <a:rPr lang="en-US" sz="2600" dirty="0">
                <a:solidFill>
                  <a:schemeClr val="bg1"/>
                </a:solidFill>
                <a:latin typeface="Lato" panose="020F0502020204030203" pitchFamily="34" charset="0"/>
              </a:rPr>
            </a:br>
            <a:r>
              <a:rPr lang="en-US" sz="2600" dirty="0">
                <a:solidFill>
                  <a:schemeClr val="bg1"/>
                </a:solidFill>
                <a:latin typeface="Lato" panose="020F0502020204030203" pitchFamily="34" charset="0"/>
              </a:rPr>
              <a:t>Genesis 3:17-18?</a:t>
            </a:r>
          </a:p>
        </p:txBody>
      </p:sp>
      <p:pic>
        <p:nvPicPr>
          <p:cNvPr id="5" name="Picture 4" descr="A close-up of a foot&#10;&#10;Description automatically generated with low confidence">
            <a:extLst>
              <a:ext uri="{FF2B5EF4-FFF2-40B4-BE49-F238E27FC236}">
                <a16:creationId xmlns:a16="http://schemas.microsoft.com/office/drawing/2014/main" id="{33ED828F-225F-BB41-9EB4-258EE0C39880}"/>
              </a:ext>
            </a:extLst>
          </p:cNvPr>
          <p:cNvPicPr>
            <a:picLocks noChangeAspect="1"/>
          </p:cNvPicPr>
          <p:nvPr/>
        </p:nvPicPr>
        <p:blipFill>
          <a:blip r:embed="rId3"/>
          <a:stretch>
            <a:fillRect/>
          </a:stretch>
        </p:blipFill>
        <p:spPr>
          <a:xfrm>
            <a:off x="4671911" y="186765"/>
            <a:ext cx="4249271" cy="3186953"/>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21A0DCDB-A3AD-2E48-9509-66B0A5012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80" y="1278543"/>
            <a:ext cx="4191908" cy="3143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54D959E-F127-FF4B-9685-A9961FE0C297}"/>
              </a:ext>
            </a:extLst>
          </p:cNvPr>
          <p:cNvSpPr>
            <a:spLocks noGrp="1"/>
          </p:cNvSpPr>
          <p:nvPr>
            <p:ph type="title"/>
          </p:nvPr>
        </p:nvSpPr>
        <p:spPr/>
        <p:txBody>
          <a:bodyPr/>
          <a:lstStyle/>
          <a:p>
            <a:r>
              <a:rPr lang="en-US" dirty="0"/>
              <a:t>Thorns</a:t>
            </a:r>
          </a:p>
        </p:txBody>
      </p:sp>
    </p:spTree>
    <p:extLst>
      <p:ext uri="{BB962C8B-B14F-4D97-AF65-F5344CB8AC3E}">
        <p14:creationId xmlns:p14="http://schemas.microsoft.com/office/powerpoint/2010/main" val="4593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C9CC3E-ED68-594C-8B69-189B19DE22E0}"/>
              </a:ext>
            </a:extLst>
          </p:cNvPr>
          <p:cNvSpPr/>
          <p:nvPr/>
        </p:nvSpPr>
        <p:spPr>
          <a:xfrm>
            <a:off x="4506686" y="-8143"/>
            <a:ext cx="4637314" cy="5159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7908654" y="4265959"/>
            <a:ext cx="1035523" cy="2579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err="1">
                <a:solidFill>
                  <a:schemeClr val="bg2">
                    <a:lumMod val="10000"/>
                  </a:schemeClr>
                </a:solidFill>
                <a:latin typeface="Lato" panose="020F0502020204030203" pitchFamily="34" charset="0"/>
              </a:rPr>
              <a:t>creation.com</a:t>
            </a:r>
            <a:endParaRPr lang="en-US" sz="11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543761" y="1244202"/>
            <a:ext cx="3294486" cy="2092881"/>
          </a:xfrm>
          <a:prstGeom prst="rect">
            <a:avLst/>
          </a:prstGeom>
          <a:noFill/>
        </p:spPr>
        <p:txBody>
          <a:bodyPr wrap="square" rtlCol="0">
            <a:spAutoFit/>
          </a:bodyPr>
          <a:lstStyle/>
          <a:p>
            <a:r>
              <a:rPr lang="en-US" sz="2600" dirty="0">
                <a:solidFill>
                  <a:schemeClr val="bg1"/>
                </a:solidFill>
                <a:latin typeface="Lato" panose="020F0502020204030203" pitchFamily="34" charset="0"/>
              </a:rPr>
              <a:t>If evolutionary theory is true, Either God did not know about thorns, or He lied about them.</a:t>
            </a:r>
          </a:p>
        </p:txBody>
      </p:sp>
      <p:pic>
        <p:nvPicPr>
          <p:cNvPr id="2" name="Picture 2" descr="Thorns-fossil">
            <a:extLst>
              <a:ext uri="{FF2B5EF4-FFF2-40B4-BE49-F238E27FC236}">
                <a16:creationId xmlns:a16="http://schemas.microsoft.com/office/drawing/2014/main" id="{56ADACC3-3A32-EA4D-A9FE-1A8FBCBB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232" y="805503"/>
            <a:ext cx="4798945" cy="3383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2E1284-4C7D-5445-BDA6-44567E672DCD}"/>
              </a:ext>
            </a:extLst>
          </p:cNvPr>
          <p:cNvSpPr txBox="1"/>
          <p:nvPr/>
        </p:nvSpPr>
        <p:spPr>
          <a:xfrm>
            <a:off x="9735671" y="4188759"/>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C085459-5F3A-284F-A1B6-8B4416A06AC2}"/>
              </a:ext>
            </a:extLst>
          </p:cNvPr>
          <p:cNvSpPr>
            <a:spLocks noGrp="1"/>
          </p:cNvSpPr>
          <p:nvPr>
            <p:ph type="title"/>
          </p:nvPr>
        </p:nvSpPr>
        <p:spPr/>
        <p:txBody>
          <a:bodyPr/>
          <a:lstStyle/>
          <a:p>
            <a:r>
              <a:rPr lang="en-US" dirty="0"/>
              <a:t>Thorns</a:t>
            </a:r>
          </a:p>
        </p:txBody>
      </p:sp>
    </p:spTree>
    <p:extLst>
      <p:ext uri="{BB962C8B-B14F-4D97-AF65-F5344CB8AC3E}">
        <p14:creationId xmlns:p14="http://schemas.microsoft.com/office/powerpoint/2010/main" val="136445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FBA670-A6F9-4D40-AD9A-082AFFE6FE61}"/>
              </a:ext>
            </a:extLst>
          </p:cNvPr>
          <p:cNvSpPr>
            <a:spLocks noGrp="1"/>
          </p:cNvSpPr>
          <p:nvPr>
            <p:ph type="title" idx="4294967295"/>
          </p:nvPr>
        </p:nvSpPr>
        <p:spPr>
          <a:xfrm>
            <a:off x="106135" y="73959"/>
            <a:ext cx="2024063" cy="1384300"/>
          </a:xfrm>
        </p:spPr>
        <p:txBody>
          <a:bodyPr/>
          <a:lstStyle/>
          <a:p>
            <a:r>
              <a:rPr lang="en-US" sz="2800" dirty="0">
                <a:latin typeface="Lato" panose="020F0502020204030203" pitchFamily="34" charset="0"/>
              </a:rPr>
              <a:t>NT References to Genesis </a:t>
            </a:r>
            <a:endParaRPr lang="en-US" sz="2800" dirty="0">
              <a:latin typeface="+mn-lt"/>
            </a:endParaRPr>
          </a:p>
        </p:txBody>
      </p:sp>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4255539158"/>
              </p:ext>
            </p:extLst>
          </p:nvPr>
        </p:nvGraphicFramePr>
        <p:xfrm>
          <a:off x="2370231" y="105668"/>
          <a:ext cx="6667634" cy="4932164"/>
        </p:xfrm>
        <a:graphic>
          <a:graphicData uri="http://schemas.openxmlformats.org/drawingml/2006/table">
            <a:tbl>
              <a:tblPr/>
              <a:tblGrid>
                <a:gridCol w="879293">
                  <a:extLst>
                    <a:ext uri="{9D8B030D-6E8A-4147-A177-3AD203B41FA5}">
                      <a16:colId xmlns:a16="http://schemas.microsoft.com/office/drawing/2014/main" val="1781900690"/>
                    </a:ext>
                  </a:extLst>
                </a:gridCol>
                <a:gridCol w="2826725">
                  <a:extLst>
                    <a:ext uri="{9D8B030D-6E8A-4147-A177-3AD203B41FA5}">
                      <a16:colId xmlns:a16="http://schemas.microsoft.com/office/drawing/2014/main" val="2747449398"/>
                    </a:ext>
                  </a:extLst>
                </a:gridCol>
                <a:gridCol w="2961616">
                  <a:extLst>
                    <a:ext uri="{9D8B030D-6E8A-4147-A177-3AD203B41FA5}">
                      <a16:colId xmlns:a16="http://schemas.microsoft.com/office/drawing/2014/main" val="3987805359"/>
                    </a:ext>
                  </a:extLst>
                </a:gridCol>
              </a:tblGrid>
              <a:tr h="316960">
                <a:tc>
                  <a:txBody>
                    <a:bodyPr/>
                    <a:lstStyle/>
                    <a:p>
                      <a:r>
                        <a:rPr lang="en-US" sz="1200" b="0" i="0" dirty="0">
                          <a:effectLst/>
                          <a:latin typeface="Lato" panose="020F0502020204030203" pitchFamily="34" charset="0"/>
                        </a:rPr>
                        <a:t>1</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Matthew 1:1–3</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Ancestors of Jesus</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316960">
                <a:tc>
                  <a:txBody>
                    <a:bodyPr/>
                    <a:lstStyle/>
                    <a:p>
                      <a:r>
                        <a:rPr lang="en-US" sz="1200" b="0" i="0" dirty="0">
                          <a:effectLst/>
                          <a:latin typeface="Lato" panose="020F0502020204030203" pitchFamily="34" charset="0"/>
                        </a:rPr>
                        <a:t>2</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4"/>
                        </a:rPr>
                        <a:t>Matthew 2:18</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Rachel</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316960">
                <a:tc>
                  <a:txBody>
                    <a:bodyPr/>
                    <a:lstStyle/>
                    <a:p>
                      <a:r>
                        <a:rPr lang="en-US" sz="1200" b="0" i="0" dirty="0">
                          <a:effectLst/>
                          <a:latin typeface="Lato" panose="020F0502020204030203" pitchFamily="34" charset="0"/>
                        </a:rPr>
                        <a:t>3</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5"/>
                        </a:rPr>
                        <a:t>Matthew 3:8–9</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Abraham’s children</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316960">
                <a:tc>
                  <a:txBody>
                    <a:bodyPr/>
                    <a:lstStyle/>
                    <a:p>
                      <a:r>
                        <a:rPr lang="en-US" sz="1200" b="0" i="0" dirty="0">
                          <a:effectLst/>
                          <a:latin typeface="Lato" panose="020F0502020204030203" pitchFamily="34" charset="0"/>
                        </a:rPr>
                        <a:t>4</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6"/>
                        </a:rPr>
                        <a:t>Matthew 10:15</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Sodom and Gomorrah</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316960">
                <a:tc>
                  <a:txBody>
                    <a:bodyPr/>
                    <a:lstStyle/>
                    <a:p>
                      <a:r>
                        <a:rPr lang="en-US" sz="1200" b="0" i="0" dirty="0">
                          <a:effectLst/>
                          <a:latin typeface="Lato" panose="020F0502020204030203" pitchFamily="34" charset="0"/>
                        </a:rPr>
                        <a:t>5</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7"/>
                        </a:rPr>
                        <a:t>Matthew 11:23–24</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Sodom</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316960">
                <a:tc>
                  <a:txBody>
                    <a:bodyPr/>
                    <a:lstStyle/>
                    <a:p>
                      <a:r>
                        <a:rPr lang="en-US" sz="1200" b="0" i="0" dirty="0">
                          <a:effectLst/>
                          <a:latin typeface="Lato" panose="020F0502020204030203" pitchFamily="34" charset="0"/>
                        </a:rPr>
                        <a:t>6</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 </a:t>
                      </a:r>
                      <a:r>
                        <a:rPr lang="en-US" sz="1200" b="0" i="0" dirty="0">
                          <a:effectLst/>
                          <a:latin typeface="Lato" panose="020F0502020204030203" pitchFamily="34" charset="0"/>
                          <a:hlinkClick r:id="rId8"/>
                        </a:rPr>
                        <a:t>Matthew 19:4</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from </a:t>
                      </a:r>
                      <a:r>
                        <a:rPr lang="en-US" sz="1200" b="0" i="0" dirty="0">
                          <a:effectLst/>
                          <a:latin typeface="Lato" panose="020F0502020204030203" pitchFamily="34" charset="0"/>
                          <a:hlinkClick r:id="rId9"/>
                        </a:rPr>
                        <a:t>Gen 1:27</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316960">
                <a:tc>
                  <a:txBody>
                    <a:bodyPr/>
                    <a:lstStyle/>
                    <a:p>
                      <a:r>
                        <a:rPr lang="en-US" sz="1200" b="0" i="0" dirty="0">
                          <a:effectLst/>
                          <a:latin typeface="Lato" panose="020F0502020204030203" pitchFamily="34" charset="0"/>
                        </a:rPr>
                        <a:t>7</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 </a:t>
                      </a:r>
                      <a:r>
                        <a:rPr lang="en-US" sz="1200" b="0" i="0" dirty="0">
                          <a:effectLst/>
                          <a:latin typeface="Lato" panose="020F0502020204030203" pitchFamily="34" charset="0"/>
                          <a:hlinkClick r:id="rId10"/>
                        </a:rPr>
                        <a:t>Matthew 19:5</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from </a:t>
                      </a:r>
                      <a:r>
                        <a:rPr lang="en-US" sz="1200" b="0" i="0" dirty="0">
                          <a:effectLst/>
                          <a:latin typeface="Lato" panose="020F0502020204030203" pitchFamily="34" charset="0"/>
                          <a:hlinkClick r:id="rId11"/>
                        </a:rPr>
                        <a:t>Gen 2:24</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316960">
                <a:tc>
                  <a:txBody>
                    <a:bodyPr/>
                    <a:lstStyle/>
                    <a:p>
                      <a:r>
                        <a:rPr lang="en-US" sz="1200" b="0" i="0" dirty="0">
                          <a:effectLst/>
                          <a:latin typeface="Lato" panose="020F0502020204030203" pitchFamily="34" charset="0"/>
                        </a:rPr>
                        <a:t>8</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 </a:t>
                      </a:r>
                      <a:r>
                        <a:rPr lang="en-US" sz="1200" b="0" i="0" dirty="0">
                          <a:effectLst/>
                          <a:latin typeface="Lato" panose="020F0502020204030203" pitchFamily="34" charset="0"/>
                          <a:hlinkClick r:id="rId12"/>
                        </a:rPr>
                        <a:t>Matthew 22:21</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Man in the image of God</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316960">
                <a:tc>
                  <a:txBody>
                    <a:bodyPr/>
                    <a:lstStyle/>
                    <a:p>
                      <a:r>
                        <a:rPr lang="en-US" sz="1200" b="0" i="0" dirty="0">
                          <a:effectLst/>
                          <a:latin typeface="Lato" panose="020F0502020204030203" pitchFamily="34" charset="0"/>
                        </a:rPr>
                        <a:t>9</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3"/>
                        </a:rPr>
                        <a:t>Matthew 22:31–2</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of Abraham, Isaac, and Jacob</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316960">
                <a:tc>
                  <a:txBody>
                    <a:bodyPr/>
                    <a:lstStyle/>
                    <a:p>
                      <a:r>
                        <a:rPr lang="en-US" sz="1200" b="0" i="0" dirty="0">
                          <a:effectLst/>
                          <a:latin typeface="Lato" panose="020F0502020204030203" pitchFamily="34" charset="0"/>
                        </a:rPr>
                        <a:t>10</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 </a:t>
                      </a:r>
                      <a:r>
                        <a:rPr lang="en-US" sz="1200" b="0" i="0" dirty="0">
                          <a:effectLst/>
                          <a:latin typeface="Lato" panose="020F0502020204030203" pitchFamily="34" charset="0"/>
                          <a:hlinkClick r:id="rId14"/>
                        </a:rPr>
                        <a:t>Matthew 23:35</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Righteous Abel</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316960">
                <a:tc>
                  <a:txBody>
                    <a:bodyPr/>
                    <a:lstStyle/>
                    <a:p>
                      <a:r>
                        <a:rPr lang="en-US" sz="1200" b="0" i="0" dirty="0">
                          <a:effectLst/>
                          <a:latin typeface="Lato" panose="020F0502020204030203" pitchFamily="34" charset="0"/>
                        </a:rPr>
                        <a:t>11</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(5) </a:t>
                      </a:r>
                      <a:r>
                        <a:rPr lang="en-US" sz="1200" b="0" i="0" dirty="0">
                          <a:effectLst/>
                          <a:latin typeface="Lato" panose="020F0502020204030203" pitchFamily="34" charset="0"/>
                          <a:hlinkClick r:id="rId15"/>
                        </a:rPr>
                        <a:t>Matthew 24:37–39</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Days of Noah</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442497">
                <a:tc>
                  <a:txBody>
                    <a:bodyPr/>
                    <a:lstStyle/>
                    <a:p>
                      <a:r>
                        <a:rPr lang="en-US" sz="1200" b="0" i="0" dirty="0">
                          <a:effectLst/>
                          <a:latin typeface="Lato" panose="020F0502020204030203" pitchFamily="34" charset="0"/>
                        </a:rPr>
                        <a:t>12</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(6) </a:t>
                      </a:r>
                      <a:r>
                        <a:rPr lang="en-US" sz="1200" b="0" i="0" dirty="0">
                          <a:effectLst/>
                          <a:latin typeface="Lato" panose="020F0502020204030203" pitchFamily="34" charset="0"/>
                          <a:hlinkClick r:id="rId16"/>
                        </a:rPr>
                        <a:t>Matthew 26:52</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Those who draw the sword will </a:t>
                      </a:r>
                      <a:br>
                        <a:rPr lang="en-US" sz="1200" b="0" i="0" dirty="0">
                          <a:effectLst/>
                          <a:latin typeface="Lato" panose="020F0502020204030203" pitchFamily="34" charset="0"/>
                        </a:rPr>
                      </a:br>
                      <a:r>
                        <a:rPr lang="en-US" sz="1200" b="0" i="0" dirty="0">
                          <a:effectLst/>
                          <a:latin typeface="Lato" panose="020F0502020204030203" pitchFamily="34" charset="0"/>
                        </a:rPr>
                        <a:t>die by the sword</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316960">
                <a:tc>
                  <a:txBody>
                    <a:bodyPr/>
                    <a:lstStyle/>
                    <a:p>
                      <a:r>
                        <a:rPr lang="en-US" sz="1200" b="0" i="0" dirty="0">
                          <a:effectLst/>
                          <a:latin typeface="Lato" panose="020F0502020204030203" pitchFamily="34" charset="0"/>
                        </a:rPr>
                        <a:t>13</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(7) </a:t>
                      </a:r>
                      <a:r>
                        <a:rPr lang="en-US" sz="1200" b="0" i="0" dirty="0">
                          <a:effectLst/>
                          <a:latin typeface="Lato" panose="020F0502020204030203" pitchFamily="34" charset="0"/>
                          <a:hlinkClick r:id="rId17"/>
                        </a:rPr>
                        <a:t>Mark 10:6</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from </a:t>
                      </a:r>
                      <a:r>
                        <a:rPr lang="en-US" sz="1200" b="0" i="0" dirty="0">
                          <a:effectLst/>
                          <a:latin typeface="Lato" panose="020F0502020204030203" pitchFamily="34" charset="0"/>
                          <a:hlinkClick r:id="rId9"/>
                        </a:rPr>
                        <a:t>Gen 1:27</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316960">
                <a:tc>
                  <a:txBody>
                    <a:bodyPr/>
                    <a:lstStyle/>
                    <a:p>
                      <a:r>
                        <a:rPr lang="en-US" sz="1200" b="0" i="0" dirty="0">
                          <a:effectLst/>
                          <a:latin typeface="Lato" panose="020F0502020204030203" pitchFamily="34" charset="0"/>
                        </a:rPr>
                        <a:t>14</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(8) </a:t>
                      </a:r>
                      <a:r>
                        <a:rPr lang="en-US" sz="1200" b="0" i="0" dirty="0">
                          <a:effectLst/>
                          <a:latin typeface="Lato" panose="020F0502020204030203" pitchFamily="34" charset="0"/>
                          <a:hlinkClick r:id="rId18"/>
                        </a:rPr>
                        <a:t>Mark 10:7</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from </a:t>
                      </a:r>
                      <a:r>
                        <a:rPr lang="en-US" sz="1200" b="0" i="0" dirty="0">
                          <a:effectLst/>
                          <a:latin typeface="Lato" panose="020F0502020204030203" pitchFamily="34" charset="0"/>
                          <a:hlinkClick r:id="rId11"/>
                        </a:rPr>
                        <a:t>Gen 2:24</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316960">
                <a:tc>
                  <a:txBody>
                    <a:bodyPr/>
                    <a:lstStyle/>
                    <a:p>
                      <a:r>
                        <a:rPr lang="en-US" sz="1200" b="0" i="0" dirty="0">
                          <a:effectLst/>
                          <a:latin typeface="Lato" panose="020F0502020204030203" pitchFamily="34" charset="0"/>
                        </a:rPr>
                        <a:t>15</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(9) </a:t>
                      </a:r>
                      <a:r>
                        <a:rPr lang="en-US" sz="1200" b="0" i="0" dirty="0">
                          <a:effectLst/>
                          <a:latin typeface="Lato" panose="020F0502020204030203" pitchFamily="34" charset="0"/>
                          <a:hlinkClick r:id="rId19"/>
                        </a:rPr>
                        <a:t>Mark 12:17</a:t>
                      </a:r>
                      <a:endParaRPr lang="en-US" sz="1200" b="0" i="0" dirty="0">
                        <a:effectLst/>
                        <a:latin typeface="Lato" panose="020F0502020204030203" pitchFamily="34" charset="0"/>
                      </a:endParaRP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Man in the image of God</a:t>
                      </a:r>
                    </a:p>
                  </a:txBody>
                  <a:tcPr marL="64482" marR="64482" marT="64482" marB="6448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9" name="TextBox 8">
            <a:extLst>
              <a:ext uri="{FF2B5EF4-FFF2-40B4-BE49-F238E27FC236}">
                <a16:creationId xmlns:a16="http://schemas.microsoft.com/office/drawing/2014/main" id="{96501C67-4182-234A-8AD5-8DCC4535DB64}"/>
              </a:ext>
            </a:extLst>
          </p:cNvPr>
          <p:cNvSpPr txBox="1"/>
          <p:nvPr/>
        </p:nvSpPr>
        <p:spPr>
          <a:xfrm>
            <a:off x="1411941" y="2178424"/>
            <a:ext cx="184731" cy="369332"/>
          </a:xfrm>
          <a:prstGeom prst="rect">
            <a:avLst/>
          </a:prstGeom>
          <a:noFill/>
        </p:spPr>
        <p:txBody>
          <a:bodyPr wrap="none" rtlCol="0">
            <a:spAutoFit/>
          </a:bodyPr>
          <a:lstStyle/>
          <a:p>
            <a:endParaRPr lang="en-US" dirty="0"/>
          </a:p>
        </p:txBody>
      </p:sp>
      <p:sp>
        <p:nvSpPr>
          <p:cNvPr id="10" name="Title 2">
            <a:extLst>
              <a:ext uri="{FF2B5EF4-FFF2-40B4-BE49-F238E27FC236}">
                <a16:creationId xmlns:a16="http://schemas.microsoft.com/office/drawing/2014/main" id="{769FB9E5-4020-704F-A145-D7F084F5ECEC}"/>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Oval 6">
            <a:extLst>
              <a:ext uri="{FF2B5EF4-FFF2-40B4-BE49-F238E27FC236}">
                <a16:creationId xmlns:a16="http://schemas.microsoft.com/office/drawing/2014/main" id="{DEF9717E-EFC2-5446-833D-5EB82C9DAB8F}"/>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1</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11223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F2E9-77A5-F541-930F-2F18D734BDBF}"/>
              </a:ext>
            </a:extLst>
          </p:cNvPr>
          <p:cNvSpPr>
            <a:spLocks noGrp="1"/>
          </p:cNvSpPr>
          <p:nvPr>
            <p:ph type="title"/>
          </p:nvPr>
        </p:nvSpPr>
        <p:spPr>
          <a:xfrm>
            <a:off x="511459" y="2963635"/>
            <a:ext cx="3948914" cy="1893213"/>
          </a:xfrm>
        </p:spPr>
        <p:txBody>
          <a:bodyPr/>
          <a:lstStyle/>
          <a:p>
            <a:pPr algn="l"/>
            <a:r>
              <a:rPr lang="en-US" b="1" dirty="0"/>
              <a:t>Evidence for a recent flood</a:t>
            </a:r>
          </a:p>
        </p:txBody>
      </p:sp>
      <p:pic>
        <p:nvPicPr>
          <p:cNvPr id="3" name="Picture Placeholder 7">
            <a:extLst>
              <a:ext uri="{FF2B5EF4-FFF2-40B4-BE49-F238E27FC236}">
                <a16:creationId xmlns:a16="http://schemas.microsoft.com/office/drawing/2014/main" id="{AFD0F6BD-A27E-5042-9442-1DD9EE13A28E}"/>
              </a:ext>
            </a:extLst>
          </p:cNvPr>
          <p:cNvPicPr>
            <a:picLocks noChangeAspect="1"/>
          </p:cNvPicPr>
          <p:nvPr/>
        </p:nvPicPr>
        <p:blipFill rotWithShape="1">
          <a:blip r:embed="rId2"/>
          <a:srcRect t="11762" r="-2" b="21688"/>
          <a:stretch/>
        </p:blipFill>
        <p:spPr>
          <a:xfrm>
            <a:off x="3949519" y="0"/>
            <a:ext cx="5194482" cy="517878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5319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3233449287"/>
              </p:ext>
            </p:extLst>
          </p:nvPr>
        </p:nvGraphicFramePr>
        <p:xfrm>
          <a:off x="2399152" y="119670"/>
          <a:ext cx="6638713" cy="4904159"/>
        </p:xfrm>
        <a:graphic>
          <a:graphicData uri="http://schemas.openxmlformats.org/drawingml/2006/table">
            <a:tbl>
              <a:tblPr/>
              <a:tblGrid>
                <a:gridCol w="875480">
                  <a:extLst>
                    <a:ext uri="{9D8B030D-6E8A-4147-A177-3AD203B41FA5}">
                      <a16:colId xmlns:a16="http://schemas.microsoft.com/office/drawing/2014/main" val="1781900690"/>
                    </a:ext>
                  </a:extLst>
                </a:gridCol>
                <a:gridCol w="2814464">
                  <a:extLst>
                    <a:ext uri="{9D8B030D-6E8A-4147-A177-3AD203B41FA5}">
                      <a16:colId xmlns:a16="http://schemas.microsoft.com/office/drawing/2014/main" val="2747449398"/>
                    </a:ext>
                  </a:extLst>
                </a:gridCol>
                <a:gridCol w="2948769">
                  <a:extLst>
                    <a:ext uri="{9D8B030D-6E8A-4147-A177-3AD203B41FA5}">
                      <a16:colId xmlns:a16="http://schemas.microsoft.com/office/drawing/2014/main" val="3987805359"/>
                    </a:ext>
                  </a:extLst>
                </a:gridCol>
              </a:tblGrid>
              <a:tr h="308674">
                <a:tc>
                  <a:txBody>
                    <a:bodyPr/>
                    <a:lstStyle/>
                    <a:p>
                      <a:r>
                        <a:rPr lang="en-US" sz="1200" b="0" i="0" dirty="0">
                          <a:effectLst/>
                          <a:latin typeface="Lato" panose="020F0502020204030203" pitchFamily="34" charset="0"/>
                        </a:rPr>
                        <a:t>16</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Mark 12:26</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of Abraham, Isaac, and Jacob</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308674">
                <a:tc>
                  <a:txBody>
                    <a:bodyPr/>
                    <a:lstStyle/>
                    <a:p>
                      <a:r>
                        <a:rPr lang="en-US" sz="1200" b="0" i="0" dirty="0">
                          <a:effectLst/>
                          <a:latin typeface="Lato" panose="020F0502020204030203" pitchFamily="34" charset="0"/>
                        </a:rPr>
                        <a:t>17</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(10) </a:t>
                      </a:r>
                      <a:r>
                        <a:rPr lang="en-US" sz="1200" b="0" i="0" dirty="0">
                          <a:effectLst/>
                          <a:latin typeface="Lato" panose="020F0502020204030203" pitchFamily="34" charset="0"/>
                          <a:hlinkClick r:id="rId4"/>
                        </a:rPr>
                        <a:t>Mark 13:19</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created the world</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462313">
                <a:tc>
                  <a:txBody>
                    <a:bodyPr/>
                    <a:lstStyle/>
                    <a:p>
                      <a:r>
                        <a:rPr lang="en-US" sz="1200" b="0" i="0" dirty="0">
                          <a:effectLst/>
                          <a:latin typeface="Lato" panose="020F0502020204030203" pitchFamily="34" charset="0"/>
                        </a:rPr>
                        <a:t>18</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5"/>
                        </a:rPr>
                        <a:t>Luke 1:25</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Elizabeth’s reproach is taken away like Rachel’s</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308674">
                <a:tc>
                  <a:txBody>
                    <a:bodyPr/>
                    <a:lstStyle/>
                    <a:p>
                      <a:r>
                        <a:rPr lang="en-US" sz="1200" b="0" i="0" dirty="0">
                          <a:effectLst/>
                          <a:latin typeface="Lato" panose="020F0502020204030203" pitchFamily="34" charset="0"/>
                        </a:rPr>
                        <a:t>19</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6"/>
                        </a:rPr>
                        <a:t>Luke 1:48</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Mary will be called blessed like Leah</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308674">
                <a:tc>
                  <a:txBody>
                    <a:bodyPr/>
                    <a:lstStyle/>
                    <a:p>
                      <a:r>
                        <a:rPr lang="en-US" sz="1200" b="0" i="0" dirty="0">
                          <a:effectLst/>
                          <a:latin typeface="Lato" panose="020F0502020204030203" pitchFamily="34" charset="0"/>
                        </a:rPr>
                        <a:t>20</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7"/>
                        </a:rPr>
                        <a:t>Luke 1:55</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 and his descendants</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308674">
                <a:tc>
                  <a:txBody>
                    <a:bodyPr/>
                    <a:lstStyle/>
                    <a:p>
                      <a:r>
                        <a:rPr lang="en-US" sz="1200" b="0" i="0" dirty="0">
                          <a:effectLst/>
                          <a:latin typeface="Lato" panose="020F0502020204030203" pitchFamily="34" charset="0"/>
                        </a:rPr>
                        <a:t>21</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8"/>
                        </a:rPr>
                        <a:t>Luke 1:73</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God’s oath to Abraham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308674">
                <a:tc>
                  <a:txBody>
                    <a:bodyPr/>
                    <a:lstStyle/>
                    <a:p>
                      <a:r>
                        <a:rPr lang="en-US" sz="1200" b="0" i="0" dirty="0">
                          <a:effectLst/>
                          <a:latin typeface="Lato" panose="020F0502020204030203" pitchFamily="34" charset="0"/>
                        </a:rPr>
                        <a:t>22</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9"/>
                        </a:rPr>
                        <a:t>Luke 3:8</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Children of Abraham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308674">
                <a:tc>
                  <a:txBody>
                    <a:bodyPr/>
                    <a:lstStyle/>
                    <a:p>
                      <a:r>
                        <a:rPr lang="en-US" sz="1200" b="0" i="0" dirty="0">
                          <a:effectLst/>
                          <a:latin typeface="Lato" panose="020F0502020204030203" pitchFamily="34" charset="0"/>
                        </a:rPr>
                        <a:t>23</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(11) </a:t>
                      </a:r>
                      <a:r>
                        <a:rPr lang="en-US" sz="1200" b="0" i="0" dirty="0">
                          <a:effectLst/>
                          <a:latin typeface="Lato" panose="020F0502020204030203" pitchFamily="34" charset="0"/>
                          <a:hlinkClick r:id="rId10"/>
                        </a:rPr>
                        <a:t>Luke 3:29–37</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Jesus is descendent of Adam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308674">
                <a:tc>
                  <a:txBody>
                    <a:bodyPr/>
                    <a:lstStyle/>
                    <a:p>
                      <a:r>
                        <a:rPr lang="en-US" sz="1200" b="0" i="0" dirty="0">
                          <a:effectLst/>
                          <a:latin typeface="Lato" panose="020F0502020204030203" pitchFamily="34" charset="0"/>
                        </a:rPr>
                        <a:t>24</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1"/>
                        </a:rPr>
                        <a:t>Luke 10:12</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Sodom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308674">
                <a:tc>
                  <a:txBody>
                    <a:bodyPr/>
                    <a:lstStyle/>
                    <a:p>
                      <a:r>
                        <a:rPr lang="en-US" sz="1200" b="0" i="0" dirty="0">
                          <a:effectLst/>
                          <a:latin typeface="Lato" panose="020F0502020204030203" pitchFamily="34" charset="0"/>
                        </a:rPr>
                        <a:t>25</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(12) </a:t>
                      </a:r>
                      <a:r>
                        <a:rPr lang="en-US" sz="1200" b="0" i="0" dirty="0">
                          <a:effectLst/>
                          <a:latin typeface="Lato" panose="020F0502020204030203" pitchFamily="34" charset="0"/>
                          <a:hlinkClick r:id="rId12"/>
                        </a:rPr>
                        <a:t>Luke 10:19</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Treading on serpents</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308674">
                <a:tc>
                  <a:txBody>
                    <a:bodyPr/>
                    <a:lstStyle/>
                    <a:p>
                      <a:r>
                        <a:rPr lang="en-US" sz="1200" b="0" i="0" dirty="0">
                          <a:effectLst/>
                          <a:latin typeface="Lato" panose="020F0502020204030203" pitchFamily="34" charset="0"/>
                        </a:rPr>
                        <a:t>26</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(13) </a:t>
                      </a:r>
                      <a:r>
                        <a:rPr lang="en-US" sz="1200" b="0" i="0" dirty="0">
                          <a:effectLst/>
                          <a:latin typeface="Lato" panose="020F0502020204030203" pitchFamily="34" charset="0"/>
                          <a:hlinkClick r:id="rId13"/>
                        </a:rPr>
                        <a:t>Luke 11:51</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Abel the first slain prophet</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420649">
                <a:tc>
                  <a:txBody>
                    <a:bodyPr/>
                    <a:lstStyle/>
                    <a:p>
                      <a:r>
                        <a:rPr lang="en-US" sz="1200" b="0" i="0" dirty="0">
                          <a:effectLst/>
                          <a:latin typeface="Lato" panose="020F0502020204030203" pitchFamily="34" charset="0"/>
                        </a:rPr>
                        <a:t>27</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4"/>
                        </a:rPr>
                        <a:t>Luke 13:16</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Daughter of Abraham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308674">
                <a:tc>
                  <a:txBody>
                    <a:bodyPr/>
                    <a:lstStyle/>
                    <a:p>
                      <a:r>
                        <a:rPr lang="en-US" sz="1200" b="0" i="0" dirty="0">
                          <a:effectLst/>
                          <a:latin typeface="Lato" panose="020F0502020204030203" pitchFamily="34" charset="0"/>
                        </a:rPr>
                        <a:t>28</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5"/>
                        </a:rPr>
                        <a:t>Luke 16:22–31</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308674">
                <a:tc>
                  <a:txBody>
                    <a:bodyPr/>
                    <a:lstStyle/>
                    <a:p>
                      <a:r>
                        <a:rPr lang="en-US" sz="1200" b="0" i="0" dirty="0">
                          <a:effectLst/>
                          <a:latin typeface="Lato" panose="020F0502020204030203" pitchFamily="34" charset="0"/>
                        </a:rPr>
                        <a:t>29</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(14) </a:t>
                      </a:r>
                      <a:r>
                        <a:rPr lang="en-US" sz="1200" b="0" i="0" dirty="0">
                          <a:effectLst/>
                          <a:latin typeface="Lato" panose="020F0502020204030203" pitchFamily="34" charset="0"/>
                          <a:hlinkClick r:id="rId16"/>
                        </a:rPr>
                        <a:t>Luke 17:26–27</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Days of Noah</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308674">
                <a:tc>
                  <a:txBody>
                    <a:bodyPr/>
                    <a:lstStyle/>
                    <a:p>
                      <a:r>
                        <a:rPr lang="en-US" sz="1200" b="0" i="0" dirty="0">
                          <a:effectLst/>
                          <a:latin typeface="Lato" panose="020F0502020204030203" pitchFamily="34" charset="0"/>
                        </a:rPr>
                        <a:t>30</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7"/>
                        </a:rPr>
                        <a:t>Luke 17:28–29</a:t>
                      </a:r>
                      <a:endParaRPr lang="en-US" sz="1200" b="0" i="0" dirty="0">
                        <a:effectLst/>
                        <a:latin typeface="Lato" panose="020F0502020204030203" pitchFamily="34" charset="0"/>
                      </a:endParaRP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Days of Lot</a:t>
                      </a:r>
                    </a:p>
                  </a:txBody>
                  <a:tcPr marL="52494" marR="52494" marT="52494" marB="52494"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Oval 6">
            <a:extLst>
              <a:ext uri="{FF2B5EF4-FFF2-40B4-BE49-F238E27FC236}">
                <a16:creationId xmlns:a16="http://schemas.microsoft.com/office/drawing/2014/main" id="{1F8C3E0A-A52D-8B4D-AA36-D717E53E8FB3}"/>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2</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8" name="Title 2">
            <a:extLst>
              <a:ext uri="{FF2B5EF4-FFF2-40B4-BE49-F238E27FC236}">
                <a16:creationId xmlns:a16="http://schemas.microsoft.com/office/drawing/2014/main" id="{931BDF33-830C-5342-9899-C0AED2D27B5C}"/>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a:latin typeface="Lato" panose="020F0502020204030203" pitchFamily="34" charset="0"/>
              </a:rPr>
              <a:t>NT References to Genesis </a:t>
            </a:r>
            <a:endParaRPr lang="en-US" sz="2800" dirty="0">
              <a:latin typeface="+mn-lt"/>
            </a:endParaRPr>
          </a:p>
        </p:txBody>
      </p:sp>
    </p:spTree>
    <p:extLst>
      <p:ext uri="{BB962C8B-B14F-4D97-AF65-F5344CB8AC3E}">
        <p14:creationId xmlns:p14="http://schemas.microsoft.com/office/powerpoint/2010/main" val="116926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1123342626"/>
              </p:ext>
            </p:extLst>
          </p:nvPr>
        </p:nvGraphicFramePr>
        <p:xfrm>
          <a:off x="2337092" y="73959"/>
          <a:ext cx="6700773" cy="4985934"/>
        </p:xfrm>
        <a:graphic>
          <a:graphicData uri="http://schemas.openxmlformats.org/drawingml/2006/table">
            <a:tbl>
              <a:tblPr/>
              <a:tblGrid>
                <a:gridCol w="883664">
                  <a:extLst>
                    <a:ext uri="{9D8B030D-6E8A-4147-A177-3AD203B41FA5}">
                      <a16:colId xmlns:a16="http://schemas.microsoft.com/office/drawing/2014/main" val="1781900690"/>
                    </a:ext>
                  </a:extLst>
                </a:gridCol>
                <a:gridCol w="2840774">
                  <a:extLst>
                    <a:ext uri="{9D8B030D-6E8A-4147-A177-3AD203B41FA5}">
                      <a16:colId xmlns:a16="http://schemas.microsoft.com/office/drawing/2014/main" val="2747449398"/>
                    </a:ext>
                  </a:extLst>
                </a:gridCol>
                <a:gridCol w="2976335">
                  <a:extLst>
                    <a:ext uri="{9D8B030D-6E8A-4147-A177-3AD203B41FA5}">
                      <a16:colId xmlns:a16="http://schemas.microsoft.com/office/drawing/2014/main" val="3987805359"/>
                    </a:ext>
                  </a:extLst>
                </a:gridCol>
              </a:tblGrid>
              <a:tr h="292285">
                <a:tc>
                  <a:txBody>
                    <a:bodyPr/>
                    <a:lstStyle/>
                    <a:p>
                      <a:r>
                        <a:rPr lang="en-US" sz="1200" b="0" i="0" dirty="0">
                          <a:effectLst/>
                          <a:latin typeface="Lato" panose="020F0502020204030203" pitchFamily="34" charset="0"/>
                        </a:rPr>
                        <a:t>31</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Luke 17:32</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Lot’s wife</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306124">
                <a:tc>
                  <a:txBody>
                    <a:bodyPr/>
                    <a:lstStyle/>
                    <a:p>
                      <a:r>
                        <a:rPr lang="en-US" sz="1200" b="0" i="0" dirty="0">
                          <a:effectLst/>
                          <a:latin typeface="Lato" panose="020F0502020204030203" pitchFamily="34" charset="0"/>
                        </a:rPr>
                        <a:t>32</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(15) </a:t>
                      </a:r>
                      <a:r>
                        <a:rPr lang="en-US" sz="1200" b="0" i="0" dirty="0">
                          <a:effectLst/>
                          <a:latin typeface="Lato" panose="020F0502020204030203" pitchFamily="34" charset="0"/>
                          <a:hlinkClick r:id="rId4"/>
                        </a:rPr>
                        <a:t>Luke 20:25</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Man in the image of God</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306124">
                <a:tc>
                  <a:txBody>
                    <a:bodyPr/>
                    <a:lstStyle/>
                    <a:p>
                      <a:r>
                        <a:rPr lang="en-US" sz="1200" b="0" i="0" dirty="0">
                          <a:effectLst/>
                          <a:latin typeface="Lato" panose="020F0502020204030203" pitchFamily="34" charset="0"/>
                        </a:rPr>
                        <a:t>33</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5"/>
                        </a:rPr>
                        <a:t>Luke 20:37</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of Abraham, Isaac, and Jacob</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306124">
                <a:tc>
                  <a:txBody>
                    <a:bodyPr/>
                    <a:lstStyle/>
                    <a:p>
                      <a:r>
                        <a:rPr lang="en-US" sz="1200" b="0" i="0" dirty="0">
                          <a:effectLst/>
                          <a:latin typeface="Lato" panose="020F0502020204030203" pitchFamily="34" charset="0"/>
                        </a:rPr>
                        <a:t>34</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(16) </a:t>
                      </a:r>
                      <a:r>
                        <a:rPr lang="en-US" sz="1200" b="0" i="0" dirty="0">
                          <a:effectLst/>
                          <a:latin typeface="Lato" panose="020F0502020204030203" pitchFamily="34" charset="0"/>
                          <a:hlinkClick r:id="rId6"/>
                        </a:rPr>
                        <a:t>John 1:1–3</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pre-existed and created</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306124">
                <a:tc>
                  <a:txBody>
                    <a:bodyPr/>
                    <a:lstStyle/>
                    <a:p>
                      <a:r>
                        <a:rPr lang="en-US" sz="1200" b="0" i="0" dirty="0">
                          <a:effectLst/>
                          <a:latin typeface="Lato" panose="020F0502020204030203" pitchFamily="34" charset="0"/>
                        </a:rPr>
                        <a:t>35</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7"/>
                        </a:rPr>
                        <a:t>John 1:51</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Reference to Jacob’s ladder</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306124">
                <a:tc>
                  <a:txBody>
                    <a:bodyPr/>
                    <a:lstStyle/>
                    <a:p>
                      <a:r>
                        <a:rPr lang="en-US" sz="1200" b="0" i="0" dirty="0">
                          <a:effectLst/>
                          <a:latin typeface="Lato" panose="020F0502020204030203" pitchFamily="34" charset="0"/>
                        </a:rPr>
                        <a:t>36</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8"/>
                        </a:rPr>
                        <a:t>John 4:5–6</a:t>
                      </a:r>
                      <a:r>
                        <a:rPr lang="en-US" sz="1200" b="0" i="0" dirty="0">
                          <a:effectLst/>
                          <a:latin typeface="Lato" panose="020F0502020204030203" pitchFamily="34" charset="0"/>
                        </a:rPr>
                        <a:t>, 11–12</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Jacob’s well</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306124">
                <a:tc>
                  <a:txBody>
                    <a:bodyPr/>
                    <a:lstStyle/>
                    <a:p>
                      <a:r>
                        <a:rPr lang="en-US" sz="1200" b="0" i="0" dirty="0">
                          <a:effectLst/>
                          <a:latin typeface="Lato" panose="020F0502020204030203" pitchFamily="34" charset="0"/>
                        </a:rPr>
                        <a:t>37</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9"/>
                        </a:rPr>
                        <a:t>John 7:22</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Circumcision came from the patriarchs</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306124">
                <a:tc>
                  <a:txBody>
                    <a:bodyPr/>
                    <a:lstStyle/>
                    <a:p>
                      <a:r>
                        <a:rPr lang="en-US" sz="1200" b="0" i="0" dirty="0">
                          <a:effectLst/>
                          <a:latin typeface="Lato" panose="020F0502020204030203" pitchFamily="34" charset="0"/>
                        </a:rPr>
                        <a:t>38</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0"/>
                        </a:rPr>
                        <a:t>John 8:33</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Jews are Abraham’s </a:t>
                      </a:r>
                      <a:r>
                        <a:rPr lang="en-US" sz="1200" b="0" i="0" dirty="0" err="1">
                          <a:effectLst/>
                          <a:latin typeface="Lato" panose="020F0502020204030203" pitchFamily="34" charset="0"/>
                        </a:rPr>
                        <a:t>descendents</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306124">
                <a:tc>
                  <a:txBody>
                    <a:bodyPr/>
                    <a:lstStyle/>
                    <a:p>
                      <a:r>
                        <a:rPr lang="en-US" sz="1200" b="0" i="0" dirty="0">
                          <a:effectLst/>
                          <a:latin typeface="Lato" panose="020F0502020204030203" pitchFamily="34" charset="0"/>
                        </a:rPr>
                        <a:t>39</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(17) </a:t>
                      </a:r>
                      <a:r>
                        <a:rPr lang="en-US" sz="1200" b="0" i="0" dirty="0">
                          <a:effectLst/>
                          <a:latin typeface="Lato" panose="020F0502020204030203" pitchFamily="34" charset="0"/>
                          <a:hlinkClick r:id="rId11"/>
                        </a:rPr>
                        <a:t>John 8:44</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The devil a liar and murderer</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439452">
                <a:tc>
                  <a:txBody>
                    <a:bodyPr/>
                    <a:lstStyle/>
                    <a:p>
                      <a:r>
                        <a:rPr lang="en-US" sz="1200" b="0" i="0" dirty="0">
                          <a:effectLst/>
                          <a:latin typeface="Lato" panose="020F0502020204030203" pitchFamily="34" charset="0"/>
                        </a:rPr>
                        <a:t>40</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2"/>
                        </a:rPr>
                        <a:t>Acts 7:2–14</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History of Abraham, Isaac, Jacob, and Joseph</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439452">
                <a:tc>
                  <a:txBody>
                    <a:bodyPr/>
                    <a:lstStyle/>
                    <a:p>
                      <a:r>
                        <a:rPr lang="en-US" sz="1200" b="0" i="0" dirty="0">
                          <a:effectLst/>
                          <a:latin typeface="Lato" panose="020F0502020204030203" pitchFamily="34" charset="0"/>
                        </a:rPr>
                        <a:t>41</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(18) </a:t>
                      </a:r>
                      <a:r>
                        <a:rPr lang="en-US" sz="1200" b="0" i="0" dirty="0">
                          <a:effectLst/>
                          <a:latin typeface="Lato" panose="020F0502020204030203" pitchFamily="34" charset="0"/>
                          <a:hlinkClick r:id="rId13"/>
                        </a:rPr>
                        <a:t>Acts 14:15</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made heaven and earth and everything in them</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417173">
                <a:tc>
                  <a:txBody>
                    <a:bodyPr/>
                    <a:lstStyle/>
                    <a:p>
                      <a:r>
                        <a:rPr lang="en-US" sz="1200" b="0" i="0" dirty="0">
                          <a:effectLst/>
                          <a:latin typeface="Lato" panose="020F0502020204030203" pitchFamily="34" charset="0"/>
                        </a:rPr>
                        <a:t>42</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(19) </a:t>
                      </a:r>
                      <a:r>
                        <a:rPr lang="en-US" sz="1200" b="0" i="0" dirty="0">
                          <a:effectLst/>
                          <a:latin typeface="Lato" panose="020F0502020204030203" pitchFamily="34" charset="0"/>
                          <a:hlinkClick r:id="rId14"/>
                        </a:rPr>
                        <a:t>Acts 15:20</a:t>
                      </a:r>
                      <a:r>
                        <a:rPr lang="en-US" sz="1200" b="0" i="0" dirty="0">
                          <a:effectLst/>
                          <a:latin typeface="Lato" panose="020F0502020204030203" pitchFamily="34" charset="0"/>
                        </a:rPr>
                        <a:t>, </a:t>
                      </a:r>
                      <a:r>
                        <a:rPr lang="en-US" sz="1200" b="0" i="0" dirty="0">
                          <a:effectLst/>
                          <a:latin typeface="Lato" panose="020F0502020204030203" pitchFamily="34" charset="0"/>
                          <a:hlinkClick r:id="rId15"/>
                        </a:rPr>
                        <a:t>29</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Possible reference to Noahic covenant</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306124">
                <a:tc>
                  <a:txBody>
                    <a:bodyPr/>
                    <a:lstStyle/>
                    <a:p>
                      <a:r>
                        <a:rPr lang="en-US" sz="1200" b="0" i="0" dirty="0">
                          <a:effectLst/>
                          <a:latin typeface="Lato" panose="020F0502020204030203" pitchFamily="34" charset="0"/>
                        </a:rPr>
                        <a:t>43</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(20) </a:t>
                      </a:r>
                      <a:r>
                        <a:rPr lang="en-US" sz="1200" b="0" i="0" dirty="0">
                          <a:effectLst/>
                          <a:latin typeface="Lato" panose="020F0502020204030203" pitchFamily="34" charset="0"/>
                          <a:hlinkClick r:id="rId16"/>
                        </a:rPr>
                        <a:t>Acts 17:24</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made the earth and everything in it</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306124">
                <a:tc>
                  <a:txBody>
                    <a:bodyPr/>
                    <a:lstStyle/>
                    <a:p>
                      <a:r>
                        <a:rPr lang="en-US" sz="1200" b="0" i="0" dirty="0">
                          <a:effectLst/>
                          <a:latin typeface="Lato" panose="020F0502020204030203" pitchFamily="34" charset="0"/>
                        </a:rPr>
                        <a:t>44</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(21) </a:t>
                      </a:r>
                      <a:r>
                        <a:rPr lang="en-US" sz="1200" b="0" i="0" dirty="0">
                          <a:effectLst/>
                          <a:latin typeface="Lato" panose="020F0502020204030203" pitchFamily="34" charset="0"/>
                          <a:hlinkClick r:id="rId17"/>
                        </a:rPr>
                        <a:t>Acts 17:26</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All nations descended from one man</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306124">
                <a:tc>
                  <a:txBody>
                    <a:bodyPr/>
                    <a:lstStyle/>
                    <a:p>
                      <a:r>
                        <a:rPr lang="en-US" sz="1200" b="0" i="0" dirty="0">
                          <a:effectLst/>
                          <a:latin typeface="Lato" panose="020F0502020204030203" pitchFamily="34" charset="0"/>
                        </a:rPr>
                        <a:t>45</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(22) </a:t>
                      </a:r>
                      <a:r>
                        <a:rPr lang="en-US" sz="1200" b="0" i="0" dirty="0">
                          <a:effectLst/>
                          <a:latin typeface="Lato" panose="020F0502020204030203" pitchFamily="34" charset="0"/>
                          <a:hlinkClick r:id="rId18"/>
                        </a:rPr>
                        <a:t>Romans 1:19–20</a:t>
                      </a:r>
                      <a:endParaRPr lang="en-US" sz="1200" b="0" i="0" dirty="0">
                        <a:effectLst/>
                        <a:latin typeface="Lato" panose="020F0502020204030203" pitchFamily="34" charset="0"/>
                      </a:endParaRP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God’s power revealed through creation</a:t>
                      </a:r>
                    </a:p>
                  </a:txBody>
                  <a:tcPr marL="44398" marR="44398" marT="44398" marB="4439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Title 2">
            <a:extLst>
              <a:ext uri="{FF2B5EF4-FFF2-40B4-BE49-F238E27FC236}">
                <a16:creationId xmlns:a16="http://schemas.microsoft.com/office/drawing/2014/main" id="{01AC5E39-4650-2C49-9ABD-C22195602C47}"/>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a:latin typeface="Lato" panose="020F0502020204030203" pitchFamily="34" charset="0"/>
              </a:rPr>
              <a:t>NT References to Genesis </a:t>
            </a:r>
            <a:endParaRPr lang="en-US" sz="2800" dirty="0">
              <a:latin typeface="+mn-lt"/>
            </a:endParaRPr>
          </a:p>
        </p:txBody>
      </p:sp>
      <p:sp>
        <p:nvSpPr>
          <p:cNvPr id="8" name="Oval 7">
            <a:extLst>
              <a:ext uri="{FF2B5EF4-FFF2-40B4-BE49-F238E27FC236}">
                <a16:creationId xmlns:a16="http://schemas.microsoft.com/office/drawing/2014/main" id="{A7D2927E-663D-9B45-ABD9-39F260646C04}"/>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3</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573281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1112434440"/>
              </p:ext>
            </p:extLst>
          </p:nvPr>
        </p:nvGraphicFramePr>
        <p:xfrm>
          <a:off x="2235759" y="73959"/>
          <a:ext cx="6802106" cy="4991952"/>
        </p:xfrm>
        <a:graphic>
          <a:graphicData uri="http://schemas.openxmlformats.org/drawingml/2006/table">
            <a:tbl>
              <a:tblPr/>
              <a:tblGrid>
                <a:gridCol w="897027">
                  <a:extLst>
                    <a:ext uri="{9D8B030D-6E8A-4147-A177-3AD203B41FA5}">
                      <a16:colId xmlns:a16="http://schemas.microsoft.com/office/drawing/2014/main" val="1781900690"/>
                    </a:ext>
                  </a:extLst>
                </a:gridCol>
                <a:gridCol w="2883734">
                  <a:extLst>
                    <a:ext uri="{9D8B030D-6E8A-4147-A177-3AD203B41FA5}">
                      <a16:colId xmlns:a16="http://schemas.microsoft.com/office/drawing/2014/main" val="2747449398"/>
                    </a:ext>
                  </a:extLst>
                </a:gridCol>
                <a:gridCol w="3021345">
                  <a:extLst>
                    <a:ext uri="{9D8B030D-6E8A-4147-A177-3AD203B41FA5}">
                      <a16:colId xmlns:a16="http://schemas.microsoft.com/office/drawing/2014/main" val="3987805359"/>
                    </a:ext>
                  </a:extLst>
                </a:gridCol>
              </a:tblGrid>
              <a:tr h="306859">
                <a:tc>
                  <a:txBody>
                    <a:bodyPr/>
                    <a:lstStyle/>
                    <a:p>
                      <a:r>
                        <a:rPr lang="en-US" sz="1200" b="0" i="0" dirty="0">
                          <a:effectLst/>
                          <a:latin typeface="Lato" panose="020F0502020204030203" pitchFamily="34" charset="0"/>
                        </a:rPr>
                        <a:t>46</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Romans 4:1–25</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 justified by faith</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306859">
                <a:tc>
                  <a:txBody>
                    <a:bodyPr/>
                    <a:lstStyle/>
                    <a:p>
                      <a:r>
                        <a:rPr lang="en-US" sz="1200" b="0" i="0" dirty="0">
                          <a:effectLst/>
                          <a:latin typeface="Lato" panose="020F0502020204030203" pitchFamily="34" charset="0"/>
                        </a:rPr>
                        <a:t>47</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(23) </a:t>
                      </a:r>
                      <a:r>
                        <a:rPr lang="en-US" sz="1200" b="0" i="0" dirty="0">
                          <a:effectLst/>
                          <a:latin typeface="Lato" panose="020F0502020204030203" pitchFamily="34" charset="0"/>
                          <a:hlinkClick r:id="rId4"/>
                        </a:rPr>
                        <a:t>Romans 5:12–21</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Death came because of Adam’s sin</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306859">
                <a:tc>
                  <a:txBody>
                    <a:bodyPr/>
                    <a:lstStyle/>
                    <a:p>
                      <a:r>
                        <a:rPr lang="en-US" sz="1200" b="0" i="0" dirty="0">
                          <a:effectLst/>
                          <a:latin typeface="Lato" panose="020F0502020204030203" pitchFamily="34" charset="0"/>
                        </a:rPr>
                        <a:t>48</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(24) </a:t>
                      </a:r>
                      <a:r>
                        <a:rPr lang="en-US" sz="1200" b="0" i="0" dirty="0">
                          <a:effectLst/>
                          <a:latin typeface="Lato" panose="020F0502020204030203" pitchFamily="34" charset="0"/>
                          <a:hlinkClick r:id="rId5"/>
                        </a:rPr>
                        <a:t>Romans 8:20–23</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The entire creation was cursed</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306859">
                <a:tc>
                  <a:txBody>
                    <a:bodyPr/>
                    <a:lstStyle/>
                    <a:p>
                      <a:r>
                        <a:rPr lang="en-US" sz="1200" b="0" i="0" dirty="0">
                          <a:effectLst/>
                          <a:latin typeface="Lato" panose="020F0502020204030203" pitchFamily="34" charset="0"/>
                        </a:rPr>
                        <a:t>49</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6"/>
                        </a:rPr>
                        <a:t>Romans 9:7–13</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chose Abraham, Isaac, and Jacob</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306859">
                <a:tc>
                  <a:txBody>
                    <a:bodyPr/>
                    <a:lstStyle/>
                    <a:p>
                      <a:r>
                        <a:rPr lang="en-US" sz="1200" b="0" i="0" dirty="0">
                          <a:effectLst/>
                          <a:latin typeface="Lato" panose="020F0502020204030203" pitchFamily="34" charset="0"/>
                        </a:rPr>
                        <a:t>50</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7"/>
                        </a:rPr>
                        <a:t>Romans 15:8</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Christ fulfills promises made to patriarchs</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306859">
                <a:tc>
                  <a:txBody>
                    <a:bodyPr/>
                    <a:lstStyle/>
                    <a:p>
                      <a:r>
                        <a:rPr lang="en-US" sz="1200" b="0" i="0" dirty="0">
                          <a:effectLst/>
                          <a:latin typeface="Lato" panose="020F0502020204030203" pitchFamily="34" charset="0"/>
                        </a:rPr>
                        <a:t>51</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(25) </a:t>
                      </a:r>
                      <a:r>
                        <a:rPr lang="en-US" sz="1200" b="0" i="0" dirty="0">
                          <a:effectLst/>
                          <a:latin typeface="Lato" panose="020F0502020204030203" pitchFamily="34" charset="0"/>
                          <a:hlinkClick r:id="rId8"/>
                        </a:rPr>
                        <a:t>Romans 16:20</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Satan crushed under believers’ feet</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306859">
                <a:tc>
                  <a:txBody>
                    <a:bodyPr/>
                    <a:lstStyle/>
                    <a:p>
                      <a:r>
                        <a:rPr lang="en-US" sz="1200" b="0" i="0" dirty="0">
                          <a:effectLst/>
                          <a:latin typeface="Lato" panose="020F0502020204030203" pitchFamily="34" charset="0"/>
                        </a:rPr>
                        <a:t>52</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(26) </a:t>
                      </a:r>
                      <a:r>
                        <a:rPr lang="en-US" sz="1200" b="0" i="0" dirty="0">
                          <a:effectLst/>
                          <a:latin typeface="Lato" panose="020F0502020204030203" pitchFamily="34" charset="0"/>
                          <a:hlinkClick r:id="rId9"/>
                        </a:rPr>
                        <a:t>1 Corinthians 6:16</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10"/>
                        </a:rPr>
                        <a:t>Gen 2:24</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446166">
                <a:tc>
                  <a:txBody>
                    <a:bodyPr/>
                    <a:lstStyle/>
                    <a:p>
                      <a:r>
                        <a:rPr lang="en-US" sz="1200" b="0" i="0" dirty="0">
                          <a:effectLst/>
                          <a:latin typeface="Lato" panose="020F0502020204030203" pitchFamily="34" charset="0"/>
                        </a:rPr>
                        <a:t>53</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(27) </a:t>
                      </a:r>
                      <a:r>
                        <a:rPr lang="en-US" sz="1200" b="0" i="0" dirty="0">
                          <a:effectLst/>
                          <a:latin typeface="Lato" panose="020F0502020204030203" pitchFamily="34" charset="0"/>
                          <a:hlinkClick r:id="rId11"/>
                        </a:rPr>
                        <a:t>1 Corinthians 11:7–8</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Man in the image of God, and woman created after man</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306859">
                <a:tc>
                  <a:txBody>
                    <a:bodyPr/>
                    <a:lstStyle/>
                    <a:p>
                      <a:r>
                        <a:rPr lang="en-US" sz="1200" b="0" i="0" dirty="0">
                          <a:effectLst/>
                          <a:latin typeface="Lato" panose="020F0502020204030203" pitchFamily="34" charset="0"/>
                        </a:rPr>
                        <a:t>54</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(28) </a:t>
                      </a:r>
                      <a:r>
                        <a:rPr lang="en-US" sz="1200" b="0" i="0" dirty="0">
                          <a:effectLst/>
                          <a:latin typeface="Lato" panose="020F0502020204030203" pitchFamily="34" charset="0"/>
                          <a:hlinkClick r:id="rId12"/>
                        </a:rPr>
                        <a:t>1 Corinthians 15:21–22</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Death comes through Adam</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306859">
                <a:tc>
                  <a:txBody>
                    <a:bodyPr/>
                    <a:lstStyle/>
                    <a:p>
                      <a:r>
                        <a:rPr lang="en-US" sz="1200" b="0" i="0" dirty="0">
                          <a:effectLst/>
                          <a:latin typeface="Lato" panose="020F0502020204030203" pitchFamily="34" charset="0"/>
                        </a:rPr>
                        <a:t>55</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(29) </a:t>
                      </a:r>
                      <a:r>
                        <a:rPr lang="en-US" sz="1200" b="0" i="0" dirty="0">
                          <a:effectLst/>
                          <a:latin typeface="Lato" panose="020F0502020204030203" pitchFamily="34" charset="0"/>
                          <a:hlinkClick r:id="rId13"/>
                        </a:rPr>
                        <a:t>1 Corinthians 15:38</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Each kind of seed has its own body</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431075">
                <a:tc>
                  <a:txBody>
                    <a:bodyPr/>
                    <a:lstStyle/>
                    <a:p>
                      <a:r>
                        <a:rPr lang="en-US" sz="1200" b="0" i="0" dirty="0">
                          <a:effectLst/>
                          <a:latin typeface="Lato" panose="020F0502020204030203" pitchFamily="34" charset="0"/>
                        </a:rPr>
                        <a:t>56</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(30) </a:t>
                      </a:r>
                      <a:r>
                        <a:rPr lang="en-US" sz="1200" b="0" i="0" dirty="0">
                          <a:effectLst/>
                          <a:latin typeface="Lato" panose="020F0502020204030203" pitchFamily="34" charset="0"/>
                          <a:hlinkClick r:id="rId14"/>
                        </a:rPr>
                        <a:t>1 Corinthians 15:45</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15"/>
                        </a:rPr>
                        <a:t>Gen 2:7</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418175">
                <a:tc>
                  <a:txBody>
                    <a:bodyPr/>
                    <a:lstStyle/>
                    <a:p>
                      <a:r>
                        <a:rPr lang="en-US" sz="1200" b="0" i="0" dirty="0">
                          <a:effectLst/>
                          <a:latin typeface="Lato" panose="020F0502020204030203" pitchFamily="34" charset="0"/>
                        </a:rPr>
                        <a:t>57</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(31) </a:t>
                      </a:r>
                      <a:r>
                        <a:rPr lang="en-US" sz="1200" b="0" i="0" dirty="0">
                          <a:effectLst/>
                          <a:latin typeface="Lato" panose="020F0502020204030203" pitchFamily="34" charset="0"/>
                          <a:hlinkClick r:id="rId16"/>
                        </a:rPr>
                        <a:t>1 Corinthians 15:47</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First man made from dust</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306859">
                <a:tc>
                  <a:txBody>
                    <a:bodyPr/>
                    <a:lstStyle/>
                    <a:p>
                      <a:r>
                        <a:rPr lang="en-US" sz="1200" b="0" i="0" dirty="0">
                          <a:effectLst/>
                          <a:latin typeface="Lato" panose="020F0502020204030203" pitchFamily="34" charset="0"/>
                        </a:rPr>
                        <a:t>58</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(32) </a:t>
                      </a:r>
                      <a:r>
                        <a:rPr lang="en-US" sz="1200" b="0" i="0" dirty="0">
                          <a:effectLst/>
                          <a:latin typeface="Lato" panose="020F0502020204030203" pitchFamily="34" charset="0"/>
                          <a:hlinkClick r:id="rId17"/>
                        </a:rPr>
                        <a:t>2 Corinthians 4:6</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18"/>
                        </a:rPr>
                        <a:t>Gen 1:3</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306859">
                <a:tc>
                  <a:txBody>
                    <a:bodyPr/>
                    <a:lstStyle/>
                    <a:p>
                      <a:r>
                        <a:rPr lang="en-US" sz="1200" b="0" i="0" dirty="0">
                          <a:effectLst/>
                          <a:latin typeface="Lato" panose="020F0502020204030203" pitchFamily="34" charset="0"/>
                        </a:rPr>
                        <a:t>59</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(33) </a:t>
                      </a:r>
                      <a:r>
                        <a:rPr lang="en-US" sz="1200" b="0" i="0" dirty="0">
                          <a:effectLst/>
                          <a:latin typeface="Lato" panose="020F0502020204030203" pitchFamily="34" charset="0"/>
                          <a:hlinkClick r:id="rId19"/>
                        </a:rPr>
                        <a:t>2 Corinthians 11:3</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Eve was deceived</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306859">
                <a:tc>
                  <a:txBody>
                    <a:bodyPr/>
                    <a:lstStyle/>
                    <a:p>
                      <a:r>
                        <a:rPr lang="en-US" sz="1200" b="0" i="0" dirty="0">
                          <a:effectLst/>
                          <a:latin typeface="Lato" panose="020F0502020204030203" pitchFamily="34" charset="0"/>
                        </a:rPr>
                        <a:t>60</a:t>
                      </a: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20"/>
                        </a:rPr>
                        <a:t>Galatians 3:6</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21"/>
                        </a:rPr>
                        <a:t>Gen 15:6</a:t>
                      </a:r>
                      <a:endParaRPr lang="en-US" sz="1200" b="0" i="0" dirty="0">
                        <a:effectLst/>
                        <a:latin typeface="Lato" panose="020F0502020204030203" pitchFamily="34" charset="0"/>
                      </a:endParaRPr>
                    </a:p>
                  </a:txBody>
                  <a:tcPr marL="47317" marR="47317" marT="47317" marB="47317"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Title 2">
            <a:extLst>
              <a:ext uri="{FF2B5EF4-FFF2-40B4-BE49-F238E27FC236}">
                <a16:creationId xmlns:a16="http://schemas.microsoft.com/office/drawing/2014/main" id="{1C6DAB89-BAA2-0A42-BB76-46ACFD7D13B5}"/>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a:latin typeface="Lato" panose="020F0502020204030203" pitchFamily="34" charset="0"/>
              </a:rPr>
              <a:t>NT References to Genesis </a:t>
            </a:r>
            <a:endParaRPr lang="en-US" sz="2800" dirty="0">
              <a:latin typeface="+mn-lt"/>
            </a:endParaRPr>
          </a:p>
        </p:txBody>
      </p:sp>
      <p:sp>
        <p:nvSpPr>
          <p:cNvPr id="8" name="Oval 7">
            <a:extLst>
              <a:ext uri="{FF2B5EF4-FFF2-40B4-BE49-F238E27FC236}">
                <a16:creationId xmlns:a16="http://schemas.microsoft.com/office/drawing/2014/main" id="{013815EC-BADA-E94D-898D-C55E9C034193}"/>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4</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74299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2669529838"/>
              </p:ext>
            </p:extLst>
          </p:nvPr>
        </p:nvGraphicFramePr>
        <p:xfrm>
          <a:off x="2235759" y="73959"/>
          <a:ext cx="6802106" cy="4977724"/>
        </p:xfrm>
        <a:graphic>
          <a:graphicData uri="http://schemas.openxmlformats.org/drawingml/2006/table">
            <a:tbl>
              <a:tblPr/>
              <a:tblGrid>
                <a:gridCol w="897027">
                  <a:extLst>
                    <a:ext uri="{9D8B030D-6E8A-4147-A177-3AD203B41FA5}">
                      <a16:colId xmlns:a16="http://schemas.microsoft.com/office/drawing/2014/main" val="1781900690"/>
                    </a:ext>
                  </a:extLst>
                </a:gridCol>
                <a:gridCol w="2883734">
                  <a:extLst>
                    <a:ext uri="{9D8B030D-6E8A-4147-A177-3AD203B41FA5}">
                      <a16:colId xmlns:a16="http://schemas.microsoft.com/office/drawing/2014/main" val="2747449398"/>
                    </a:ext>
                  </a:extLst>
                </a:gridCol>
                <a:gridCol w="3021345">
                  <a:extLst>
                    <a:ext uri="{9D8B030D-6E8A-4147-A177-3AD203B41FA5}">
                      <a16:colId xmlns:a16="http://schemas.microsoft.com/office/drawing/2014/main" val="3987805359"/>
                    </a:ext>
                  </a:extLst>
                </a:gridCol>
              </a:tblGrid>
              <a:tr h="306859">
                <a:tc>
                  <a:txBody>
                    <a:bodyPr/>
                    <a:lstStyle/>
                    <a:p>
                      <a:r>
                        <a:rPr lang="en-US" sz="1200" b="0" i="0" dirty="0">
                          <a:effectLst/>
                          <a:latin typeface="Lato" panose="020F0502020204030203" pitchFamily="34" charset="0"/>
                        </a:rPr>
                        <a:t>61</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Galatians 3:8</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4"/>
                        </a:rPr>
                        <a:t>Gen 12:3</a:t>
                      </a:r>
                      <a:r>
                        <a:rPr lang="en-US" sz="1200" b="0" i="0" dirty="0">
                          <a:effectLst/>
                          <a:latin typeface="Lato" panose="020F0502020204030203" pitchFamily="34" charset="0"/>
                        </a:rPr>
                        <a:t>; 18:18; 22:18</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306859">
                <a:tc>
                  <a:txBody>
                    <a:bodyPr/>
                    <a:lstStyle/>
                    <a:p>
                      <a:r>
                        <a:rPr lang="en-US" sz="1200" b="0" i="0" dirty="0">
                          <a:effectLst/>
                          <a:latin typeface="Lato" panose="020F0502020204030203" pitchFamily="34" charset="0"/>
                        </a:rPr>
                        <a:t>62</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5"/>
                        </a:rPr>
                        <a:t>Galatians 3:16</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6"/>
                        </a:rPr>
                        <a:t>Gen 12:7</a:t>
                      </a:r>
                      <a:r>
                        <a:rPr lang="en-US" sz="1200" b="0" i="0" dirty="0">
                          <a:effectLst/>
                          <a:latin typeface="Lato" panose="020F0502020204030203" pitchFamily="34" charset="0"/>
                        </a:rPr>
                        <a:t>; 13:15; 24:7</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306859">
                <a:tc>
                  <a:txBody>
                    <a:bodyPr/>
                    <a:lstStyle/>
                    <a:p>
                      <a:r>
                        <a:rPr lang="en-US" sz="1200" b="0" i="0" dirty="0">
                          <a:effectLst/>
                          <a:latin typeface="Lato" panose="020F0502020204030203" pitchFamily="34" charset="0"/>
                        </a:rPr>
                        <a:t>63</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(34) </a:t>
                      </a:r>
                      <a:r>
                        <a:rPr lang="en-US" sz="1200" b="0" i="0" dirty="0">
                          <a:effectLst/>
                          <a:latin typeface="Lato" panose="020F0502020204030203" pitchFamily="34" charset="0"/>
                          <a:hlinkClick r:id="rId7"/>
                        </a:rPr>
                        <a:t>Galatians 4:4</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Seed of the woman</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306859">
                <a:tc>
                  <a:txBody>
                    <a:bodyPr/>
                    <a:lstStyle/>
                    <a:p>
                      <a:r>
                        <a:rPr lang="en-US" sz="1200" b="0" i="0" dirty="0">
                          <a:effectLst/>
                          <a:latin typeface="Lato" panose="020F0502020204030203" pitchFamily="34" charset="0"/>
                        </a:rPr>
                        <a:t>64</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8"/>
                        </a:rPr>
                        <a:t>Galatians 4:22–30</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Abraham’s two sons</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306859">
                <a:tc>
                  <a:txBody>
                    <a:bodyPr/>
                    <a:lstStyle/>
                    <a:p>
                      <a:r>
                        <a:rPr lang="en-US" sz="1200" b="0" i="0" dirty="0">
                          <a:effectLst/>
                          <a:latin typeface="Lato" panose="020F0502020204030203" pitchFamily="34" charset="0"/>
                        </a:rPr>
                        <a:t>65</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(35) </a:t>
                      </a:r>
                      <a:r>
                        <a:rPr lang="en-US" sz="1200" b="0" i="0" dirty="0">
                          <a:effectLst/>
                          <a:latin typeface="Lato" panose="020F0502020204030203" pitchFamily="34" charset="0"/>
                          <a:hlinkClick r:id="rId9"/>
                        </a:rPr>
                        <a:t>Ephesians 3:9</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created all things</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306859">
                <a:tc>
                  <a:txBody>
                    <a:bodyPr/>
                    <a:lstStyle/>
                    <a:p>
                      <a:r>
                        <a:rPr lang="en-US" sz="1200" b="0" i="0" dirty="0">
                          <a:effectLst/>
                          <a:latin typeface="Lato" panose="020F0502020204030203" pitchFamily="34" charset="0"/>
                        </a:rPr>
                        <a:t>66</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(36) </a:t>
                      </a:r>
                      <a:r>
                        <a:rPr lang="en-US" sz="1200" b="0" i="0" dirty="0">
                          <a:effectLst/>
                          <a:latin typeface="Lato" panose="020F0502020204030203" pitchFamily="34" charset="0"/>
                          <a:hlinkClick r:id="rId10"/>
                        </a:rPr>
                        <a:t>Ephesians 5:31</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11"/>
                        </a:rPr>
                        <a:t>Gen 2:24</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306859">
                <a:tc>
                  <a:txBody>
                    <a:bodyPr/>
                    <a:lstStyle/>
                    <a:p>
                      <a:r>
                        <a:rPr lang="en-US" sz="1200" b="0" i="0" dirty="0">
                          <a:effectLst/>
                          <a:latin typeface="Lato" panose="020F0502020204030203" pitchFamily="34" charset="0"/>
                        </a:rPr>
                        <a:t>67</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(37) </a:t>
                      </a:r>
                      <a:r>
                        <a:rPr lang="en-US" sz="1200" b="0" i="0" dirty="0">
                          <a:effectLst/>
                          <a:latin typeface="Lato" panose="020F0502020204030203" pitchFamily="34" charset="0"/>
                          <a:hlinkClick r:id="rId12"/>
                        </a:rPr>
                        <a:t>Colossians 1:16</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All things were created by the Son</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446166">
                <a:tc>
                  <a:txBody>
                    <a:bodyPr/>
                    <a:lstStyle/>
                    <a:p>
                      <a:r>
                        <a:rPr lang="en-US" sz="1200" b="0" i="0" dirty="0">
                          <a:effectLst/>
                          <a:latin typeface="Lato" panose="020F0502020204030203" pitchFamily="34" charset="0"/>
                        </a:rPr>
                        <a:t>68</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(38) </a:t>
                      </a:r>
                      <a:r>
                        <a:rPr lang="en-US" sz="1200" b="0" i="0" dirty="0">
                          <a:effectLst/>
                          <a:latin typeface="Lato" panose="020F0502020204030203" pitchFamily="34" charset="0"/>
                          <a:hlinkClick r:id="rId13"/>
                        </a:rPr>
                        <a:t>Colossians 3:10</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Image of the Creator</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306859">
                <a:tc>
                  <a:txBody>
                    <a:bodyPr/>
                    <a:lstStyle/>
                    <a:p>
                      <a:r>
                        <a:rPr lang="en-US" sz="1200" b="0" i="0" dirty="0">
                          <a:effectLst/>
                          <a:latin typeface="Lato" panose="020F0502020204030203" pitchFamily="34" charset="0"/>
                        </a:rPr>
                        <a:t>69</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(39) </a:t>
                      </a:r>
                      <a:r>
                        <a:rPr lang="en-US" sz="1200" b="0" i="0" dirty="0">
                          <a:effectLst/>
                          <a:latin typeface="Lato" panose="020F0502020204030203" pitchFamily="34" charset="0"/>
                          <a:hlinkClick r:id="rId14"/>
                        </a:rPr>
                        <a:t>1 Timothy 2:13–14</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Man created first</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306859">
                <a:tc>
                  <a:txBody>
                    <a:bodyPr/>
                    <a:lstStyle/>
                    <a:p>
                      <a:r>
                        <a:rPr lang="en-US" sz="1200" b="0" i="0" dirty="0">
                          <a:effectLst/>
                          <a:latin typeface="Lato" panose="020F0502020204030203" pitchFamily="34" charset="0"/>
                        </a:rPr>
                        <a:t>70</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(40) </a:t>
                      </a:r>
                      <a:r>
                        <a:rPr lang="en-US" sz="1200" b="0" i="0" dirty="0">
                          <a:effectLst/>
                          <a:latin typeface="Lato" panose="020F0502020204030203" pitchFamily="34" charset="0"/>
                          <a:hlinkClick r:id="rId15"/>
                        </a:rPr>
                        <a:t>1 Timothy 2:14</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Woman deceived</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431075">
                <a:tc>
                  <a:txBody>
                    <a:bodyPr/>
                    <a:lstStyle/>
                    <a:p>
                      <a:r>
                        <a:rPr lang="en-US" sz="1200" b="0" i="0" dirty="0">
                          <a:effectLst/>
                          <a:latin typeface="Lato" panose="020F0502020204030203" pitchFamily="34" charset="0"/>
                        </a:rPr>
                        <a:t>71</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(41) </a:t>
                      </a:r>
                      <a:r>
                        <a:rPr lang="en-US" sz="1200" b="0" i="0" dirty="0">
                          <a:effectLst/>
                          <a:latin typeface="Lato" panose="020F0502020204030203" pitchFamily="34" charset="0"/>
                          <a:hlinkClick r:id="rId16"/>
                        </a:rPr>
                        <a:t>1 Timothy 4:3–5</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created everything good</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418175">
                <a:tc>
                  <a:txBody>
                    <a:bodyPr/>
                    <a:lstStyle/>
                    <a:p>
                      <a:r>
                        <a:rPr lang="en-US" sz="1200" b="0" i="0" dirty="0">
                          <a:effectLst/>
                          <a:latin typeface="Lato" panose="020F0502020204030203" pitchFamily="34" charset="0"/>
                        </a:rPr>
                        <a:t>72</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(42) </a:t>
                      </a:r>
                      <a:r>
                        <a:rPr lang="en-US" sz="1200" b="0" i="0" dirty="0">
                          <a:effectLst/>
                          <a:latin typeface="Lato" panose="020F0502020204030203" pitchFamily="34" charset="0"/>
                          <a:hlinkClick r:id="rId17"/>
                        </a:rPr>
                        <a:t>Hebrews 1:10</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created heaven and earth</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306859">
                <a:tc>
                  <a:txBody>
                    <a:bodyPr/>
                    <a:lstStyle/>
                    <a:p>
                      <a:r>
                        <a:rPr lang="en-US" sz="1200" b="0" i="0" dirty="0">
                          <a:effectLst/>
                          <a:latin typeface="Lato" panose="020F0502020204030203" pitchFamily="34" charset="0"/>
                        </a:rPr>
                        <a:t>73</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(43) </a:t>
                      </a:r>
                      <a:r>
                        <a:rPr lang="en-US" sz="1200" b="0" i="0" dirty="0">
                          <a:effectLst/>
                          <a:latin typeface="Lato" panose="020F0502020204030203" pitchFamily="34" charset="0"/>
                          <a:hlinkClick r:id="rId18"/>
                        </a:rPr>
                        <a:t>Hebrews 4:3–4</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Quote of </a:t>
                      </a:r>
                      <a:r>
                        <a:rPr lang="en-US" sz="1200" b="0" i="0" dirty="0">
                          <a:effectLst/>
                          <a:latin typeface="Lato" panose="020F0502020204030203" pitchFamily="34" charset="0"/>
                          <a:hlinkClick r:id="rId19"/>
                        </a:rPr>
                        <a:t>Gen 2:2</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306859">
                <a:tc>
                  <a:txBody>
                    <a:bodyPr/>
                    <a:lstStyle/>
                    <a:p>
                      <a:r>
                        <a:rPr lang="en-US" sz="1200" b="0" i="0" dirty="0">
                          <a:effectLst/>
                          <a:latin typeface="Lato" panose="020F0502020204030203" pitchFamily="34" charset="0"/>
                        </a:rPr>
                        <a:t>74</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(44) </a:t>
                      </a:r>
                      <a:r>
                        <a:rPr lang="en-US" sz="1200" b="0" i="0" dirty="0">
                          <a:effectLst/>
                          <a:latin typeface="Lato" panose="020F0502020204030203" pitchFamily="34" charset="0"/>
                          <a:hlinkClick r:id="rId20"/>
                        </a:rPr>
                        <a:t>Hebrews 4:10</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rested</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306859">
                <a:tc>
                  <a:txBody>
                    <a:bodyPr/>
                    <a:lstStyle/>
                    <a:p>
                      <a:r>
                        <a:rPr lang="en-US" sz="1200" b="0" i="0" dirty="0">
                          <a:effectLst/>
                          <a:latin typeface="Lato" panose="020F0502020204030203" pitchFamily="34" charset="0"/>
                        </a:rPr>
                        <a:t>75</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21"/>
                        </a:rPr>
                        <a:t>Hebrews 5:1–10</a:t>
                      </a:r>
                      <a:endParaRPr lang="en-US" sz="1200" b="0" i="0" dirty="0">
                        <a:effectLst/>
                        <a:latin typeface="Lato" panose="020F0502020204030203" pitchFamily="34" charset="0"/>
                      </a:endParaRP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Order of Melchizedek</a:t>
                      </a:r>
                    </a:p>
                  </a:txBody>
                  <a:tcPr marL="56625" marR="56625" marT="56625" marB="56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Title 2">
            <a:extLst>
              <a:ext uri="{FF2B5EF4-FFF2-40B4-BE49-F238E27FC236}">
                <a16:creationId xmlns:a16="http://schemas.microsoft.com/office/drawing/2014/main" id="{D0DEF23F-1D9B-644F-AFA2-8EC07812251D}"/>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a:latin typeface="Lato" panose="020F0502020204030203" pitchFamily="34" charset="0"/>
              </a:rPr>
              <a:t>NT References to Genesis </a:t>
            </a:r>
            <a:endParaRPr lang="en-US" sz="2800" dirty="0">
              <a:latin typeface="+mn-lt"/>
            </a:endParaRPr>
          </a:p>
        </p:txBody>
      </p:sp>
      <p:sp>
        <p:nvSpPr>
          <p:cNvPr id="8" name="Oval 7">
            <a:extLst>
              <a:ext uri="{FF2B5EF4-FFF2-40B4-BE49-F238E27FC236}">
                <a16:creationId xmlns:a16="http://schemas.microsoft.com/office/drawing/2014/main" id="{C3A83A1E-338A-8A45-AD4E-0E1ECCA42E3D}"/>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5</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54825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3444959464"/>
              </p:ext>
            </p:extLst>
          </p:nvPr>
        </p:nvGraphicFramePr>
        <p:xfrm>
          <a:off x="2254769" y="88789"/>
          <a:ext cx="6783096" cy="4965921"/>
        </p:xfrm>
        <a:graphic>
          <a:graphicData uri="http://schemas.openxmlformats.org/drawingml/2006/table">
            <a:tbl>
              <a:tblPr/>
              <a:tblGrid>
                <a:gridCol w="894520">
                  <a:extLst>
                    <a:ext uri="{9D8B030D-6E8A-4147-A177-3AD203B41FA5}">
                      <a16:colId xmlns:a16="http://schemas.microsoft.com/office/drawing/2014/main" val="1781900690"/>
                    </a:ext>
                  </a:extLst>
                </a:gridCol>
                <a:gridCol w="2875675">
                  <a:extLst>
                    <a:ext uri="{9D8B030D-6E8A-4147-A177-3AD203B41FA5}">
                      <a16:colId xmlns:a16="http://schemas.microsoft.com/office/drawing/2014/main" val="2747449398"/>
                    </a:ext>
                  </a:extLst>
                </a:gridCol>
                <a:gridCol w="3012901">
                  <a:extLst>
                    <a:ext uri="{9D8B030D-6E8A-4147-A177-3AD203B41FA5}">
                      <a16:colId xmlns:a16="http://schemas.microsoft.com/office/drawing/2014/main" val="3987805359"/>
                    </a:ext>
                  </a:extLst>
                </a:gridCol>
              </a:tblGrid>
              <a:tr h="253414">
                <a:tc>
                  <a:txBody>
                    <a:bodyPr/>
                    <a:lstStyle/>
                    <a:p>
                      <a:r>
                        <a:rPr lang="en-US" sz="1200" b="0" i="0" dirty="0">
                          <a:effectLst/>
                          <a:latin typeface="Lato" panose="020F0502020204030203" pitchFamily="34" charset="0"/>
                        </a:rPr>
                        <a:t>76</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3"/>
                        </a:rPr>
                        <a:t>Hebrews 6:13–14</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4"/>
                        </a:rPr>
                        <a:t>Genesis 22:17</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277425">
                <a:tc>
                  <a:txBody>
                    <a:bodyPr/>
                    <a:lstStyle/>
                    <a:p>
                      <a:r>
                        <a:rPr lang="en-US" sz="1200" b="0" i="0" dirty="0">
                          <a:effectLst/>
                          <a:latin typeface="Lato" panose="020F0502020204030203" pitchFamily="34" charset="0"/>
                        </a:rPr>
                        <a:t>77</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5"/>
                        </a:rPr>
                        <a:t>Hebrews 6:20–7:17</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Order of Melchizedek</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277425">
                <a:tc>
                  <a:txBody>
                    <a:bodyPr/>
                    <a:lstStyle/>
                    <a:p>
                      <a:r>
                        <a:rPr lang="en-US" sz="1200" b="0" i="0" dirty="0">
                          <a:effectLst/>
                          <a:latin typeface="Lato" panose="020F0502020204030203" pitchFamily="34" charset="0"/>
                        </a:rPr>
                        <a:t>78</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(45) </a:t>
                      </a:r>
                      <a:r>
                        <a:rPr lang="en-US" sz="1200" b="0" i="0" dirty="0">
                          <a:effectLst/>
                          <a:latin typeface="Lato" panose="020F0502020204030203" pitchFamily="34" charset="0"/>
                          <a:hlinkClick r:id="rId6"/>
                        </a:rPr>
                        <a:t>Hebrews 11:3</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Universe formed by God’s command</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277425">
                <a:tc>
                  <a:txBody>
                    <a:bodyPr/>
                    <a:lstStyle/>
                    <a:p>
                      <a:r>
                        <a:rPr lang="en-US" sz="1200" b="0" i="0" dirty="0">
                          <a:effectLst/>
                          <a:latin typeface="Lato" panose="020F0502020204030203" pitchFamily="34" charset="0"/>
                        </a:rPr>
                        <a:t>79</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(46) </a:t>
                      </a:r>
                      <a:r>
                        <a:rPr lang="en-US" sz="1200" b="0" i="0" dirty="0">
                          <a:effectLst/>
                          <a:latin typeface="Lato" panose="020F0502020204030203" pitchFamily="34" charset="0"/>
                          <a:hlinkClick r:id="rId7"/>
                        </a:rPr>
                        <a:t>Hebrews 11:4</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Abel’s acceptable sacrifice</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277425">
                <a:tc>
                  <a:txBody>
                    <a:bodyPr/>
                    <a:lstStyle/>
                    <a:p>
                      <a:r>
                        <a:rPr lang="en-US" sz="1200" b="0" i="0" dirty="0">
                          <a:effectLst/>
                          <a:latin typeface="Lato" panose="020F0502020204030203" pitchFamily="34" charset="0"/>
                        </a:rPr>
                        <a:t>80</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(47) </a:t>
                      </a:r>
                      <a:r>
                        <a:rPr lang="en-US" sz="1200" b="0" i="0" dirty="0">
                          <a:effectLst/>
                          <a:latin typeface="Lato" panose="020F0502020204030203" pitchFamily="34" charset="0"/>
                          <a:hlinkClick r:id="rId8"/>
                        </a:rPr>
                        <a:t>Hebrews 11:5</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Enoch taken away</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277425">
                <a:tc>
                  <a:txBody>
                    <a:bodyPr/>
                    <a:lstStyle/>
                    <a:p>
                      <a:r>
                        <a:rPr lang="en-US" sz="1200" b="0" i="0" dirty="0">
                          <a:effectLst/>
                          <a:latin typeface="Lato" panose="020F0502020204030203" pitchFamily="34" charset="0"/>
                        </a:rPr>
                        <a:t>81</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(48) </a:t>
                      </a:r>
                      <a:r>
                        <a:rPr lang="en-US" sz="1200" b="0" i="0" dirty="0">
                          <a:effectLst/>
                          <a:latin typeface="Lato" panose="020F0502020204030203" pitchFamily="34" charset="0"/>
                          <a:hlinkClick r:id="rId9"/>
                        </a:rPr>
                        <a:t>Hebrews 11:7</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Noah’s ark</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277425">
                <a:tc>
                  <a:txBody>
                    <a:bodyPr/>
                    <a:lstStyle/>
                    <a:p>
                      <a:r>
                        <a:rPr lang="en-US" sz="1200" b="0" i="0" dirty="0">
                          <a:effectLst/>
                          <a:latin typeface="Lato" panose="020F0502020204030203" pitchFamily="34" charset="0"/>
                        </a:rPr>
                        <a:t>82</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0"/>
                        </a:rPr>
                        <a:t>Hebrews 11:8–12</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452015">
                <a:tc>
                  <a:txBody>
                    <a:bodyPr/>
                    <a:lstStyle/>
                    <a:p>
                      <a:r>
                        <a:rPr lang="en-US" sz="1200" b="0" i="0" dirty="0">
                          <a:effectLst/>
                          <a:latin typeface="Lato" panose="020F0502020204030203" pitchFamily="34" charset="0"/>
                        </a:rPr>
                        <a:t>83</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1"/>
                        </a:rPr>
                        <a:t>Hebrews 11:17–22</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Abraham’s sacrifice of Isaac and </a:t>
                      </a:r>
                      <a:br>
                        <a:rPr lang="en-US" sz="1200" b="0" i="0" dirty="0">
                          <a:effectLst/>
                          <a:latin typeface="Lato" panose="020F0502020204030203" pitchFamily="34" charset="0"/>
                        </a:rPr>
                      </a:br>
                      <a:r>
                        <a:rPr lang="en-US" sz="1200" b="0" i="0" dirty="0">
                          <a:effectLst/>
                          <a:latin typeface="Lato" panose="020F0502020204030203" pitchFamily="34" charset="0"/>
                        </a:rPr>
                        <a:t>Abraham’s descendants</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277425">
                <a:tc>
                  <a:txBody>
                    <a:bodyPr/>
                    <a:lstStyle/>
                    <a:p>
                      <a:r>
                        <a:rPr lang="en-US" sz="1200" b="0" i="0" dirty="0">
                          <a:effectLst/>
                          <a:latin typeface="Lato" panose="020F0502020204030203" pitchFamily="34" charset="0"/>
                        </a:rPr>
                        <a:t>84</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2"/>
                        </a:rPr>
                        <a:t>Hebrews 12:16–17</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Godless Esau</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277425">
                <a:tc>
                  <a:txBody>
                    <a:bodyPr/>
                    <a:lstStyle/>
                    <a:p>
                      <a:r>
                        <a:rPr lang="en-US" sz="1200" b="0" i="0" dirty="0">
                          <a:effectLst/>
                          <a:latin typeface="Lato" panose="020F0502020204030203" pitchFamily="34" charset="0"/>
                        </a:rPr>
                        <a:t>85</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(49) </a:t>
                      </a:r>
                      <a:r>
                        <a:rPr lang="en-US" sz="1200" b="0" i="0" dirty="0">
                          <a:effectLst/>
                          <a:latin typeface="Lato" panose="020F0502020204030203" pitchFamily="34" charset="0"/>
                          <a:hlinkClick r:id="rId13"/>
                        </a:rPr>
                        <a:t>Hebrews 12:24</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Blood of Abel</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389727">
                <a:tc>
                  <a:txBody>
                    <a:bodyPr/>
                    <a:lstStyle/>
                    <a:p>
                      <a:r>
                        <a:rPr lang="en-US" sz="1200" b="0" i="0" dirty="0">
                          <a:effectLst/>
                          <a:latin typeface="Lato" panose="020F0502020204030203" pitchFamily="34" charset="0"/>
                        </a:rPr>
                        <a:t>86</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4"/>
                        </a:rPr>
                        <a:t>James 2:21–23</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Abraham’s sacrifice of Isaac</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378064">
                <a:tc>
                  <a:txBody>
                    <a:bodyPr/>
                    <a:lstStyle/>
                    <a:p>
                      <a:r>
                        <a:rPr lang="en-US" sz="1200" b="0" i="0" dirty="0">
                          <a:effectLst/>
                          <a:latin typeface="Lato" panose="020F0502020204030203" pitchFamily="34" charset="0"/>
                        </a:rPr>
                        <a:t>87</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5"/>
                        </a:rPr>
                        <a:t>1 Peter 3:6</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Sarah submitted to Abraham</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277425">
                <a:tc>
                  <a:txBody>
                    <a:bodyPr/>
                    <a:lstStyle/>
                    <a:p>
                      <a:r>
                        <a:rPr lang="en-US" sz="1200" b="0" i="0" dirty="0">
                          <a:effectLst/>
                          <a:latin typeface="Lato" panose="020F0502020204030203" pitchFamily="34" charset="0"/>
                        </a:rPr>
                        <a:t>88</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(50) </a:t>
                      </a:r>
                      <a:r>
                        <a:rPr lang="en-US" sz="1200" b="0" i="0" dirty="0">
                          <a:effectLst/>
                          <a:latin typeface="Lato" panose="020F0502020204030203" pitchFamily="34" charset="0"/>
                          <a:hlinkClick r:id="rId16"/>
                        </a:rPr>
                        <a:t>1 Peter 3:20</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8 saved in the ark</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r h="452015">
                <a:tc>
                  <a:txBody>
                    <a:bodyPr/>
                    <a:lstStyle/>
                    <a:p>
                      <a:r>
                        <a:rPr lang="en-US" sz="1200" b="0" i="0" dirty="0">
                          <a:effectLst/>
                          <a:latin typeface="Lato" panose="020F0502020204030203" pitchFamily="34" charset="0"/>
                        </a:rPr>
                        <a:t>89</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(51) </a:t>
                      </a:r>
                      <a:r>
                        <a:rPr lang="en-US" sz="1200" b="0" i="0" dirty="0">
                          <a:effectLst/>
                          <a:latin typeface="Lato" panose="020F0502020204030203" pitchFamily="34" charset="0"/>
                          <a:hlinkClick r:id="rId17"/>
                        </a:rPr>
                        <a:t>2 Peter 2:4–5</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God punished sinning angels </a:t>
                      </a:r>
                      <a:br>
                        <a:rPr lang="en-US" sz="1200" b="0" i="0" dirty="0">
                          <a:effectLst/>
                          <a:latin typeface="Lato" panose="020F0502020204030203" pitchFamily="34" charset="0"/>
                        </a:rPr>
                      </a:br>
                      <a:r>
                        <a:rPr lang="en-US" sz="1200" b="0" i="0" dirty="0">
                          <a:effectLst/>
                          <a:latin typeface="Lato" panose="020F0502020204030203" pitchFamily="34" charset="0"/>
                        </a:rPr>
                        <a:t>and saved Noah</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8904164"/>
                  </a:ext>
                </a:extLst>
              </a:tr>
              <a:tr h="452015">
                <a:tc>
                  <a:txBody>
                    <a:bodyPr/>
                    <a:lstStyle/>
                    <a:p>
                      <a:r>
                        <a:rPr lang="en-US" sz="1200" b="0" i="0" dirty="0">
                          <a:effectLst/>
                          <a:latin typeface="Lato" panose="020F0502020204030203" pitchFamily="34" charset="0"/>
                        </a:rPr>
                        <a:t>90</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hlinkClick r:id="rId18"/>
                        </a:rPr>
                        <a:t>2 Peter 2:6–8</a:t>
                      </a:r>
                      <a:endParaRPr lang="en-US" sz="1200" b="0" i="0" dirty="0">
                        <a:effectLst/>
                        <a:latin typeface="Lato" panose="020F0502020204030203" pitchFamily="34" charset="0"/>
                      </a:endParaRP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b="0" i="0" dirty="0">
                          <a:effectLst/>
                          <a:latin typeface="Lato" panose="020F0502020204030203" pitchFamily="34" charset="0"/>
                        </a:rPr>
                        <a:t>Sodom and Gomorrah punished and </a:t>
                      </a:r>
                      <a:br>
                        <a:rPr lang="en-US" sz="1200" b="0" i="0" dirty="0">
                          <a:effectLst/>
                          <a:latin typeface="Lato" panose="020F0502020204030203" pitchFamily="34" charset="0"/>
                        </a:rPr>
                      </a:br>
                      <a:r>
                        <a:rPr lang="en-US" sz="1200" b="0" i="0" dirty="0">
                          <a:effectLst/>
                          <a:latin typeface="Lato" panose="020F0502020204030203" pitchFamily="34" charset="0"/>
                        </a:rPr>
                        <a:t>Lot saved</a:t>
                      </a:r>
                    </a:p>
                  </a:txBody>
                  <a:tcPr marL="48925" marR="48925" marT="48925" marB="489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657292"/>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7" name="Title 2">
            <a:extLst>
              <a:ext uri="{FF2B5EF4-FFF2-40B4-BE49-F238E27FC236}">
                <a16:creationId xmlns:a16="http://schemas.microsoft.com/office/drawing/2014/main" id="{EDA27C47-6FCF-5543-B2BC-151C8CA3E230}"/>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dirty="0">
                <a:latin typeface="Lato" panose="020F0502020204030203" pitchFamily="34" charset="0"/>
              </a:rPr>
              <a:t>NT References to Genesis </a:t>
            </a:r>
            <a:endParaRPr lang="en-US" sz="2800" dirty="0">
              <a:latin typeface="+mn-lt"/>
            </a:endParaRPr>
          </a:p>
        </p:txBody>
      </p:sp>
      <p:sp>
        <p:nvSpPr>
          <p:cNvPr id="8" name="Oval 7">
            <a:extLst>
              <a:ext uri="{FF2B5EF4-FFF2-40B4-BE49-F238E27FC236}">
                <a16:creationId xmlns:a16="http://schemas.microsoft.com/office/drawing/2014/main" id="{624E5ED3-3734-C648-88D9-76E53A1FA322}"/>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6</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60153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5E1FC1-046F-D648-8C41-2EC6873272D2}"/>
              </a:ext>
            </a:extLst>
          </p:cNvPr>
          <p:cNvGraphicFramePr>
            <a:graphicFrameLocks noGrp="1"/>
          </p:cNvGraphicFramePr>
          <p:nvPr>
            <p:extLst>
              <p:ext uri="{D42A27DB-BD31-4B8C-83A1-F6EECF244321}">
                <p14:modId xmlns:p14="http://schemas.microsoft.com/office/powerpoint/2010/main" val="2378225430"/>
              </p:ext>
            </p:extLst>
          </p:nvPr>
        </p:nvGraphicFramePr>
        <p:xfrm>
          <a:off x="2235759" y="176817"/>
          <a:ext cx="6802106" cy="4604364"/>
        </p:xfrm>
        <a:graphic>
          <a:graphicData uri="http://schemas.openxmlformats.org/drawingml/2006/table">
            <a:tbl>
              <a:tblPr/>
              <a:tblGrid>
                <a:gridCol w="897027">
                  <a:extLst>
                    <a:ext uri="{9D8B030D-6E8A-4147-A177-3AD203B41FA5}">
                      <a16:colId xmlns:a16="http://schemas.microsoft.com/office/drawing/2014/main" val="1781900690"/>
                    </a:ext>
                  </a:extLst>
                </a:gridCol>
                <a:gridCol w="2883734">
                  <a:extLst>
                    <a:ext uri="{9D8B030D-6E8A-4147-A177-3AD203B41FA5}">
                      <a16:colId xmlns:a16="http://schemas.microsoft.com/office/drawing/2014/main" val="2747449398"/>
                    </a:ext>
                  </a:extLst>
                </a:gridCol>
                <a:gridCol w="3021345">
                  <a:extLst>
                    <a:ext uri="{9D8B030D-6E8A-4147-A177-3AD203B41FA5}">
                      <a16:colId xmlns:a16="http://schemas.microsoft.com/office/drawing/2014/main" val="3987805359"/>
                    </a:ext>
                  </a:extLst>
                </a:gridCol>
              </a:tblGrid>
              <a:tr h="252062">
                <a:tc>
                  <a:txBody>
                    <a:bodyPr/>
                    <a:lstStyle/>
                    <a:p>
                      <a:r>
                        <a:rPr lang="en-US" sz="1200" dirty="0">
                          <a:effectLst/>
                        </a:rPr>
                        <a:t>91</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(52) </a:t>
                      </a:r>
                      <a:r>
                        <a:rPr lang="en-US" sz="1200" dirty="0">
                          <a:effectLst/>
                          <a:hlinkClick r:id="rId3"/>
                        </a:rPr>
                        <a:t>2 Peter 3:5–6</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Earth formed out of and destroyed by water</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09641"/>
                  </a:ext>
                </a:extLst>
              </a:tr>
              <a:tr h="284239">
                <a:tc>
                  <a:txBody>
                    <a:bodyPr/>
                    <a:lstStyle/>
                    <a:p>
                      <a:r>
                        <a:rPr lang="en-US" sz="1200">
                          <a:effectLst/>
                        </a:rPr>
                        <a:t>92</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(53) </a:t>
                      </a:r>
                      <a:r>
                        <a:rPr lang="en-US" sz="1200" dirty="0">
                          <a:effectLst/>
                          <a:hlinkClick r:id="rId4"/>
                        </a:rPr>
                        <a:t>1 John 3:11–12</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Cain killed Abel</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793460"/>
                  </a:ext>
                </a:extLst>
              </a:tr>
              <a:tr h="433927">
                <a:tc>
                  <a:txBody>
                    <a:bodyPr/>
                    <a:lstStyle/>
                    <a:p>
                      <a:r>
                        <a:rPr lang="en-US" sz="1200">
                          <a:effectLst/>
                        </a:rPr>
                        <a:t>93</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(54) </a:t>
                      </a:r>
                      <a:r>
                        <a:rPr lang="en-US" sz="1200" dirty="0">
                          <a:effectLst/>
                          <a:hlinkClick r:id="rId5"/>
                        </a:rPr>
                        <a:t>Jude 6</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Disobedient angels punished (reference to “sons of God”?)</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4596094"/>
                  </a:ext>
                </a:extLst>
              </a:tr>
              <a:tr h="284239">
                <a:tc>
                  <a:txBody>
                    <a:bodyPr/>
                    <a:lstStyle/>
                    <a:p>
                      <a:r>
                        <a:rPr lang="en-US" sz="1200">
                          <a:effectLst/>
                        </a:rPr>
                        <a:t>94</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hlinkClick r:id="rId6"/>
                        </a:rPr>
                        <a:t>Jude 7</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Sodom and Gomorrah</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4238367"/>
                  </a:ext>
                </a:extLst>
              </a:tr>
              <a:tr h="284239">
                <a:tc>
                  <a:txBody>
                    <a:bodyPr/>
                    <a:lstStyle/>
                    <a:p>
                      <a:r>
                        <a:rPr lang="en-US" sz="1200">
                          <a:effectLst/>
                        </a:rPr>
                        <a:t>95</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(55) </a:t>
                      </a:r>
                      <a:r>
                        <a:rPr lang="en-US" sz="1200" dirty="0">
                          <a:effectLst/>
                          <a:hlinkClick r:id="rId7"/>
                        </a:rPr>
                        <a:t>Jude 11</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Cain</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20348444"/>
                  </a:ext>
                </a:extLst>
              </a:tr>
              <a:tr h="284239">
                <a:tc>
                  <a:txBody>
                    <a:bodyPr/>
                    <a:lstStyle/>
                    <a:p>
                      <a:r>
                        <a:rPr lang="en-US" sz="1200">
                          <a:effectLst/>
                        </a:rPr>
                        <a:t>96</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(56) </a:t>
                      </a:r>
                      <a:r>
                        <a:rPr lang="en-US" sz="1200">
                          <a:effectLst/>
                          <a:hlinkClick r:id="rId8"/>
                        </a:rPr>
                        <a:t>Jude 14</a:t>
                      </a:r>
                      <a:endParaRPr lang="en-US" sz="120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Enoch the seventh from Adam</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799033"/>
                  </a:ext>
                </a:extLst>
              </a:tr>
              <a:tr h="284239">
                <a:tc>
                  <a:txBody>
                    <a:bodyPr/>
                    <a:lstStyle/>
                    <a:p>
                      <a:r>
                        <a:rPr lang="en-US" sz="1200">
                          <a:effectLst/>
                        </a:rPr>
                        <a:t>97</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(57) </a:t>
                      </a:r>
                      <a:r>
                        <a:rPr lang="en-US" sz="1200">
                          <a:effectLst/>
                          <a:hlinkClick r:id="rId9"/>
                        </a:rPr>
                        <a:t>Revelation 4:3</a:t>
                      </a:r>
                      <a:endParaRPr lang="en-US" sz="120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Rainbow surrounding the throne in Heaven</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7864367"/>
                  </a:ext>
                </a:extLst>
              </a:tr>
              <a:tr h="413277">
                <a:tc>
                  <a:txBody>
                    <a:bodyPr/>
                    <a:lstStyle/>
                    <a:p>
                      <a:r>
                        <a:rPr lang="en-US" sz="1200">
                          <a:effectLst/>
                        </a:rPr>
                        <a:t>98</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hlinkClick r:id="rId10"/>
                        </a:rPr>
                        <a:t>Revelation 5:5</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Lion of Judah</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5753347"/>
                  </a:ext>
                </a:extLst>
              </a:tr>
              <a:tr h="284239">
                <a:tc>
                  <a:txBody>
                    <a:bodyPr/>
                    <a:lstStyle/>
                    <a:p>
                      <a:r>
                        <a:rPr lang="en-US" sz="1200">
                          <a:effectLst/>
                        </a:rPr>
                        <a:t>99</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(58) </a:t>
                      </a:r>
                      <a:r>
                        <a:rPr lang="en-US" sz="1200" dirty="0">
                          <a:effectLst/>
                          <a:hlinkClick r:id="rId11"/>
                        </a:rPr>
                        <a:t>Revelation 6:12–14</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“Uncreation” theme-sun, moon, and stars</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0273402"/>
                  </a:ext>
                </a:extLst>
              </a:tr>
              <a:tr h="433927">
                <a:tc>
                  <a:txBody>
                    <a:bodyPr/>
                    <a:lstStyle/>
                    <a:p>
                      <a:r>
                        <a:rPr lang="en-US" sz="1200">
                          <a:effectLst/>
                        </a:rPr>
                        <a:t>100</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hlinkClick r:id="rId12"/>
                        </a:rPr>
                        <a:t>Revelation 10:6</a:t>
                      </a:r>
                      <a:endParaRPr lang="en-US" sz="1200" dirty="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God created the heaven and earth and all that is in them</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995224"/>
                  </a:ext>
                </a:extLst>
              </a:tr>
              <a:tr h="399298">
                <a:tc>
                  <a:txBody>
                    <a:bodyPr/>
                    <a:lstStyle/>
                    <a:p>
                      <a:r>
                        <a:rPr lang="en-US" sz="1200">
                          <a:effectLst/>
                        </a:rPr>
                        <a:t>101</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hlinkClick r:id="rId13"/>
                        </a:rPr>
                        <a:t>Revelation 20:2</a:t>
                      </a:r>
                      <a:endParaRPr lang="en-US" sz="120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The devil is the ancient serpent</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174661"/>
                  </a:ext>
                </a:extLst>
              </a:tr>
              <a:tr h="387349">
                <a:tc>
                  <a:txBody>
                    <a:bodyPr/>
                    <a:lstStyle/>
                    <a:p>
                      <a:r>
                        <a:rPr lang="en-US" sz="1200">
                          <a:effectLst/>
                        </a:rPr>
                        <a:t>102</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(59) </a:t>
                      </a:r>
                      <a:r>
                        <a:rPr lang="en-US" sz="1200">
                          <a:effectLst/>
                          <a:hlinkClick r:id="rId14"/>
                        </a:rPr>
                        <a:t>Revelation 21</a:t>
                      </a:r>
                      <a:endParaRPr lang="en-US" sz="120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New Jerusalem—Edenic city</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3045177"/>
                  </a:ext>
                </a:extLst>
              </a:tr>
              <a:tr h="284239">
                <a:tc>
                  <a:txBody>
                    <a:bodyPr/>
                    <a:lstStyle/>
                    <a:p>
                      <a:r>
                        <a:rPr lang="en-US" sz="1200">
                          <a:effectLst/>
                        </a:rPr>
                        <a:t>103</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a:effectLst/>
                        </a:rPr>
                        <a:t>(60) </a:t>
                      </a:r>
                      <a:r>
                        <a:rPr lang="en-US" sz="1200">
                          <a:effectLst/>
                          <a:hlinkClick r:id="rId15"/>
                        </a:rPr>
                        <a:t>Revelation 22:1–6</a:t>
                      </a:r>
                      <a:endParaRPr lang="en-US" sz="1200">
                        <a:effectLst/>
                      </a:endParaRP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en-US" sz="1200" dirty="0">
                          <a:effectLst/>
                        </a:rPr>
                        <a:t>River of water of life and tree of life</a:t>
                      </a:r>
                    </a:p>
                  </a:txBody>
                  <a:tcPr marL="51350" marR="51350" marT="51350" marB="513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4156298"/>
                  </a:ext>
                </a:extLst>
              </a:tr>
            </a:tbl>
          </a:graphicData>
        </a:graphic>
      </p:graphicFrame>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448712" y="1580031"/>
            <a:ext cx="1055594" cy="591670"/>
          </a:xfrm>
          <a:prstGeom prst="rect">
            <a:avLst/>
          </a:prstGeom>
        </p:spPr>
        <p:txBody>
          <a:bodyPr anchor="b"/>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b="0" dirty="0">
                <a:latin typeface="Lato" panose="020F0502020204030203" pitchFamily="34" charset="0"/>
              </a:rPr>
              <a:t>Page</a:t>
            </a:r>
            <a:endParaRPr lang="en-US" sz="2800" dirty="0">
              <a:latin typeface="+mn-lt"/>
            </a:endParaRPr>
          </a:p>
        </p:txBody>
      </p:sp>
      <p:sp>
        <p:nvSpPr>
          <p:cNvPr id="12" name="Oval 11">
            <a:extLst>
              <a:ext uri="{FF2B5EF4-FFF2-40B4-BE49-F238E27FC236}">
                <a16:creationId xmlns:a16="http://schemas.microsoft.com/office/drawing/2014/main" id="{14B7CEDD-9D16-C248-8A1D-E9D9E00C7835}"/>
              </a:ext>
            </a:extLst>
          </p:cNvPr>
          <p:cNvSpPr/>
          <p:nvPr/>
        </p:nvSpPr>
        <p:spPr>
          <a:xfrm>
            <a:off x="593095" y="2171701"/>
            <a:ext cx="616337" cy="6145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rPr>
              <a:t>7</a:t>
            </a:r>
            <a:endParaRPr lang="en-US" b="1" dirty="0">
              <a:solidFill>
                <a:sysClr val="windowText" lastClr="00000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7" name="Title 2">
            <a:extLst>
              <a:ext uri="{FF2B5EF4-FFF2-40B4-BE49-F238E27FC236}">
                <a16:creationId xmlns:a16="http://schemas.microsoft.com/office/drawing/2014/main" id="{655E8550-C5D9-9347-859B-4A0C34158449}"/>
              </a:ext>
            </a:extLst>
          </p:cNvPr>
          <p:cNvSpPr txBox="1">
            <a:spLocks/>
          </p:cNvSpPr>
          <p:nvPr/>
        </p:nvSpPr>
        <p:spPr>
          <a:xfrm>
            <a:off x="106135" y="73959"/>
            <a:ext cx="2024063" cy="1384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dirty="0">
                <a:latin typeface="Lato" panose="020F0502020204030203" pitchFamily="34" charset="0"/>
              </a:rPr>
              <a:t>NT References to Genesis </a:t>
            </a:r>
            <a:endParaRPr lang="en-US" sz="2800" dirty="0">
              <a:latin typeface="+mn-lt"/>
            </a:endParaRPr>
          </a:p>
        </p:txBody>
      </p:sp>
    </p:spTree>
    <p:extLst>
      <p:ext uri="{BB962C8B-B14F-4D97-AF65-F5344CB8AC3E}">
        <p14:creationId xmlns:p14="http://schemas.microsoft.com/office/powerpoint/2010/main" val="344571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7F84A5-027A-D74C-B655-723B8177224D}"/>
              </a:ext>
            </a:extLst>
          </p:cNvPr>
          <p:cNvSpPr txBox="1"/>
          <p:nvPr/>
        </p:nvSpPr>
        <p:spPr>
          <a:xfrm>
            <a:off x="1089212" y="3133165"/>
            <a:ext cx="184731" cy="369332"/>
          </a:xfrm>
          <a:prstGeom prst="rect">
            <a:avLst/>
          </a:prstGeom>
          <a:noFill/>
        </p:spPr>
        <p:txBody>
          <a:bodyPr wrap="none" rtlCol="0">
            <a:spAutoFit/>
          </a:bodyPr>
          <a:lstStyle/>
          <a:p>
            <a:endParaRPr lang="en-US" dirty="0"/>
          </a:p>
        </p:txBody>
      </p:sp>
      <p:sp>
        <p:nvSpPr>
          <p:cNvPr id="11" name="Title 2">
            <a:extLst>
              <a:ext uri="{FF2B5EF4-FFF2-40B4-BE49-F238E27FC236}">
                <a16:creationId xmlns:a16="http://schemas.microsoft.com/office/drawing/2014/main" id="{742F263E-0E09-A242-A976-76490F09DB34}"/>
              </a:ext>
            </a:extLst>
          </p:cNvPr>
          <p:cNvSpPr txBox="1">
            <a:spLocks/>
          </p:cNvSpPr>
          <p:nvPr/>
        </p:nvSpPr>
        <p:spPr>
          <a:xfrm>
            <a:off x="567628" y="1314452"/>
            <a:ext cx="8008743" cy="2878835"/>
          </a:xfrm>
          <a:prstGeom prst="rect">
            <a:avLst/>
          </a:prstGeom>
        </p:spPr>
        <p:txBody>
          <a:bodyPr anchor="t"/>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65760" indent="-365760">
              <a:spcAft>
                <a:spcPts val="1800"/>
              </a:spcAft>
              <a:buFont typeface="Arial" panose="020B0604020202020204" pitchFamily="34" charset="0"/>
              <a:buChar char="•"/>
            </a:pPr>
            <a:r>
              <a:rPr lang="en-US" sz="2800" b="0" dirty="0">
                <a:latin typeface="Lato" panose="020F0502020204030203" pitchFamily="34" charset="0"/>
              </a:rPr>
              <a:t>Every NT author refers to Genesis as history</a:t>
            </a:r>
          </a:p>
          <a:p>
            <a:pPr marL="365760" indent="-365760">
              <a:spcAft>
                <a:spcPts val="1800"/>
              </a:spcAft>
              <a:buFont typeface="Arial" panose="020B0604020202020204" pitchFamily="34" charset="0"/>
              <a:buChar char="•"/>
            </a:pPr>
            <a:r>
              <a:rPr lang="en-US" sz="2800" b="0" dirty="0">
                <a:latin typeface="Lato" panose="020F0502020204030203" pitchFamily="34" charset="0"/>
              </a:rPr>
              <a:t>103 verses refer to Genesis</a:t>
            </a:r>
          </a:p>
          <a:p>
            <a:pPr marL="365760" indent="-365760">
              <a:spcAft>
                <a:spcPts val="1800"/>
              </a:spcAft>
              <a:buFont typeface="Arial" panose="020B0604020202020204" pitchFamily="34" charset="0"/>
              <a:buChar char="•"/>
            </a:pPr>
            <a:r>
              <a:rPr lang="en-US" sz="2800" b="0" dirty="0">
                <a:latin typeface="Lato" panose="020F0502020204030203" pitchFamily="34" charset="0"/>
              </a:rPr>
              <a:t>60 verses refer to chapters 1-11 as history</a:t>
            </a:r>
          </a:p>
          <a:p>
            <a:pPr marL="365760" indent="-365760">
              <a:spcAft>
                <a:spcPts val="1800"/>
              </a:spcAft>
              <a:buFont typeface="Arial" panose="020B0604020202020204" pitchFamily="34" charset="0"/>
              <a:buChar char="•"/>
            </a:pPr>
            <a:r>
              <a:rPr lang="en-US" sz="2800" b="0" dirty="0">
                <a:latin typeface="Lato" panose="020F0502020204030203" pitchFamily="34" charset="0"/>
              </a:rPr>
              <a:t>A non-historical approach to Genesis leads to theological inconsistencies</a:t>
            </a:r>
          </a:p>
        </p:txBody>
      </p:sp>
      <p:sp>
        <p:nvSpPr>
          <p:cNvPr id="4" name="Title 3">
            <a:extLst>
              <a:ext uri="{FF2B5EF4-FFF2-40B4-BE49-F238E27FC236}">
                <a16:creationId xmlns:a16="http://schemas.microsoft.com/office/drawing/2014/main" id="{63A068B1-4451-654F-A2D0-31677385F504}"/>
              </a:ext>
            </a:extLst>
          </p:cNvPr>
          <p:cNvSpPr>
            <a:spLocks noGrp="1"/>
          </p:cNvSpPr>
          <p:nvPr>
            <p:ph type="title"/>
          </p:nvPr>
        </p:nvSpPr>
        <p:spPr/>
        <p:txBody>
          <a:bodyPr/>
          <a:lstStyle/>
          <a:p>
            <a:r>
              <a:rPr lang="en-US" dirty="0"/>
              <a:t>New Testament References to Genesis</a:t>
            </a:r>
          </a:p>
        </p:txBody>
      </p:sp>
    </p:spTree>
    <p:extLst>
      <p:ext uri="{BB962C8B-B14F-4D97-AF65-F5344CB8AC3E}">
        <p14:creationId xmlns:p14="http://schemas.microsoft.com/office/powerpoint/2010/main" val="8860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dissolve">
                                      <p:cBhvr>
                                        <p:cTn id="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4E93-C4B8-424D-A84A-F0A50C5809D4}"/>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Genesis Conflict</a:t>
            </a:r>
          </a:p>
        </p:txBody>
      </p:sp>
    </p:spTree>
    <p:extLst>
      <p:ext uri="{BB962C8B-B14F-4D97-AF65-F5344CB8AC3E}">
        <p14:creationId xmlns:p14="http://schemas.microsoft.com/office/powerpoint/2010/main" val="256345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3C8F77-B1B3-F54E-9C99-42E52FB7B8A7}"/>
              </a:ext>
            </a:extLst>
          </p:cNvPr>
          <p:cNvSpPr txBox="1"/>
          <p:nvPr/>
        </p:nvSpPr>
        <p:spPr>
          <a:xfrm>
            <a:off x="412094" y="1150052"/>
            <a:ext cx="3580126" cy="3785652"/>
          </a:xfrm>
          <a:prstGeom prst="rect">
            <a:avLst/>
          </a:prstGeom>
          <a:noFill/>
        </p:spPr>
        <p:txBody>
          <a:bodyPr wrap="square" rtlCol="0">
            <a:spAutoFit/>
          </a:bodyPr>
          <a:lstStyle/>
          <a:p>
            <a:pPr marL="192024" indent="-192024">
              <a:spcAft>
                <a:spcPts val="1200"/>
              </a:spcAft>
              <a:buFont typeface="Arial" panose="020B0604020202020204" pitchFamily="34" charset="0"/>
              <a:buChar char="•"/>
            </a:pPr>
            <a:r>
              <a:rPr lang="en-US" sz="2400" dirty="0">
                <a:solidFill>
                  <a:schemeClr val="bg1"/>
                </a:solidFill>
                <a:latin typeface="Lato" panose="020F0502020204030203" pitchFamily="34" charset="0"/>
              </a:rPr>
              <a:t>If evolution is true, </a:t>
            </a:r>
            <a:br>
              <a:rPr lang="en-US" sz="2400" dirty="0">
                <a:solidFill>
                  <a:schemeClr val="bg1"/>
                </a:solidFill>
                <a:latin typeface="Lato" panose="020F0502020204030203" pitchFamily="34" charset="0"/>
              </a:rPr>
            </a:br>
            <a:r>
              <a:rPr lang="en-US" sz="2400" dirty="0">
                <a:solidFill>
                  <a:schemeClr val="bg1"/>
                </a:solidFill>
                <a:latin typeface="Lato" panose="020F0502020204030203" pitchFamily="34" charset="0"/>
              </a:rPr>
              <a:t>it is a cruel process.</a:t>
            </a:r>
          </a:p>
          <a:p>
            <a:pPr marL="192024" indent="-192024">
              <a:buFont typeface="Arial" panose="020B0604020202020204" pitchFamily="34" charset="0"/>
              <a:buChar char="•"/>
            </a:pPr>
            <a:r>
              <a:rPr lang="en-US" sz="2400" dirty="0">
                <a:latin typeface="Lato" panose="020F0502020204030203" pitchFamily="34" charset="0"/>
                <a:ea typeface="Verdana" panose="020B0604030504040204" pitchFamily="34" charset="0"/>
                <a:cs typeface="Verdana" panose="020B0604030504040204" pitchFamily="34" charset="0"/>
              </a:rPr>
              <a:t>This does not make sense of God’s statement, </a:t>
            </a:r>
          </a:p>
          <a:p>
            <a:pPr lvl="1"/>
            <a:r>
              <a:rPr lang="en-US" sz="2200" dirty="0">
                <a:solidFill>
                  <a:schemeClr val="bg1"/>
                </a:solidFill>
                <a:latin typeface="Lato" panose="020F0502020204030203" pitchFamily="34" charset="0"/>
              </a:rPr>
              <a:t>“And God saw all </a:t>
            </a:r>
            <a:br>
              <a:rPr lang="en-US" sz="2200" dirty="0">
                <a:solidFill>
                  <a:schemeClr val="bg1"/>
                </a:solidFill>
                <a:latin typeface="Lato" panose="020F0502020204030203" pitchFamily="34" charset="0"/>
              </a:rPr>
            </a:br>
            <a:r>
              <a:rPr lang="en-US" sz="2200" dirty="0">
                <a:solidFill>
                  <a:schemeClr val="bg1"/>
                </a:solidFill>
                <a:latin typeface="Lato" panose="020F0502020204030203" pitchFamily="34" charset="0"/>
              </a:rPr>
              <a:t>that he had made, </a:t>
            </a:r>
            <a:br>
              <a:rPr lang="en-US" sz="2200" dirty="0">
                <a:solidFill>
                  <a:schemeClr val="bg1"/>
                </a:solidFill>
                <a:latin typeface="Lato" panose="020F0502020204030203" pitchFamily="34" charset="0"/>
              </a:rPr>
            </a:br>
            <a:r>
              <a:rPr lang="en-US" sz="2200" dirty="0">
                <a:solidFill>
                  <a:schemeClr val="bg1"/>
                </a:solidFill>
                <a:latin typeface="Lato" panose="020F0502020204030203" pitchFamily="34" charset="0"/>
              </a:rPr>
              <a:t>and behold, it was </a:t>
            </a:r>
            <a:br>
              <a:rPr lang="en-US" sz="2200" dirty="0">
                <a:solidFill>
                  <a:schemeClr val="bg1"/>
                </a:solidFill>
                <a:latin typeface="Lato" panose="020F0502020204030203" pitchFamily="34" charset="0"/>
              </a:rPr>
            </a:br>
            <a:r>
              <a:rPr lang="en-US" sz="2200" dirty="0">
                <a:solidFill>
                  <a:schemeClr val="bg1"/>
                </a:solidFill>
                <a:latin typeface="Lato" panose="020F0502020204030203" pitchFamily="34" charset="0"/>
              </a:rPr>
              <a:t>very good.” </a:t>
            </a:r>
            <a:br>
              <a:rPr lang="en-US" sz="2200" dirty="0">
                <a:solidFill>
                  <a:schemeClr val="bg1"/>
                </a:solidFill>
                <a:latin typeface="Lato" panose="020F0502020204030203" pitchFamily="34" charset="0"/>
              </a:rPr>
            </a:br>
            <a:r>
              <a:rPr lang="en-US" sz="2200" b="1" dirty="0">
                <a:solidFill>
                  <a:schemeClr val="bg1"/>
                </a:solidFill>
                <a:latin typeface="Lato" panose="020F0502020204030203" pitchFamily="34" charset="0"/>
              </a:rPr>
              <a:t>- Genesis 1:31</a:t>
            </a:r>
          </a:p>
        </p:txBody>
      </p:sp>
      <p:sp>
        <p:nvSpPr>
          <p:cNvPr id="4" name="TextBox 3">
            <a:extLst>
              <a:ext uri="{FF2B5EF4-FFF2-40B4-BE49-F238E27FC236}">
                <a16:creationId xmlns:a16="http://schemas.microsoft.com/office/drawing/2014/main" id="{352E1284-4C7D-5445-BDA6-44567E672DCD}"/>
              </a:ext>
            </a:extLst>
          </p:cNvPr>
          <p:cNvSpPr txBox="1"/>
          <p:nvPr/>
        </p:nvSpPr>
        <p:spPr>
          <a:xfrm>
            <a:off x="9735671" y="4188759"/>
            <a:ext cx="184731" cy="369332"/>
          </a:xfrm>
          <a:prstGeom prst="rect">
            <a:avLst/>
          </a:prstGeom>
          <a:noFill/>
        </p:spPr>
        <p:txBody>
          <a:bodyPr wrap="none" rtlCol="0">
            <a:spAutoFit/>
          </a:bodyPr>
          <a:lstStyle/>
          <a:p>
            <a:endParaRPr lang="en-US" dirty="0"/>
          </a:p>
        </p:txBody>
      </p:sp>
      <p:pic>
        <p:nvPicPr>
          <p:cNvPr id="5" name="Picture 2" descr="fossil-record">
            <a:extLst>
              <a:ext uri="{FF2B5EF4-FFF2-40B4-BE49-F238E27FC236}">
                <a16:creationId xmlns:a16="http://schemas.microsoft.com/office/drawing/2014/main" id="{4F016A56-2520-E64C-AFF7-28C32CA4F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250" y="1150052"/>
            <a:ext cx="4751281" cy="3552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A7C8F5-019B-8A48-A030-3D0F9193CDCF}"/>
              </a:ext>
            </a:extLst>
          </p:cNvPr>
          <p:cNvSpPr txBox="1"/>
          <p:nvPr/>
        </p:nvSpPr>
        <p:spPr>
          <a:xfrm>
            <a:off x="7819446" y="4722672"/>
            <a:ext cx="1020085" cy="261610"/>
          </a:xfrm>
          <a:prstGeom prst="rect">
            <a:avLst/>
          </a:prstGeom>
          <a:noFill/>
        </p:spPr>
        <p:txBody>
          <a:bodyPr wrap="square" rtlCol="0">
            <a:spAutoFit/>
          </a:bodyPr>
          <a:lstStyle/>
          <a:p>
            <a:pPr marL="0" indent="0">
              <a:buNone/>
            </a:pPr>
            <a:r>
              <a:rPr lang="en-US" sz="1100" b="1" dirty="0" err="1">
                <a:solidFill>
                  <a:schemeClr val="bg1"/>
                </a:solidFill>
                <a:latin typeface="Lato" panose="020F0502020204030203" pitchFamily="34" charset="0"/>
              </a:rPr>
              <a:t>creation.com</a:t>
            </a:r>
            <a:endParaRPr lang="en-US" sz="1100" b="1" dirty="0">
              <a:solidFill>
                <a:schemeClr val="bg1"/>
              </a:solidFill>
              <a:latin typeface="Lato" panose="020F0502020204030203" pitchFamily="34" charset="0"/>
            </a:endParaRPr>
          </a:p>
        </p:txBody>
      </p:sp>
      <p:sp>
        <p:nvSpPr>
          <p:cNvPr id="7" name="TextBox 6">
            <a:extLst>
              <a:ext uri="{FF2B5EF4-FFF2-40B4-BE49-F238E27FC236}">
                <a16:creationId xmlns:a16="http://schemas.microsoft.com/office/drawing/2014/main" id="{DD57CB74-0922-2549-91AD-64CF544CD260}"/>
              </a:ext>
            </a:extLst>
          </p:cNvPr>
          <p:cNvSpPr txBox="1"/>
          <p:nvPr/>
        </p:nvSpPr>
        <p:spPr>
          <a:xfrm>
            <a:off x="2530699" y="5222383"/>
            <a:ext cx="184731" cy="369332"/>
          </a:xfrm>
          <a:prstGeom prst="rect">
            <a:avLst/>
          </a:prstGeom>
          <a:noFill/>
        </p:spPr>
        <p:txBody>
          <a:bodyPr wrap="none" rtlCol="0">
            <a:spAutoFit/>
          </a:bodyPr>
          <a:lstStyle/>
          <a:p>
            <a:endParaRPr lang="en-US" dirty="0"/>
          </a:p>
        </p:txBody>
      </p:sp>
      <p:sp>
        <p:nvSpPr>
          <p:cNvPr id="8" name="Title 7">
            <a:extLst>
              <a:ext uri="{FF2B5EF4-FFF2-40B4-BE49-F238E27FC236}">
                <a16:creationId xmlns:a16="http://schemas.microsoft.com/office/drawing/2014/main" id="{F40B5B14-C05E-DF44-95D6-AC30CB499EC3}"/>
              </a:ext>
            </a:extLst>
          </p:cNvPr>
          <p:cNvSpPr>
            <a:spLocks noGrp="1"/>
          </p:cNvSpPr>
          <p:nvPr>
            <p:ph type="title"/>
          </p:nvPr>
        </p:nvSpPr>
        <p:spPr/>
        <p:txBody>
          <a:bodyPr/>
          <a:lstStyle/>
          <a:p>
            <a:r>
              <a:rPr lang="en-US" dirty="0"/>
              <a:t>Conflict with God’s Character</a:t>
            </a:r>
          </a:p>
        </p:txBody>
      </p:sp>
    </p:spTree>
    <p:extLst>
      <p:ext uri="{BB962C8B-B14F-4D97-AF65-F5344CB8AC3E}">
        <p14:creationId xmlns:p14="http://schemas.microsoft.com/office/powerpoint/2010/main" val="33556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dissolv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2E1284-4C7D-5445-BDA6-44567E672DCD}"/>
              </a:ext>
            </a:extLst>
          </p:cNvPr>
          <p:cNvSpPr txBox="1"/>
          <p:nvPr/>
        </p:nvSpPr>
        <p:spPr>
          <a:xfrm>
            <a:off x="9735671" y="418875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DD57CB74-0922-2549-91AD-64CF544CD260}"/>
              </a:ext>
            </a:extLst>
          </p:cNvPr>
          <p:cNvSpPr txBox="1"/>
          <p:nvPr/>
        </p:nvSpPr>
        <p:spPr>
          <a:xfrm>
            <a:off x="2530699" y="5222383"/>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D6F9E474-0114-F241-BA01-4F07BF382036}"/>
              </a:ext>
            </a:extLst>
          </p:cNvPr>
          <p:cNvPicPr>
            <a:picLocks noChangeAspect="1"/>
          </p:cNvPicPr>
          <p:nvPr/>
        </p:nvPicPr>
        <p:blipFill>
          <a:blip r:embed="rId3"/>
          <a:stretch>
            <a:fillRect/>
          </a:stretch>
        </p:blipFill>
        <p:spPr>
          <a:xfrm>
            <a:off x="346953" y="1593347"/>
            <a:ext cx="5060368" cy="247551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CA73C35-44A3-C14D-B488-7B57907462B8}"/>
              </a:ext>
            </a:extLst>
          </p:cNvPr>
          <p:cNvPicPr>
            <a:picLocks noChangeAspect="1"/>
          </p:cNvPicPr>
          <p:nvPr/>
        </p:nvPicPr>
        <p:blipFill>
          <a:blip r:embed="rId4"/>
          <a:stretch>
            <a:fillRect/>
          </a:stretch>
        </p:blipFill>
        <p:spPr>
          <a:xfrm>
            <a:off x="346023" y="4192384"/>
            <a:ext cx="5061298" cy="49988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DEDA764-527C-7348-99DA-3A86E869C0D0}"/>
              </a:ext>
            </a:extLst>
          </p:cNvPr>
          <p:cNvPicPr>
            <a:picLocks noChangeAspect="1"/>
          </p:cNvPicPr>
          <p:nvPr/>
        </p:nvPicPr>
        <p:blipFill>
          <a:blip r:embed="rId5"/>
          <a:stretch>
            <a:fillRect/>
          </a:stretch>
        </p:blipFill>
        <p:spPr>
          <a:xfrm>
            <a:off x="5333843" y="1139358"/>
            <a:ext cx="3687057" cy="389937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4F3DA3F2-9C7F-3840-B6F2-98FDE02D384E}"/>
              </a:ext>
            </a:extLst>
          </p:cNvPr>
          <p:cNvSpPr>
            <a:spLocks noGrp="1"/>
          </p:cNvSpPr>
          <p:nvPr>
            <p:ph type="title"/>
          </p:nvPr>
        </p:nvSpPr>
        <p:spPr/>
        <p:txBody>
          <a:bodyPr/>
          <a:lstStyle/>
          <a:p>
            <a:r>
              <a:rPr lang="en-US" dirty="0"/>
              <a:t>Conflict with God’s Character</a:t>
            </a:r>
          </a:p>
        </p:txBody>
      </p:sp>
    </p:spTree>
    <p:extLst>
      <p:ext uri="{BB962C8B-B14F-4D97-AF65-F5344CB8AC3E}">
        <p14:creationId xmlns:p14="http://schemas.microsoft.com/office/powerpoint/2010/main" val="267266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884D4D-C068-CF4A-A001-17EE83E0C1AD}"/>
              </a:ext>
            </a:extLst>
          </p:cNvPr>
          <p:cNvSpPr/>
          <p:nvPr/>
        </p:nvSpPr>
        <p:spPr>
          <a:xfrm>
            <a:off x="6131379" y="0"/>
            <a:ext cx="3012621"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dirty="0"/>
              <a:t>Proteins</a:t>
            </a:r>
          </a:p>
        </p:txBody>
      </p:sp>
      <p:sp>
        <p:nvSpPr>
          <p:cNvPr id="7" name="Content Placeholder 3">
            <a:extLst>
              <a:ext uri="{FF2B5EF4-FFF2-40B4-BE49-F238E27FC236}">
                <a16:creationId xmlns:a16="http://schemas.microsoft.com/office/drawing/2014/main" id="{A651F9C4-B18A-2549-9128-3A69399A976B}"/>
              </a:ext>
            </a:extLst>
          </p:cNvPr>
          <p:cNvSpPr>
            <a:spLocks noGrp="1"/>
          </p:cNvSpPr>
          <p:nvPr>
            <p:ph type="body" sz="quarter" idx="10"/>
          </p:nvPr>
        </p:nvSpPr>
        <p:spPr>
          <a:xfrm>
            <a:off x="598489" y="1251437"/>
            <a:ext cx="5353276" cy="3642243"/>
          </a:xfrm>
        </p:spPr>
        <p:txBody>
          <a:bodyPr>
            <a:normAutofit/>
          </a:bodyPr>
          <a:lstStyle/>
          <a:p>
            <a:pPr marL="0" indent="0">
              <a:buNone/>
            </a:pPr>
            <a:r>
              <a:rPr lang="en-US" sz="3000" b="1" dirty="0">
                <a:latin typeface="Lato Black" panose="020F0502020204030203" pitchFamily="34" charset="0"/>
                <a:ea typeface="Lato Black" panose="020F0502020204030203" pitchFamily="34" charset="0"/>
                <a:cs typeface="Lato Black" panose="020F0502020204030203" pitchFamily="34" charset="0"/>
              </a:rPr>
              <a:t>Collagen</a:t>
            </a:r>
            <a:endParaRPr lang="en-US" sz="3000" b="1" noProof="1">
              <a:latin typeface="Lato Black" panose="020F0502020204030203" pitchFamily="34" charset="0"/>
              <a:ea typeface="Lato Black" panose="020F0502020204030203" pitchFamily="34" charset="0"/>
              <a:cs typeface="Lato Black" panose="020F0502020204030203" pitchFamily="34" charset="0"/>
            </a:endParaRPr>
          </a:p>
          <a:p>
            <a:pPr marL="0" lvl="1" indent="0">
              <a:spcAft>
                <a:spcPts val="1200"/>
              </a:spcAft>
              <a:buNone/>
            </a:pPr>
            <a:r>
              <a:rPr lang="en-US" sz="2400" dirty="0">
                <a:solidFill>
                  <a:schemeClr val="bg1"/>
                </a:solidFill>
              </a:rPr>
              <a:t>A</a:t>
            </a:r>
            <a:r>
              <a:rPr lang="en-US" sz="2400" dirty="0">
                <a:solidFill>
                  <a:schemeClr val="bg1"/>
                </a:solidFill>
                <a:effectLst/>
              </a:rPr>
              <a:t> protein that provides structure to much of your body, including your bones, skin, tendons, and ligaments.</a:t>
            </a:r>
            <a:endParaRPr lang="en-US" sz="2200" dirty="0">
              <a:solidFill>
                <a:schemeClr val="bg1"/>
              </a:solidFill>
              <a:effectLst/>
            </a:endParaRPr>
          </a:p>
          <a:p>
            <a:pPr marL="0" indent="0">
              <a:buNone/>
            </a:pPr>
            <a:r>
              <a:rPr lang="en-US" sz="3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Psalm 139:13</a:t>
            </a:r>
          </a:p>
          <a:p>
            <a:pPr marL="0" lvl="1" indent="0">
              <a:buNone/>
            </a:pPr>
            <a:r>
              <a:rPr lang="en-US" sz="2400" dirty="0">
                <a:solidFill>
                  <a:schemeClr val="bg1"/>
                </a:solidFill>
              </a:rPr>
              <a:t>“For You created my innermost parts; </a:t>
            </a:r>
            <a:br>
              <a:rPr lang="en-US" sz="2400" dirty="0">
                <a:solidFill>
                  <a:schemeClr val="bg1"/>
                </a:solidFill>
              </a:rPr>
            </a:br>
            <a:r>
              <a:rPr lang="en-US" sz="2400" dirty="0">
                <a:solidFill>
                  <a:schemeClr val="bg1"/>
                </a:solidFill>
              </a:rPr>
              <a:t>You wove me in my mother’s womb”</a:t>
            </a:r>
          </a:p>
        </p:txBody>
      </p:sp>
      <p:pic>
        <p:nvPicPr>
          <p:cNvPr id="4" name="Picture Placeholder 8">
            <a:extLst>
              <a:ext uri="{FF2B5EF4-FFF2-40B4-BE49-F238E27FC236}">
                <a16:creationId xmlns:a16="http://schemas.microsoft.com/office/drawing/2014/main" id="{4BE5E216-0FC4-1E43-AA0C-F5D8B906992C}"/>
              </a:ext>
            </a:extLst>
          </p:cNvPr>
          <p:cNvPicPr>
            <a:picLocks noChangeAspect="1"/>
          </p:cNvPicPr>
          <p:nvPr/>
        </p:nvPicPr>
        <p:blipFill>
          <a:blip r:embed="rId3">
            <a:clrChange>
              <a:clrFrom>
                <a:srgbClr val="FFFFFF"/>
              </a:clrFrom>
              <a:clrTo>
                <a:srgbClr val="FFFFFF">
                  <a:alpha val="0"/>
                </a:srgbClr>
              </a:clrTo>
            </a:clrChange>
          </a:blip>
          <a:srcRect/>
          <a:stretch/>
        </p:blipFill>
        <p:spPr>
          <a:xfrm rot="19513717">
            <a:off x="5362875" y="838516"/>
            <a:ext cx="4969847" cy="3466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6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55000" lnSpcReduction="20000"/>
          </a:bodyPr>
          <a:lstStyle/>
          <a:p>
            <a:pPr marL="0" indent="0">
              <a:buNone/>
            </a:pPr>
            <a:r>
              <a:rPr lang="en-US" sz="6600" dirty="0">
                <a:solidFill>
                  <a:schemeClr val="bg1"/>
                </a:solidFill>
                <a:effectLst/>
                <a:ea typeface="Verdana" panose="020B0604030504040204" pitchFamily="34" charset="0"/>
                <a:cs typeface="Verdana" panose="020B0604030504040204" pitchFamily="34" charset="0"/>
              </a:rPr>
              <a:t>“</a:t>
            </a:r>
            <a:r>
              <a:rPr lang="en-US" sz="6600" dirty="0">
                <a:solidFill>
                  <a:schemeClr val="bg1"/>
                </a:solidFill>
                <a:effectLst/>
              </a:rPr>
              <a:t>The LORD God commanded the man, saying, “From any tree of the garden you may freely eat but from the tree of the knowledge of good and evil you shall not eat, for on the day that you eat from it you will certainly die.</a:t>
            </a:r>
            <a:r>
              <a:rPr lang="en-US" sz="6600" dirty="0">
                <a:solidFill>
                  <a:schemeClr val="bg1"/>
                </a:solidFill>
                <a:effectLst/>
                <a:ea typeface="Verdana" panose="020B0604030504040204" pitchFamily="34" charset="0"/>
                <a:cs typeface="Verdana" panose="020B0604030504040204" pitchFamily="34" charset="0"/>
              </a:rPr>
              <a:t>”</a:t>
            </a:r>
          </a:p>
        </p:txBody>
      </p:sp>
      <p:sp>
        <p:nvSpPr>
          <p:cNvPr id="3" name="Title 2">
            <a:extLst>
              <a:ext uri="{FF2B5EF4-FFF2-40B4-BE49-F238E27FC236}">
                <a16:creationId xmlns:a16="http://schemas.microsoft.com/office/drawing/2014/main" id="{6C76EA63-D7A0-CB49-BBD3-B0ACA7FBD83A}"/>
              </a:ext>
            </a:extLst>
          </p:cNvPr>
          <p:cNvSpPr txBox="1">
            <a:spLocks/>
          </p:cNvSpPr>
          <p:nvPr/>
        </p:nvSpPr>
        <p:spPr>
          <a:xfrm>
            <a:off x="713221" y="4196720"/>
            <a:ext cx="7785800" cy="607856"/>
          </a:xfrm>
          <a:prstGeom prst="rect">
            <a:avLst/>
          </a:prstGeom>
        </p:spPr>
        <p:txBody>
          <a:bodyPr/>
          <a:lstStyle>
            <a:lvl1pPr algn="l" defTabSz="457200" rtl="0" eaLnBrk="1" latinLnBrk="0" hangingPunct="1">
              <a:spcBef>
                <a:spcPct val="0"/>
              </a:spcBef>
              <a:buNone/>
              <a:defRPr sz="3600" kern="1200">
                <a:solidFill>
                  <a:schemeClr val="bg1"/>
                </a:solidFill>
                <a:latin typeface="Lato Regular"/>
                <a:ea typeface="+mj-ea"/>
                <a:cs typeface="Lato Regular"/>
              </a:defRPr>
            </a:lvl1pPr>
          </a:lstStyle>
          <a:p>
            <a:r>
              <a:rPr lang="en-US" sz="2400" b="1" dirty="0">
                <a:latin typeface="Lato" panose="020F0502020204030203" pitchFamily="34" charset="0"/>
              </a:rPr>
              <a:t>- Genesis 2:16-17</a:t>
            </a:r>
          </a:p>
        </p:txBody>
      </p:sp>
      <p:sp>
        <p:nvSpPr>
          <p:cNvPr id="4" name="Rounded Rectangle 3">
            <a:extLst>
              <a:ext uri="{FF2B5EF4-FFF2-40B4-BE49-F238E27FC236}">
                <a16:creationId xmlns:a16="http://schemas.microsoft.com/office/drawing/2014/main" id="{59967B21-B582-0B40-8B89-39F37D4CF2A5}"/>
              </a:ext>
            </a:extLst>
          </p:cNvPr>
          <p:cNvSpPr/>
          <p:nvPr/>
        </p:nvSpPr>
        <p:spPr>
          <a:xfrm>
            <a:off x="481693" y="338923"/>
            <a:ext cx="8156122" cy="44656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2">
                    <a:lumMod val="10000"/>
                  </a:schemeClr>
                </a:solidFill>
                <a:latin typeface="Lato" panose="020F0502020204030203" pitchFamily="34" charset="0"/>
                <a:ea typeface="Verdana" panose="020B0604030504040204" pitchFamily="34" charset="0"/>
                <a:cs typeface="Verdana" panose="020B0604030504040204" pitchFamily="34" charset="0"/>
              </a:rPr>
              <a:t>There was no death before sin, yet if evolution is true, </a:t>
            </a:r>
            <a:br>
              <a:rPr lang="en-US" sz="4000" b="1" dirty="0">
                <a:solidFill>
                  <a:schemeClr val="bg2">
                    <a:lumMod val="10000"/>
                  </a:schemeClr>
                </a:solidFill>
                <a:latin typeface="Lato" panose="020F0502020204030203" pitchFamily="34" charset="0"/>
                <a:ea typeface="Verdana" panose="020B0604030504040204" pitchFamily="34" charset="0"/>
                <a:cs typeface="Verdana" panose="020B0604030504040204" pitchFamily="34" charset="0"/>
              </a:rPr>
            </a:br>
            <a:r>
              <a:rPr lang="en-US" sz="4000" b="1" dirty="0">
                <a:solidFill>
                  <a:schemeClr val="bg2">
                    <a:lumMod val="10000"/>
                  </a:schemeClr>
                </a:solidFill>
                <a:latin typeface="Lato" panose="020F0502020204030203" pitchFamily="34" charset="0"/>
                <a:ea typeface="Verdana" panose="020B0604030504040204" pitchFamily="34" charset="0"/>
                <a:cs typeface="Verdana" panose="020B0604030504040204" pitchFamily="34" charset="0"/>
              </a:rPr>
              <a:t>death had been going on for millions of years!</a:t>
            </a:r>
          </a:p>
        </p:txBody>
      </p:sp>
    </p:spTree>
    <p:extLst>
      <p:ext uri="{BB962C8B-B14F-4D97-AF65-F5344CB8AC3E}">
        <p14:creationId xmlns:p14="http://schemas.microsoft.com/office/powerpoint/2010/main" val="20016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62500" lnSpcReduction="20000"/>
          </a:bodyPr>
          <a:lstStyle/>
          <a:p>
            <a:pPr marL="0" indent="0">
              <a:buNone/>
            </a:pPr>
            <a:r>
              <a:rPr lang="en-US" sz="6600" dirty="0">
                <a:solidFill>
                  <a:schemeClr val="bg1"/>
                </a:solidFill>
                <a:effectLst/>
                <a:ea typeface="Verdana" panose="020B0604030504040204" pitchFamily="34" charset="0"/>
                <a:cs typeface="Verdana" panose="020B0604030504040204" pitchFamily="34" charset="0"/>
              </a:rPr>
              <a:t>“</a:t>
            </a:r>
            <a:r>
              <a:rPr lang="en-US" sz="6600" dirty="0">
                <a:solidFill>
                  <a:schemeClr val="bg1"/>
                </a:solidFill>
                <a:effectLst/>
              </a:rPr>
              <a:t>For since by a man death came, by a man also came the resurrection of the dead, </a:t>
            </a:r>
            <a:br>
              <a:rPr lang="en-US" sz="6600" dirty="0">
                <a:solidFill>
                  <a:schemeClr val="bg1"/>
                </a:solidFill>
                <a:effectLst/>
              </a:rPr>
            </a:br>
            <a:r>
              <a:rPr lang="en-US" sz="6600" dirty="0">
                <a:solidFill>
                  <a:schemeClr val="bg1"/>
                </a:solidFill>
                <a:effectLst/>
              </a:rPr>
              <a:t>For as in Adam all die</a:t>
            </a:r>
            <a:r>
              <a:rPr lang="en-US" sz="6600" dirty="0">
                <a:solidFill>
                  <a:schemeClr val="bg1"/>
                </a:solidFill>
              </a:rPr>
              <a:t>. </a:t>
            </a:r>
            <a:r>
              <a:rPr lang="en-US" sz="6600" dirty="0">
                <a:solidFill>
                  <a:schemeClr val="bg1"/>
                </a:solidFill>
                <a:effectLst/>
              </a:rPr>
              <a:t> so also in Christ all will be made alive”</a:t>
            </a:r>
            <a:endParaRPr lang="en-US" sz="6600" dirty="0">
              <a:solidFill>
                <a:schemeClr val="bg1"/>
              </a:solidFill>
              <a:effectLst/>
              <a:ea typeface="Verdana" panose="020B0604030504040204" pitchFamily="34" charset="0"/>
              <a:cs typeface="Verdana" panose="020B0604030504040204" pitchFamily="34" charset="0"/>
            </a:endParaRPr>
          </a:p>
        </p:txBody>
      </p:sp>
      <p:sp>
        <p:nvSpPr>
          <p:cNvPr id="6" name="Text Placeholder 5">
            <a:extLst>
              <a:ext uri="{FF2B5EF4-FFF2-40B4-BE49-F238E27FC236}">
                <a16:creationId xmlns:a16="http://schemas.microsoft.com/office/drawing/2014/main" id="{2206C3D6-AE4F-BD42-BC3F-165DA35944A0}"/>
              </a:ext>
            </a:extLst>
          </p:cNvPr>
          <p:cNvSpPr>
            <a:spLocks noGrp="1"/>
          </p:cNvSpPr>
          <p:nvPr>
            <p:ph type="body" sz="quarter" idx="11"/>
          </p:nvPr>
        </p:nvSpPr>
        <p:spPr/>
        <p:txBody>
          <a:bodyPr/>
          <a:lstStyle/>
          <a:p>
            <a:r>
              <a:rPr lang="en-US" dirty="0"/>
              <a:t>- I Corinthians 15:21-22</a:t>
            </a:r>
          </a:p>
        </p:txBody>
      </p:sp>
      <p:sp>
        <p:nvSpPr>
          <p:cNvPr id="4" name="Rounded Rectangle 3">
            <a:extLst>
              <a:ext uri="{FF2B5EF4-FFF2-40B4-BE49-F238E27FC236}">
                <a16:creationId xmlns:a16="http://schemas.microsoft.com/office/drawing/2014/main" id="{11C2F39E-1FAF-2646-AC83-51CCC8AE7001}"/>
              </a:ext>
            </a:extLst>
          </p:cNvPr>
          <p:cNvSpPr/>
          <p:nvPr/>
        </p:nvSpPr>
        <p:spPr>
          <a:xfrm>
            <a:off x="419710" y="328846"/>
            <a:ext cx="8275254" cy="44799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Evolutionists place humans on earth as long as </a:t>
            </a:r>
            <a:r>
              <a:rPr lang="en-US" sz="4000" b="1" dirty="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rPr>
              <a:t>1.4M</a:t>
            </a:r>
            <a: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years ago. This is long before Adam.</a:t>
            </a:r>
          </a:p>
          <a:p>
            <a:pPr algn="ctr"/>
            <a:endParaRPr lang="en-US" sz="2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algn="ctr"/>
            <a: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If true, these humans died </a:t>
            </a:r>
            <a:b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br>
            <a: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before Adam sinned.</a:t>
            </a:r>
          </a:p>
        </p:txBody>
      </p:sp>
    </p:spTree>
    <p:extLst>
      <p:ext uri="{BB962C8B-B14F-4D97-AF65-F5344CB8AC3E}">
        <p14:creationId xmlns:p14="http://schemas.microsoft.com/office/powerpoint/2010/main" val="108235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77500" lnSpcReduction="20000"/>
          </a:bodyPr>
          <a:lstStyle/>
          <a:p>
            <a:pPr marL="0" indent="0">
              <a:buNone/>
            </a:pPr>
            <a:r>
              <a:rPr lang="en-US" sz="6600" dirty="0">
                <a:solidFill>
                  <a:schemeClr val="bg1"/>
                </a:solidFill>
                <a:effectLst/>
                <a:ea typeface="Verdana" panose="020B0604030504040204" pitchFamily="34" charset="0"/>
                <a:cs typeface="Verdana" panose="020B0604030504040204" pitchFamily="34" charset="0"/>
              </a:rPr>
              <a:t>“</a:t>
            </a:r>
            <a:r>
              <a:rPr lang="en-US" sz="6600" dirty="0">
                <a:solidFill>
                  <a:schemeClr val="bg1"/>
                </a:solidFill>
                <a:effectLst/>
              </a:rPr>
              <a:t>For He must reign until He has put all His enemies under His feet. The last enemy that will be abolished is death.”</a:t>
            </a:r>
            <a:endParaRPr lang="en-US" sz="6600" dirty="0">
              <a:solidFill>
                <a:schemeClr val="bg1"/>
              </a:solidFill>
              <a:effectLst/>
              <a:ea typeface="Verdana" panose="020B0604030504040204" pitchFamily="34" charset="0"/>
              <a:cs typeface="Verdana" panose="020B0604030504040204" pitchFamily="34" charset="0"/>
            </a:endParaRPr>
          </a:p>
        </p:txBody>
      </p:sp>
      <p:sp>
        <p:nvSpPr>
          <p:cNvPr id="6" name="Text Placeholder 5">
            <a:extLst>
              <a:ext uri="{FF2B5EF4-FFF2-40B4-BE49-F238E27FC236}">
                <a16:creationId xmlns:a16="http://schemas.microsoft.com/office/drawing/2014/main" id="{2206C3D6-AE4F-BD42-BC3F-165DA35944A0}"/>
              </a:ext>
            </a:extLst>
          </p:cNvPr>
          <p:cNvSpPr>
            <a:spLocks noGrp="1"/>
          </p:cNvSpPr>
          <p:nvPr>
            <p:ph type="body" sz="quarter" idx="11"/>
          </p:nvPr>
        </p:nvSpPr>
        <p:spPr/>
        <p:txBody>
          <a:bodyPr/>
          <a:lstStyle/>
          <a:p>
            <a:r>
              <a:rPr lang="en-US" dirty="0"/>
              <a:t>- I Corinthians 15:25-26</a:t>
            </a:r>
          </a:p>
        </p:txBody>
      </p:sp>
    </p:spTree>
    <p:extLst>
      <p:ext uri="{BB962C8B-B14F-4D97-AF65-F5344CB8AC3E}">
        <p14:creationId xmlns:p14="http://schemas.microsoft.com/office/powerpoint/2010/main" val="4063735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76EA63-D7A0-CB49-BBD3-B0ACA7FBD83A}"/>
              </a:ext>
            </a:extLst>
          </p:cNvPr>
          <p:cNvSpPr txBox="1">
            <a:spLocks/>
          </p:cNvSpPr>
          <p:nvPr/>
        </p:nvSpPr>
        <p:spPr>
          <a:xfrm>
            <a:off x="565893" y="4357250"/>
            <a:ext cx="8229600" cy="607856"/>
          </a:xfrm>
          <a:prstGeom prst="rect">
            <a:avLst/>
          </a:prstGeom>
        </p:spPr>
        <p:txBody>
          <a:bodyPr/>
          <a:lstStyle>
            <a:lvl1pPr algn="l" defTabSz="457200" rtl="0" eaLnBrk="1" latinLnBrk="0" hangingPunct="1">
              <a:spcBef>
                <a:spcPct val="0"/>
              </a:spcBef>
              <a:buNone/>
              <a:defRPr sz="3600" kern="1200">
                <a:solidFill>
                  <a:schemeClr val="bg1"/>
                </a:solidFill>
                <a:latin typeface="Lato Regular"/>
                <a:ea typeface="+mj-ea"/>
                <a:cs typeface="Lato Regular"/>
              </a:defRPr>
            </a:lvl1pPr>
          </a:lstStyle>
          <a:p>
            <a:r>
              <a:rPr lang="en-US" sz="2400" b="1" dirty="0">
                <a:latin typeface="Lato Black" panose="020F0502020204030203" pitchFamily="34" charset="0"/>
                <a:ea typeface="Lato Black" panose="020F0502020204030203" pitchFamily="34" charset="0"/>
                <a:cs typeface="Lato Black" panose="020F0502020204030203" pitchFamily="34" charset="0"/>
              </a:rPr>
              <a:t>The Good News</a:t>
            </a:r>
          </a:p>
        </p:txBody>
      </p:sp>
      <p:sp>
        <p:nvSpPr>
          <p:cNvPr id="6" name="Content Placeholder 1">
            <a:extLst>
              <a:ext uri="{FF2B5EF4-FFF2-40B4-BE49-F238E27FC236}">
                <a16:creationId xmlns:a16="http://schemas.microsoft.com/office/drawing/2014/main" id="{748F92B2-AD28-0C49-B4EB-12B58F85A8CF}"/>
              </a:ext>
            </a:extLst>
          </p:cNvPr>
          <p:cNvSpPr txBox="1">
            <a:spLocks/>
          </p:cNvSpPr>
          <p:nvPr/>
        </p:nvSpPr>
        <p:spPr>
          <a:xfrm>
            <a:off x="565893" y="466915"/>
            <a:ext cx="7826887" cy="752463"/>
          </a:xfrm>
          <a:prstGeom prst="rect">
            <a:avLst/>
          </a:prstGeom>
        </p:spPr>
        <p:txBody>
          <a:bodyPr anchor="ctr">
            <a:noAutofit/>
          </a:bodyPr>
          <a:lstStyle>
            <a:lvl1pPr marL="0" indent="0" algn="l" defTabSz="457200" rtl="0" eaLnBrk="1" latinLnBrk="0" hangingPunct="1">
              <a:spcBef>
                <a:spcPct val="20000"/>
              </a:spcBef>
              <a:buFont typeface="Arial"/>
              <a:buNone/>
              <a:defRPr sz="36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Lato Regular"/>
                <a:ea typeface="+mn-ea"/>
                <a:cs typeface="Lato Regular"/>
              </a:defRPr>
            </a:lvl2pPr>
            <a:lvl3pPr marL="914400" indent="0" algn="l" defTabSz="457200" rtl="0" eaLnBrk="1" latinLnBrk="0" hangingPunct="1">
              <a:spcBef>
                <a:spcPct val="20000"/>
              </a:spcBef>
              <a:buFont typeface="Arial"/>
              <a:buNone/>
              <a:defRPr sz="1600" kern="1200">
                <a:solidFill>
                  <a:schemeClr val="tx1">
                    <a:tint val="75000"/>
                  </a:schemeClr>
                </a:solidFill>
                <a:latin typeface="Lato Regular"/>
                <a:ea typeface="+mn-ea"/>
                <a:cs typeface="Lato Regular"/>
              </a:defRPr>
            </a:lvl3pPr>
            <a:lvl4pPr marL="1371600" indent="0" algn="l" defTabSz="457200" rtl="0" eaLnBrk="1" latinLnBrk="0" hangingPunct="1">
              <a:spcBef>
                <a:spcPct val="20000"/>
              </a:spcBef>
              <a:buFont typeface="Arial"/>
              <a:buNone/>
              <a:defRPr sz="1400" kern="1200">
                <a:solidFill>
                  <a:schemeClr val="tx1">
                    <a:tint val="75000"/>
                  </a:schemeClr>
                </a:solidFill>
                <a:latin typeface="Lato Regular"/>
                <a:ea typeface="+mn-ea"/>
                <a:cs typeface="Lato Regular"/>
              </a:defRPr>
            </a:lvl4pPr>
            <a:lvl5pPr marL="1828800" indent="0" algn="l" defTabSz="457200" rtl="0" eaLnBrk="1" latinLnBrk="0" hangingPunct="1">
              <a:spcBef>
                <a:spcPct val="20000"/>
              </a:spcBef>
              <a:buFont typeface="Arial"/>
              <a:buNone/>
              <a:defRPr sz="1400" kern="1200">
                <a:solidFill>
                  <a:schemeClr val="tx1">
                    <a:tint val="75000"/>
                  </a:schemeClr>
                </a:solidFill>
                <a:latin typeface="Lato Regular"/>
                <a:ea typeface="+mn-ea"/>
                <a:cs typeface="Lato Regular"/>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400" b="1" dirty="0">
                <a:solidFill>
                  <a:schemeClr val="bg1"/>
                </a:solidFill>
                <a:ea typeface="Verdana" panose="020B0604030504040204" pitchFamily="34" charset="0"/>
                <a:cs typeface="Verdana" panose="020B0604030504040204" pitchFamily="34" charset="0"/>
              </a:rPr>
              <a:t>Romans 3:23</a:t>
            </a:r>
          </a:p>
          <a:p>
            <a:r>
              <a:rPr lang="en-US" sz="2400" dirty="0">
                <a:solidFill>
                  <a:schemeClr val="bg1"/>
                </a:solidFill>
                <a:ea typeface="Verdana" panose="020B0604030504040204" pitchFamily="34" charset="0"/>
                <a:cs typeface="Verdana" panose="020B0604030504040204" pitchFamily="34" charset="0"/>
              </a:rPr>
              <a:t>“for all have sinned and fall short of the glory of God</a:t>
            </a:r>
            <a:r>
              <a:rPr lang="en-US" sz="2400" dirty="0">
                <a:solidFill>
                  <a:schemeClr val="bg1"/>
                </a:solidFill>
              </a:rPr>
              <a:t>”</a:t>
            </a:r>
            <a:endParaRPr lang="en-US" sz="2400" dirty="0">
              <a:solidFill>
                <a:schemeClr val="bg1"/>
              </a:solidFill>
              <a:ea typeface="Verdana" panose="020B0604030504040204" pitchFamily="34" charset="0"/>
              <a:cs typeface="Verdana" panose="020B0604030504040204" pitchFamily="34" charset="0"/>
            </a:endParaRPr>
          </a:p>
        </p:txBody>
      </p:sp>
      <p:sp>
        <p:nvSpPr>
          <p:cNvPr id="7" name="Content Placeholder 1">
            <a:extLst>
              <a:ext uri="{FF2B5EF4-FFF2-40B4-BE49-F238E27FC236}">
                <a16:creationId xmlns:a16="http://schemas.microsoft.com/office/drawing/2014/main" id="{6777E1BF-20F5-134D-B852-D415DE13EA1B}"/>
              </a:ext>
            </a:extLst>
          </p:cNvPr>
          <p:cNvSpPr txBox="1">
            <a:spLocks/>
          </p:cNvSpPr>
          <p:nvPr/>
        </p:nvSpPr>
        <p:spPr>
          <a:xfrm>
            <a:off x="669471" y="1431918"/>
            <a:ext cx="7519308" cy="1030902"/>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bg1"/>
                </a:solidFill>
                <a:latin typeface="Lato" panose="020F0502020204030203" pitchFamily="34" charset="0"/>
                <a:ea typeface="Verdana" panose="020B0604030504040204" pitchFamily="34" charset="0"/>
                <a:cs typeface="Verdana" panose="020B0604030504040204" pitchFamily="34" charset="0"/>
              </a:rPr>
              <a:t>Romans 6:23</a:t>
            </a:r>
          </a:p>
          <a:p>
            <a:pPr marL="0" indent="0">
              <a:buFont typeface="Arial" panose="020B0604020202020204" pitchFamily="34" charset="0"/>
              <a:buNone/>
            </a:pPr>
            <a:r>
              <a:rPr lang="en-US" sz="2400" dirty="0">
                <a:solidFill>
                  <a:schemeClr val="bg1"/>
                </a:solidFill>
                <a:latin typeface="Lato" panose="020F0502020204030203" pitchFamily="34" charset="0"/>
                <a:ea typeface="Verdana" panose="020B0604030504040204" pitchFamily="34" charset="0"/>
                <a:cs typeface="Verdana" panose="020B0604030504040204" pitchFamily="34" charset="0"/>
              </a:rPr>
              <a:t>“For the wages of sin is death, but the gracious gift of God is eternal life in Christ Jesus our Lord.</a:t>
            </a:r>
            <a:r>
              <a:rPr lang="en-US" sz="2400" dirty="0">
                <a:solidFill>
                  <a:schemeClr val="bg1"/>
                </a:solidFill>
                <a:latin typeface="Lato" panose="020F0502020204030203" pitchFamily="34" charset="0"/>
              </a:rPr>
              <a:t>”</a:t>
            </a:r>
            <a:endParaRPr lang="en-US" sz="2400" dirty="0">
              <a:solidFill>
                <a:schemeClr val="bg1"/>
              </a:solidFill>
              <a:latin typeface="Lato" panose="020F0502020204030203" pitchFamily="34" charset="0"/>
              <a:ea typeface="Verdana" panose="020B0604030504040204" pitchFamily="34" charset="0"/>
              <a:cs typeface="Verdana" panose="020B0604030504040204" pitchFamily="34" charset="0"/>
            </a:endParaRPr>
          </a:p>
        </p:txBody>
      </p:sp>
      <p:sp>
        <p:nvSpPr>
          <p:cNvPr id="8" name="Content Placeholder 1">
            <a:extLst>
              <a:ext uri="{FF2B5EF4-FFF2-40B4-BE49-F238E27FC236}">
                <a16:creationId xmlns:a16="http://schemas.microsoft.com/office/drawing/2014/main" id="{CFFF483D-7B23-4A49-A5FF-DDEF31A1D8EB}"/>
              </a:ext>
            </a:extLst>
          </p:cNvPr>
          <p:cNvSpPr txBox="1">
            <a:spLocks/>
          </p:cNvSpPr>
          <p:nvPr/>
        </p:nvSpPr>
        <p:spPr>
          <a:xfrm>
            <a:off x="669471" y="2814422"/>
            <a:ext cx="7772400" cy="1348198"/>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bg1"/>
                </a:solidFill>
                <a:latin typeface="Lato" panose="020F0502020204030203" pitchFamily="34" charset="0"/>
                <a:ea typeface="Verdana" panose="020B0604030504040204" pitchFamily="34" charset="0"/>
                <a:cs typeface="Verdana" panose="020B0604030504040204" pitchFamily="34" charset="0"/>
              </a:rPr>
              <a:t>John 3:16</a:t>
            </a:r>
          </a:p>
          <a:p>
            <a:pPr marL="0" indent="0">
              <a:buFont typeface="Arial" panose="020B0604020202020204" pitchFamily="34" charset="0"/>
              <a:buNone/>
            </a:pPr>
            <a:r>
              <a:rPr lang="en-US" sz="2400" dirty="0">
                <a:solidFill>
                  <a:schemeClr val="bg1"/>
                </a:solidFill>
                <a:latin typeface="Lato" panose="020F0502020204030203" pitchFamily="34" charset="0"/>
                <a:ea typeface="Verdana" panose="020B0604030504040204" pitchFamily="34" charset="0"/>
                <a:cs typeface="Verdana" panose="020B0604030504040204" pitchFamily="34" charset="0"/>
              </a:rPr>
              <a:t>“For God so loved the world that He gave His only Son, so that everyone who believes in Him will not perish, but have eternal life.”</a:t>
            </a:r>
          </a:p>
        </p:txBody>
      </p:sp>
      <p:sp>
        <p:nvSpPr>
          <p:cNvPr id="9" name="TextBox 8">
            <a:extLst>
              <a:ext uri="{FF2B5EF4-FFF2-40B4-BE49-F238E27FC236}">
                <a16:creationId xmlns:a16="http://schemas.microsoft.com/office/drawing/2014/main" id="{EDAB3840-FF4B-ED4E-ADC0-185DE60130EC}"/>
              </a:ext>
            </a:extLst>
          </p:cNvPr>
          <p:cNvSpPr txBox="1"/>
          <p:nvPr/>
        </p:nvSpPr>
        <p:spPr>
          <a:xfrm>
            <a:off x="-133489" y="4572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71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93A5-E82F-FC41-B5A0-D300F27618F9}"/>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CD2AC142-D75C-0345-9C9C-D04C1CDBBA25}"/>
              </a:ext>
            </a:extLst>
          </p:cNvPr>
          <p:cNvSpPr>
            <a:spLocks noGrp="1"/>
          </p:cNvSpPr>
          <p:nvPr>
            <p:ph type="body" sz="quarter" idx="10"/>
          </p:nvPr>
        </p:nvSpPr>
        <p:spPr>
          <a:xfrm>
            <a:off x="598489" y="1251437"/>
            <a:ext cx="7745412" cy="3642243"/>
          </a:xfrm>
        </p:spPr>
        <p:txBody>
          <a:bodyPr>
            <a:normAutofit fontScale="92500"/>
          </a:bodyPr>
          <a:lstStyle/>
          <a:p>
            <a:pPr>
              <a:spcAft>
                <a:spcPts val="1200"/>
              </a:spcAft>
            </a:pPr>
            <a:r>
              <a:rPr lang="en-US" dirty="0"/>
              <a:t>God does not require time to create. </a:t>
            </a:r>
          </a:p>
          <a:p>
            <a:pPr>
              <a:spcAft>
                <a:spcPts val="1200"/>
              </a:spcAft>
            </a:pPr>
            <a:r>
              <a:rPr lang="en-US" dirty="0"/>
              <a:t>Soft tissues in “millions of years” old fossils only make sense in light of a recent flood. </a:t>
            </a:r>
          </a:p>
          <a:p>
            <a:pPr>
              <a:spcAft>
                <a:spcPts val="1200"/>
              </a:spcAft>
            </a:pPr>
            <a:r>
              <a:rPr lang="en-US" dirty="0"/>
              <a:t>Compromising Genesis leads to further compromise and ultimately undermines the Gospel.</a:t>
            </a:r>
          </a:p>
        </p:txBody>
      </p:sp>
    </p:spTree>
    <p:extLst>
      <p:ext uri="{BB962C8B-B14F-4D97-AF65-F5344CB8AC3E}">
        <p14:creationId xmlns:p14="http://schemas.microsoft.com/office/powerpoint/2010/main" val="206848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FB8F2-8287-1F46-89AF-2807BA3B956A}"/>
              </a:ext>
            </a:extLst>
          </p:cNvPr>
          <p:cNvSpPr/>
          <p:nvPr/>
        </p:nvSpPr>
        <p:spPr>
          <a:xfrm>
            <a:off x="6131379" y="0"/>
            <a:ext cx="3012621"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dirty="0"/>
              <a:t>Proteins</a:t>
            </a:r>
          </a:p>
        </p:txBody>
      </p:sp>
      <p:sp>
        <p:nvSpPr>
          <p:cNvPr id="7" name="Content Placeholder 3">
            <a:extLst>
              <a:ext uri="{FF2B5EF4-FFF2-40B4-BE49-F238E27FC236}">
                <a16:creationId xmlns:a16="http://schemas.microsoft.com/office/drawing/2014/main" id="{A651F9C4-B18A-2549-9128-3A69399A976B}"/>
              </a:ext>
            </a:extLst>
          </p:cNvPr>
          <p:cNvSpPr>
            <a:spLocks noGrp="1"/>
          </p:cNvSpPr>
          <p:nvPr>
            <p:ph type="body" sz="quarter" idx="10"/>
          </p:nvPr>
        </p:nvSpPr>
        <p:spPr>
          <a:xfrm>
            <a:off x="598489" y="1251437"/>
            <a:ext cx="5287962" cy="3642243"/>
          </a:xfrm>
        </p:spPr>
        <p:txBody>
          <a:bodyPr>
            <a:normAutofit fontScale="92500" lnSpcReduction="10000"/>
          </a:bodyPr>
          <a:lstStyle/>
          <a:p>
            <a:pPr marL="0" indent="0">
              <a:buNone/>
            </a:pPr>
            <a:r>
              <a:rPr lang="en-US" b="1" dirty="0">
                <a:latin typeface="Lato Black" panose="020F0502020204030203" pitchFamily="34" charset="0"/>
                <a:ea typeface="Lato Black" panose="020F0502020204030203" pitchFamily="34" charset="0"/>
                <a:cs typeface="Lato Black" panose="020F0502020204030203" pitchFamily="34" charset="0"/>
              </a:rPr>
              <a:t>Hemoglobin</a:t>
            </a:r>
            <a:endParaRPr lang="en-US" b="1" noProof="1">
              <a:latin typeface="Lato Black" panose="020F0502020204030203" pitchFamily="34" charset="0"/>
              <a:ea typeface="Lato Black" panose="020F0502020204030203" pitchFamily="34" charset="0"/>
              <a:cs typeface="Lato Black" panose="020F0502020204030203" pitchFamily="34" charset="0"/>
            </a:endParaRPr>
          </a:p>
          <a:p>
            <a:pPr marL="0" indent="0">
              <a:spcAft>
                <a:spcPts val="1200"/>
              </a:spcAft>
              <a:buNone/>
            </a:pPr>
            <a:r>
              <a:rPr lang="en-US" sz="2600" dirty="0">
                <a:solidFill>
                  <a:schemeClr val="bg1"/>
                </a:solidFill>
              </a:rPr>
              <a:t>Hemoglobin is the protein molecule in red blood cells that carries oxygen from the lungs to the body's tissues and returns carbon dioxide from the tissues back to the lungs.</a:t>
            </a:r>
            <a:endParaRPr lang="en-US" sz="2600" dirty="0">
              <a:solidFill>
                <a:schemeClr val="bg1"/>
              </a:solidFill>
              <a:latin typeface="Proxima Nova"/>
            </a:endParaRPr>
          </a:p>
          <a:p>
            <a:pPr marL="0" indent="0">
              <a:buNone/>
            </a:pPr>
            <a:r>
              <a:rPr lang="en-US"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Leviticus 17:11 </a:t>
            </a:r>
          </a:p>
          <a:p>
            <a:pPr marL="0" lvl="1" indent="0">
              <a:buNone/>
            </a:pPr>
            <a:r>
              <a:rPr lang="en-US" sz="2600" dirty="0">
                <a:solidFill>
                  <a:schemeClr val="bg1"/>
                </a:solidFill>
              </a:rPr>
              <a:t>“For the life of the flesh </a:t>
            </a:r>
            <a:br>
              <a:rPr lang="en-US" sz="2600" dirty="0">
                <a:solidFill>
                  <a:schemeClr val="bg1"/>
                </a:solidFill>
              </a:rPr>
            </a:br>
            <a:r>
              <a:rPr lang="en-US" sz="2600" dirty="0">
                <a:solidFill>
                  <a:schemeClr val="bg1"/>
                </a:solidFill>
              </a:rPr>
              <a:t>is in the blood…”</a:t>
            </a:r>
          </a:p>
        </p:txBody>
      </p:sp>
      <p:pic>
        <p:nvPicPr>
          <p:cNvPr id="5" name="Picture Placeholder 8">
            <a:extLst>
              <a:ext uri="{FF2B5EF4-FFF2-40B4-BE49-F238E27FC236}">
                <a16:creationId xmlns:a16="http://schemas.microsoft.com/office/drawing/2014/main" id="{17135FA5-7512-1F4A-AA9F-CB82A0C90547}"/>
              </a:ext>
            </a:extLst>
          </p:cNvPr>
          <p:cNvPicPr>
            <a:picLocks noChangeAspect="1"/>
          </p:cNvPicPr>
          <p:nvPr/>
        </p:nvPicPr>
        <p:blipFill>
          <a:blip r:embed="rId3"/>
          <a:srcRect/>
          <a:stretch/>
        </p:blipFill>
        <p:spPr>
          <a:xfrm>
            <a:off x="6014483" y="948544"/>
            <a:ext cx="3246412" cy="3246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47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F3A626-C7BA-4A4B-868A-FCCF7FA23F20}"/>
              </a:ext>
            </a:extLst>
          </p:cNvPr>
          <p:cNvSpPr/>
          <p:nvPr/>
        </p:nvSpPr>
        <p:spPr>
          <a:xfrm>
            <a:off x="6467111" y="0"/>
            <a:ext cx="267688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Placeholder 5" descr="A picture containing text&#10;&#10;Description automatically generated">
            <a:extLst>
              <a:ext uri="{FF2B5EF4-FFF2-40B4-BE49-F238E27FC236}">
                <a16:creationId xmlns:a16="http://schemas.microsoft.com/office/drawing/2014/main" id="{8F53DBFE-D4BB-CB4F-B65F-9EBA606CD923}"/>
              </a:ext>
            </a:extLst>
          </p:cNvPr>
          <p:cNvPicPr>
            <a:picLocks noChangeAspect="1"/>
          </p:cNvPicPr>
          <p:nvPr/>
        </p:nvPicPr>
        <p:blipFill rotWithShape="1">
          <a:blip r:embed="rId3"/>
          <a:srcRect l="6257" r="2" b="2"/>
          <a:stretch/>
        </p:blipFill>
        <p:spPr>
          <a:xfrm>
            <a:off x="6570515" y="81723"/>
            <a:ext cx="2469344" cy="311867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6467111" y="4552473"/>
            <a:ext cx="2544350" cy="385048"/>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solidFill>
                  <a:schemeClr val="bg2">
                    <a:lumMod val="10000"/>
                  </a:schemeClr>
                </a:solidFill>
                <a:latin typeface="Lato" panose="020F0502020204030203" pitchFamily="34" charset="0"/>
              </a:rPr>
              <a:t>Nov 5, 2009 M. McNamara et al, </a:t>
            </a:r>
            <a:br>
              <a:rPr lang="en-US" sz="2400" b="1" dirty="0">
                <a:solidFill>
                  <a:schemeClr val="bg2">
                    <a:lumMod val="10000"/>
                  </a:schemeClr>
                </a:solidFill>
                <a:latin typeface="Lato" panose="020F0502020204030203" pitchFamily="34" charset="0"/>
              </a:rPr>
            </a:br>
            <a:r>
              <a:rPr lang="en-US" sz="2400" b="1" dirty="0">
                <a:solidFill>
                  <a:schemeClr val="bg2">
                    <a:lumMod val="10000"/>
                  </a:schemeClr>
                </a:solidFill>
                <a:latin typeface="Lato" panose="020F0502020204030203" pitchFamily="34" charset="0"/>
              </a:rPr>
              <a:t>Proc of the Royal Society B, London</a:t>
            </a:r>
          </a:p>
          <a:p>
            <a:pPr algn="r"/>
            <a:endParaRPr lang="en-US" sz="22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313621" y="1203188"/>
            <a:ext cx="6143828" cy="14465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Fossil ‘dated’: 18 million years old!</a:t>
            </a:r>
          </a:p>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Impossible</a:t>
            </a:r>
          </a:p>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Consistent with Biblical time scale</a:t>
            </a:r>
          </a:p>
        </p:txBody>
      </p:sp>
      <p:sp>
        <p:nvSpPr>
          <p:cNvPr id="10" name="TextBox 9">
            <a:extLst>
              <a:ext uri="{FF2B5EF4-FFF2-40B4-BE49-F238E27FC236}">
                <a16:creationId xmlns:a16="http://schemas.microsoft.com/office/drawing/2014/main" id="{680209E6-7165-E941-B4D4-24342EF716DD}"/>
              </a:ext>
            </a:extLst>
          </p:cNvPr>
          <p:cNvSpPr txBox="1"/>
          <p:nvPr/>
        </p:nvSpPr>
        <p:spPr>
          <a:xfrm>
            <a:off x="313301" y="2634158"/>
            <a:ext cx="6438739" cy="18466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No difference to modern salamanders</a:t>
            </a:r>
          </a:p>
          <a:p>
            <a:pPr marL="742950" lvl="1"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Zero evolution in 18 MY</a:t>
            </a:r>
          </a:p>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Salamanders have always </a:t>
            </a:r>
            <a:br>
              <a:rPr lang="en-US" sz="2600" dirty="0">
                <a:latin typeface="Lato" panose="020F0502020204030203" pitchFamily="34" charset="0"/>
                <a:ea typeface="Lato" panose="020F0502020204030203" pitchFamily="34" charset="0"/>
                <a:cs typeface="Lato" panose="020F0502020204030203" pitchFamily="34" charset="0"/>
              </a:rPr>
            </a:br>
            <a:r>
              <a:rPr lang="en-US" sz="2600" dirty="0">
                <a:latin typeface="Lato" panose="020F0502020204030203" pitchFamily="34" charset="0"/>
                <a:ea typeface="Lato" panose="020F0502020204030203" pitchFamily="34" charset="0"/>
                <a:cs typeface="Lato" panose="020F0502020204030203" pitchFamily="34" charset="0"/>
              </a:rPr>
              <a:t>been salamanders (Genesis 1 “kinds”)</a:t>
            </a:r>
          </a:p>
        </p:txBody>
      </p:sp>
      <p:pic>
        <p:nvPicPr>
          <p:cNvPr id="11" name="Picture 10" descr="A black and yellow snake&#10;&#10;Description automatically generated with medium confidence">
            <a:extLst>
              <a:ext uri="{FF2B5EF4-FFF2-40B4-BE49-F238E27FC236}">
                <a16:creationId xmlns:a16="http://schemas.microsoft.com/office/drawing/2014/main" id="{2B9D85EA-8319-7549-BE0E-FBABDFE70A2B}"/>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6599649" y="3015683"/>
            <a:ext cx="2544351" cy="1693558"/>
          </a:xfrm>
          <a:prstGeom prst="rect">
            <a:avLst/>
          </a:prstGeom>
        </p:spPr>
      </p:pic>
      <p:sp>
        <p:nvSpPr>
          <p:cNvPr id="5" name="Title 4">
            <a:extLst>
              <a:ext uri="{FF2B5EF4-FFF2-40B4-BE49-F238E27FC236}">
                <a16:creationId xmlns:a16="http://schemas.microsoft.com/office/drawing/2014/main" id="{EF516D54-6A5F-514E-9F42-5496F7FF8D61}"/>
              </a:ext>
            </a:extLst>
          </p:cNvPr>
          <p:cNvSpPr>
            <a:spLocks noGrp="1"/>
          </p:cNvSpPr>
          <p:nvPr>
            <p:ph type="title"/>
          </p:nvPr>
        </p:nvSpPr>
        <p:spPr/>
        <p:txBody>
          <a:bodyPr>
            <a:normAutofit/>
          </a:bodyPr>
          <a:lstStyle/>
          <a:p>
            <a:r>
              <a:rPr lang="en-US" sz="2800" dirty="0">
                <a:solidFill>
                  <a:schemeClr val="tx1"/>
                </a:solidFill>
              </a:rPr>
              <a:t>Salamander Fossil: Muscle Tissue</a:t>
            </a:r>
            <a:endParaRPr lang="en-US" sz="2800" dirty="0"/>
          </a:p>
        </p:txBody>
      </p:sp>
    </p:spTree>
    <p:extLst>
      <p:ext uri="{BB962C8B-B14F-4D97-AF65-F5344CB8AC3E}">
        <p14:creationId xmlns:p14="http://schemas.microsoft.com/office/powerpoint/2010/main" val="30182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dissolve">
                                      <p:cBhvr>
                                        <p:cTn id="17" dur="500"/>
                                        <p:tgtEl>
                                          <p:spTgt spid="10">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dissolve">
                                      <p:cBhvr>
                                        <p:cTn id="20" dur="500"/>
                                        <p:tgtEl>
                                          <p:spTgt spid="10">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dissolv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2B354-369C-9D4C-89EA-AEB706952036}"/>
              </a:ext>
            </a:extLst>
          </p:cNvPr>
          <p:cNvSpPr>
            <a:spLocks noGrp="1"/>
          </p:cNvSpPr>
          <p:nvPr>
            <p:ph type="body" sz="quarter" idx="10"/>
          </p:nvPr>
        </p:nvSpPr>
        <p:spPr>
          <a:xfrm>
            <a:off x="1834734" y="429598"/>
            <a:ext cx="6596045" cy="4167340"/>
          </a:xfrm>
        </p:spPr>
        <p:txBody>
          <a:bodyPr>
            <a:normAutofit/>
          </a:bodyPr>
          <a:lstStyle/>
          <a:p>
            <a:r>
              <a:rPr lang="en-US" sz="2800" dirty="0"/>
              <a:t>The scientists claim that their discovery is unequivocal evidence that high-fidelity organic preservation of extremely decay prone </a:t>
            </a:r>
            <a:r>
              <a:rPr lang="en-US" sz="2800" u="sng" dirty="0"/>
              <a:t>soft tissues</a:t>
            </a:r>
            <a:r>
              <a:rPr lang="en-US" sz="2800" dirty="0"/>
              <a:t> is </a:t>
            </a:r>
            <a:r>
              <a:rPr lang="en-US" sz="2800" u="sng" dirty="0">
                <a:latin typeface="Lato" panose="020F0502020204030203" pitchFamily="34" charset="0"/>
                <a:cs typeface="Lato" panose="020F0502020204030203" pitchFamily="34" charset="0"/>
              </a:rPr>
              <a:t>more common</a:t>
            </a:r>
            <a:r>
              <a:rPr lang="en-US" sz="2800" dirty="0"/>
              <a:t> in the </a:t>
            </a:r>
            <a:r>
              <a:rPr lang="en-US" sz="2800" u="sng" dirty="0"/>
              <a:t>fossil record</a:t>
            </a:r>
            <a:r>
              <a:rPr lang="en-US" sz="2800" dirty="0"/>
              <a:t> - the only physical record of the history of life on earth.</a:t>
            </a:r>
          </a:p>
          <a:p>
            <a:endParaRPr lang="en-US" sz="1200" b="1" dirty="0">
              <a:latin typeface="Lato" panose="020F0502020204030203" pitchFamily="34" charset="0"/>
              <a:cs typeface="Lato" panose="020F0502020204030203" pitchFamily="34" charset="0"/>
            </a:endParaRPr>
          </a:p>
          <a:p>
            <a:r>
              <a:rPr lang="en-US" sz="2800" b="1" dirty="0">
                <a:latin typeface="Lato" panose="020F0502020204030203" pitchFamily="34" charset="0"/>
                <a:cs typeface="Lato" panose="020F0502020204030203" pitchFamily="34" charset="0"/>
              </a:rPr>
              <a:t>- Phys Org Article – Nov 5, 2009</a:t>
            </a:r>
          </a:p>
        </p:txBody>
      </p:sp>
      <p:pic>
        <p:nvPicPr>
          <p:cNvPr id="5" name="Picture 4" descr="Icon&#10;&#10;Description automatically generated">
            <a:extLst>
              <a:ext uri="{FF2B5EF4-FFF2-40B4-BE49-F238E27FC236}">
                <a16:creationId xmlns:a16="http://schemas.microsoft.com/office/drawing/2014/main" id="{B29105D3-58FD-484D-B05A-7116BC558FE1}"/>
              </a:ext>
            </a:extLst>
          </p:cNvPr>
          <p:cNvPicPr>
            <a:picLocks noChangeAspect="1"/>
          </p:cNvPicPr>
          <p:nvPr/>
        </p:nvPicPr>
        <p:blipFill>
          <a:blip r:embed="rId2"/>
          <a:stretch>
            <a:fillRect/>
          </a:stretch>
        </p:blipFill>
        <p:spPr>
          <a:xfrm>
            <a:off x="556398" y="718823"/>
            <a:ext cx="1278336" cy="1278336"/>
          </a:xfrm>
          <a:prstGeom prst="rect">
            <a:avLst/>
          </a:prstGeom>
        </p:spPr>
      </p:pic>
    </p:spTree>
    <p:extLst>
      <p:ext uri="{BB962C8B-B14F-4D97-AF65-F5344CB8AC3E}">
        <p14:creationId xmlns:p14="http://schemas.microsoft.com/office/powerpoint/2010/main" val="1031856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2F6F3F-A008-E049-A7EF-1FCCFB2C7A37}"/>
              </a:ext>
            </a:extLst>
          </p:cNvPr>
          <p:cNvSpPr/>
          <p:nvPr/>
        </p:nvSpPr>
        <p:spPr>
          <a:xfrm>
            <a:off x="6467112" y="0"/>
            <a:ext cx="267688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6564086" y="4580466"/>
            <a:ext cx="2577627" cy="38504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a:solidFill>
                  <a:schemeClr val="bg2">
                    <a:lumMod val="10000"/>
                  </a:schemeClr>
                </a:solidFill>
                <a:latin typeface="Lato" panose="020F0502020204030203" pitchFamily="34" charset="0"/>
              </a:rPr>
              <a:t>Apr 30, 2009 </a:t>
            </a:r>
            <a:br>
              <a:rPr lang="en-US" sz="1100" b="1" dirty="0">
                <a:solidFill>
                  <a:schemeClr val="bg2">
                    <a:lumMod val="10000"/>
                  </a:schemeClr>
                </a:solidFill>
                <a:latin typeface="Lato" panose="020F0502020204030203" pitchFamily="34" charset="0"/>
              </a:rPr>
            </a:br>
            <a:r>
              <a:rPr lang="en-US" sz="1100" b="1" dirty="0">
                <a:solidFill>
                  <a:schemeClr val="bg2">
                    <a:lumMod val="10000"/>
                  </a:schemeClr>
                </a:solidFill>
                <a:latin typeface="Lato" panose="020F0502020204030203" pitchFamily="34" charset="0"/>
              </a:rPr>
              <a:t>M. Schweitzer et al, Science</a:t>
            </a:r>
          </a:p>
        </p:txBody>
      </p:sp>
      <p:sp>
        <p:nvSpPr>
          <p:cNvPr id="9" name="TextBox 8">
            <a:extLst>
              <a:ext uri="{FF2B5EF4-FFF2-40B4-BE49-F238E27FC236}">
                <a16:creationId xmlns:a16="http://schemas.microsoft.com/office/drawing/2014/main" id="{573C8F77-B1B3-F54E-9C99-42E52FB7B8A7}"/>
              </a:ext>
            </a:extLst>
          </p:cNvPr>
          <p:cNvSpPr txBox="1"/>
          <p:nvPr/>
        </p:nvSpPr>
        <p:spPr>
          <a:xfrm>
            <a:off x="395064" y="1269208"/>
            <a:ext cx="5800928" cy="160043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dirty="0">
                <a:latin typeface="Lato" panose="020F0502020204030203" pitchFamily="34" charset="0"/>
              </a:rPr>
              <a:t>Fossil ‘dated’: 80 million years old!</a:t>
            </a:r>
          </a:p>
          <a:p>
            <a:pPr marL="285750" indent="-285750">
              <a:spcAft>
                <a:spcPts val="1200"/>
              </a:spcAft>
              <a:buFont typeface="Arial" panose="020B0604020202020204" pitchFamily="34" charset="0"/>
              <a:buChar char="•"/>
            </a:pPr>
            <a:r>
              <a:rPr lang="en-US" sz="2600" dirty="0">
                <a:latin typeface="Lato" panose="020F0502020204030203" pitchFamily="34" charset="0"/>
              </a:rPr>
              <a:t>Impossible</a:t>
            </a:r>
          </a:p>
          <a:p>
            <a:pPr marL="285750" indent="-285750">
              <a:spcAft>
                <a:spcPts val="1200"/>
              </a:spcAft>
              <a:buFont typeface="Arial" panose="020B0604020202020204" pitchFamily="34" charset="0"/>
              <a:buChar char="•"/>
            </a:pPr>
            <a:r>
              <a:rPr lang="en-US" sz="2600" dirty="0">
                <a:latin typeface="Lato" panose="020F0502020204030203" pitchFamily="34" charset="0"/>
              </a:rPr>
              <a:t>Consistent with Biblical time scale</a:t>
            </a:r>
          </a:p>
        </p:txBody>
      </p:sp>
      <p:sp>
        <p:nvSpPr>
          <p:cNvPr id="10" name="TextBox 9">
            <a:extLst>
              <a:ext uri="{FF2B5EF4-FFF2-40B4-BE49-F238E27FC236}">
                <a16:creationId xmlns:a16="http://schemas.microsoft.com/office/drawing/2014/main" id="{680209E6-7165-E941-B4D4-24342EF716DD}"/>
              </a:ext>
            </a:extLst>
          </p:cNvPr>
          <p:cNvSpPr txBox="1"/>
          <p:nvPr/>
        </p:nvSpPr>
        <p:spPr>
          <a:xfrm>
            <a:off x="385458" y="2980028"/>
            <a:ext cx="6294426" cy="160043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dirty="0">
                <a:latin typeface="Lato" panose="020F0502020204030203" pitchFamily="34" charset="0"/>
              </a:rPr>
              <a:t>No difference to modern collagen</a:t>
            </a:r>
          </a:p>
          <a:p>
            <a:pPr marL="742950" lvl="1" indent="-285750">
              <a:spcAft>
                <a:spcPts val="1200"/>
              </a:spcAft>
              <a:buFont typeface="Arial" panose="020B0604020202020204" pitchFamily="34" charset="0"/>
              <a:buChar char="•"/>
            </a:pPr>
            <a:r>
              <a:rPr lang="en-US" sz="2600" dirty="0">
                <a:latin typeface="Lato" panose="020F0502020204030203" pitchFamily="34" charset="0"/>
              </a:rPr>
              <a:t>Zero evolution in 80 MY</a:t>
            </a:r>
          </a:p>
          <a:p>
            <a:pPr marL="285750" indent="-285750">
              <a:spcAft>
                <a:spcPts val="1200"/>
              </a:spcAft>
              <a:buFont typeface="Arial" panose="020B0604020202020204" pitchFamily="34" charset="0"/>
              <a:buChar char="•"/>
            </a:pPr>
            <a:r>
              <a:rPr lang="en-US" sz="2600" dirty="0">
                <a:latin typeface="Lato" panose="020F0502020204030203" pitchFamily="34" charset="0"/>
              </a:rPr>
              <a:t>Collagen has always been collagen</a:t>
            </a:r>
          </a:p>
        </p:txBody>
      </p:sp>
      <p:pic>
        <p:nvPicPr>
          <p:cNvPr id="2" name="Picture Placeholder 5">
            <a:extLst>
              <a:ext uri="{FF2B5EF4-FFF2-40B4-BE49-F238E27FC236}">
                <a16:creationId xmlns:a16="http://schemas.microsoft.com/office/drawing/2014/main" id="{AB3E86D6-E8BF-2545-8B43-6EB504685FDF}"/>
              </a:ext>
            </a:extLst>
          </p:cNvPr>
          <p:cNvPicPr>
            <a:picLocks noChangeAspect="1"/>
          </p:cNvPicPr>
          <p:nvPr/>
        </p:nvPicPr>
        <p:blipFill rotWithShape="1">
          <a:blip r:embed="rId3"/>
          <a:srcRect l="9" t="9498" r="-9" b="9498"/>
          <a:stretch/>
        </p:blipFill>
        <p:spPr>
          <a:xfrm>
            <a:off x="6195992" y="100483"/>
            <a:ext cx="2851878" cy="27849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chemeClr val="bg1">
              <a:lumMod val="95000"/>
            </a:schemeClr>
          </a:solidFill>
        </p:spPr>
      </p:pic>
      <p:pic>
        <p:nvPicPr>
          <p:cNvPr id="4" name="Picture 3" descr="A dinosaur with a red hat&#10;&#10;Description automatically generated with low confidence">
            <a:extLst>
              <a:ext uri="{FF2B5EF4-FFF2-40B4-BE49-F238E27FC236}">
                <a16:creationId xmlns:a16="http://schemas.microsoft.com/office/drawing/2014/main" id="{2C671CB5-F5E6-B94A-AC86-AE5F8B343042}"/>
              </a:ext>
            </a:extLst>
          </p:cNvPr>
          <p:cNvPicPr>
            <a:picLocks noChangeAspect="1"/>
          </p:cNvPicPr>
          <p:nvPr/>
        </p:nvPicPr>
        <p:blipFill>
          <a:blip r:embed="rId4">
            <a:clrChange>
              <a:clrFrom>
                <a:srgbClr val="FFFFFE"/>
              </a:clrFrom>
              <a:clrTo>
                <a:srgbClr val="FFFFFE">
                  <a:alpha val="0"/>
                </a:srgbClr>
              </a:clrTo>
            </a:clrChange>
          </a:blip>
          <a:stretch>
            <a:fillRect/>
          </a:stretch>
        </p:blipFill>
        <p:spPr>
          <a:xfrm>
            <a:off x="6408869" y="2790805"/>
            <a:ext cx="2793374" cy="1668265"/>
          </a:xfrm>
          <a:prstGeom prst="rect">
            <a:avLst/>
          </a:prstGeom>
        </p:spPr>
      </p:pic>
      <p:sp>
        <p:nvSpPr>
          <p:cNvPr id="7" name="Title 6">
            <a:extLst>
              <a:ext uri="{FF2B5EF4-FFF2-40B4-BE49-F238E27FC236}">
                <a16:creationId xmlns:a16="http://schemas.microsoft.com/office/drawing/2014/main" id="{B1257E21-202C-9C47-A604-F4625FE3C66B}"/>
              </a:ext>
            </a:extLst>
          </p:cNvPr>
          <p:cNvSpPr>
            <a:spLocks noGrp="1"/>
          </p:cNvSpPr>
          <p:nvPr>
            <p:ph type="title"/>
          </p:nvPr>
        </p:nvSpPr>
        <p:spPr/>
        <p:txBody>
          <a:bodyPr>
            <a:normAutofit/>
          </a:bodyPr>
          <a:lstStyle/>
          <a:p>
            <a:r>
              <a:rPr lang="en-US" sz="3200" dirty="0"/>
              <a:t>Hadrosaur Fossil: Bone Tissue</a:t>
            </a:r>
          </a:p>
        </p:txBody>
      </p:sp>
    </p:spTree>
    <p:extLst>
      <p:ext uri="{BB962C8B-B14F-4D97-AF65-F5344CB8AC3E}">
        <p14:creationId xmlns:p14="http://schemas.microsoft.com/office/powerpoint/2010/main" val="8300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dissolve">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2B354-369C-9D4C-89EA-AEB706952036}"/>
              </a:ext>
            </a:extLst>
          </p:cNvPr>
          <p:cNvSpPr>
            <a:spLocks noGrp="1"/>
          </p:cNvSpPr>
          <p:nvPr>
            <p:ph type="body" sz="quarter" idx="10"/>
          </p:nvPr>
        </p:nvSpPr>
        <p:spPr>
          <a:xfrm>
            <a:off x="1834734" y="429598"/>
            <a:ext cx="6752868" cy="4167340"/>
          </a:xfrm>
        </p:spPr>
        <p:txBody>
          <a:bodyPr>
            <a:normAutofit/>
          </a:bodyPr>
          <a:lstStyle/>
          <a:p>
            <a:r>
              <a:rPr lang="en-US" sz="2800" dirty="0"/>
              <a:t>“Three years ago, I entered this field as a complete sceptic", says Phillip Lars Manning, a bioengineer who heads paleontology at the University of Manchester and wasn't involved in the study. "Now I do think the Schweitzer group is onto something.”</a:t>
            </a:r>
          </a:p>
          <a:p>
            <a:r>
              <a:rPr lang="en-US" sz="2800" b="1" dirty="0">
                <a:latin typeface="Lato" panose="020F0502020204030203" pitchFamily="34" charset="0"/>
                <a:cs typeface="Lato" panose="020F0502020204030203" pitchFamily="34" charset="0"/>
              </a:rPr>
              <a:t>- Nature – April 30, 2009</a:t>
            </a:r>
          </a:p>
        </p:txBody>
      </p:sp>
      <p:pic>
        <p:nvPicPr>
          <p:cNvPr id="5" name="Picture 4" descr="Icon&#10;&#10;Description automatically generated">
            <a:extLst>
              <a:ext uri="{FF2B5EF4-FFF2-40B4-BE49-F238E27FC236}">
                <a16:creationId xmlns:a16="http://schemas.microsoft.com/office/drawing/2014/main" id="{B29105D3-58FD-484D-B05A-7116BC558FE1}"/>
              </a:ext>
            </a:extLst>
          </p:cNvPr>
          <p:cNvPicPr>
            <a:picLocks noChangeAspect="1"/>
          </p:cNvPicPr>
          <p:nvPr/>
        </p:nvPicPr>
        <p:blipFill>
          <a:blip r:embed="rId2"/>
          <a:stretch>
            <a:fillRect/>
          </a:stretch>
        </p:blipFill>
        <p:spPr>
          <a:xfrm>
            <a:off x="556398" y="718823"/>
            <a:ext cx="1278336" cy="1278336"/>
          </a:xfrm>
          <a:prstGeom prst="rect">
            <a:avLst/>
          </a:prstGeom>
        </p:spPr>
      </p:pic>
    </p:spTree>
    <p:extLst>
      <p:ext uri="{BB962C8B-B14F-4D97-AF65-F5344CB8AC3E}">
        <p14:creationId xmlns:p14="http://schemas.microsoft.com/office/powerpoint/2010/main" val="3879039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EF2127-05AC-BB44-87E1-2648DF2F45EF}"/>
              </a:ext>
            </a:extLst>
          </p:cNvPr>
          <p:cNvSpPr/>
          <p:nvPr/>
        </p:nvSpPr>
        <p:spPr>
          <a:xfrm>
            <a:off x="6467112" y="14457"/>
            <a:ext cx="267688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8E1FFE4-FDA0-8F44-85F4-E74F7E305B3F}"/>
              </a:ext>
            </a:extLst>
          </p:cNvPr>
          <p:cNvSpPr txBox="1">
            <a:spLocks/>
          </p:cNvSpPr>
          <p:nvPr/>
        </p:nvSpPr>
        <p:spPr>
          <a:xfrm>
            <a:off x="6598793" y="4552473"/>
            <a:ext cx="2413525" cy="38504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a:solidFill>
                  <a:schemeClr val="bg2">
                    <a:lumMod val="10000"/>
                  </a:schemeClr>
                </a:solidFill>
                <a:latin typeface="Lato" panose="020F0502020204030203" pitchFamily="34" charset="0"/>
              </a:rPr>
              <a:t>Apr 18, 2018 D. Terrill et al, </a:t>
            </a:r>
            <a:br>
              <a:rPr lang="en-US" sz="1100" b="1" dirty="0">
                <a:solidFill>
                  <a:schemeClr val="bg2">
                    <a:lumMod val="10000"/>
                  </a:schemeClr>
                </a:solidFill>
                <a:latin typeface="Lato" panose="020F0502020204030203" pitchFamily="34" charset="0"/>
              </a:rPr>
            </a:br>
            <a:r>
              <a:rPr lang="en-US" sz="1100" b="1" dirty="0">
                <a:solidFill>
                  <a:schemeClr val="bg2">
                    <a:lumMod val="10000"/>
                  </a:schemeClr>
                </a:solidFill>
                <a:latin typeface="Lato" panose="020F0502020204030203" pitchFamily="34" charset="0"/>
              </a:rPr>
              <a:t>Analytical Spectrometry</a:t>
            </a:r>
          </a:p>
          <a:p>
            <a:pPr algn="ctr"/>
            <a:endParaRPr lang="en-US" sz="1100" b="1" dirty="0">
              <a:solidFill>
                <a:schemeClr val="bg2">
                  <a:lumMod val="10000"/>
                </a:schemeClr>
              </a:solidFill>
              <a:latin typeface="Lato" panose="020F0502020204030203" pitchFamily="34" charset="0"/>
            </a:endParaRPr>
          </a:p>
        </p:txBody>
      </p:sp>
      <p:sp>
        <p:nvSpPr>
          <p:cNvPr id="9" name="TextBox 8">
            <a:extLst>
              <a:ext uri="{FF2B5EF4-FFF2-40B4-BE49-F238E27FC236}">
                <a16:creationId xmlns:a16="http://schemas.microsoft.com/office/drawing/2014/main" id="{573C8F77-B1B3-F54E-9C99-42E52FB7B8A7}"/>
              </a:ext>
            </a:extLst>
          </p:cNvPr>
          <p:cNvSpPr txBox="1"/>
          <p:nvPr/>
        </p:nvSpPr>
        <p:spPr>
          <a:xfrm>
            <a:off x="367984" y="1203622"/>
            <a:ext cx="5849915" cy="14465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a:latin typeface="Lato" panose="020F0502020204030203" pitchFamily="34" charset="0"/>
              </a:rPr>
              <a:t>Fossil ‘dated’: 252 million years old!</a:t>
            </a:r>
          </a:p>
          <a:p>
            <a:pPr marL="285750" indent="-285750">
              <a:spcAft>
                <a:spcPts val="600"/>
              </a:spcAft>
              <a:buFont typeface="Arial" panose="020B0604020202020204" pitchFamily="34" charset="0"/>
              <a:buChar char="•"/>
            </a:pPr>
            <a:r>
              <a:rPr lang="en-US" sz="2600" dirty="0">
                <a:latin typeface="Lato" panose="020F0502020204030203" pitchFamily="34" charset="0"/>
              </a:rPr>
              <a:t>Impossible</a:t>
            </a:r>
          </a:p>
          <a:p>
            <a:pPr marL="285750" indent="-285750">
              <a:spcAft>
                <a:spcPts val="600"/>
              </a:spcAft>
              <a:buFont typeface="Arial" panose="020B0604020202020204" pitchFamily="34" charset="0"/>
              <a:buChar char="•"/>
            </a:pPr>
            <a:r>
              <a:rPr lang="en-US" sz="2600" dirty="0">
                <a:latin typeface="Lato" panose="020F0502020204030203" pitchFamily="34" charset="0"/>
              </a:rPr>
              <a:t>Consistent with Biblical time scale</a:t>
            </a:r>
          </a:p>
        </p:txBody>
      </p:sp>
      <p:sp>
        <p:nvSpPr>
          <p:cNvPr id="10" name="TextBox 9">
            <a:extLst>
              <a:ext uri="{FF2B5EF4-FFF2-40B4-BE49-F238E27FC236}">
                <a16:creationId xmlns:a16="http://schemas.microsoft.com/office/drawing/2014/main" id="{680209E6-7165-E941-B4D4-24342EF716DD}"/>
              </a:ext>
            </a:extLst>
          </p:cNvPr>
          <p:cNvSpPr txBox="1"/>
          <p:nvPr/>
        </p:nvSpPr>
        <p:spPr>
          <a:xfrm>
            <a:off x="362688" y="2691064"/>
            <a:ext cx="6554791" cy="19236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Similar to modern lamprey eels</a:t>
            </a:r>
          </a:p>
          <a:p>
            <a:pPr marL="742950" lvl="1"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Zero evolution in 252 MY</a:t>
            </a:r>
          </a:p>
          <a:p>
            <a:pPr marL="285750"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Eels have always been eels</a:t>
            </a:r>
          </a:p>
          <a:p>
            <a:pPr marL="742950" lvl="1" indent="-285750">
              <a:spcAft>
                <a:spcPts val="6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Genesis 1 “kinds”</a:t>
            </a:r>
          </a:p>
        </p:txBody>
      </p:sp>
      <p:pic>
        <p:nvPicPr>
          <p:cNvPr id="5" name="Picture Placeholder 5" descr="A screenshot of a video game&#10;&#10;Description automatically generated with low confidence">
            <a:extLst>
              <a:ext uri="{FF2B5EF4-FFF2-40B4-BE49-F238E27FC236}">
                <a16:creationId xmlns:a16="http://schemas.microsoft.com/office/drawing/2014/main" id="{F6E3620D-20C7-7043-8F75-C0F244F7C4E0}"/>
              </a:ext>
            </a:extLst>
          </p:cNvPr>
          <p:cNvPicPr>
            <a:picLocks noChangeAspect="1"/>
          </p:cNvPicPr>
          <p:nvPr/>
        </p:nvPicPr>
        <p:blipFill>
          <a:blip r:embed="rId3"/>
          <a:srcRect l="33827" r="33827"/>
          <a:stretch/>
        </p:blipFill>
        <p:spPr>
          <a:xfrm>
            <a:off x="6281530" y="0"/>
            <a:ext cx="2742426" cy="291867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chemeClr val="bg1">
              <a:lumMod val="95000"/>
            </a:schemeClr>
          </a:solidFill>
        </p:spPr>
      </p:pic>
      <p:pic>
        <p:nvPicPr>
          <p:cNvPr id="6" name="Picture 5">
            <a:extLst>
              <a:ext uri="{FF2B5EF4-FFF2-40B4-BE49-F238E27FC236}">
                <a16:creationId xmlns:a16="http://schemas.microsoft.com/office/drawing/2014/main" id="{BD1655AB-1169-2C41-B46F-0AC8572687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7043480">
            <a:off x="6625410" y="2025817"/>
            <a:ext cx="2002675" cy="2403211"/>
          </a:xfrm>
          <a:prstGeom prst="rect">
            <a:avLst/>
          </a:prstGeom>
        </p:spPr>
      </p:pic>
      <p:sp>
        <p:nvSpPr>
          <p:cNvPr id="7" name="Title 6">
            <a:extLst>
              <a:ext uri="{FF2B5EF4-FFF2-40B4-BE49-F238E27FC236}">
                <a16:creationId xmlns:a16="http://schemas.microsoft.com/office/drawing/2014/main" id="{4021FAC2-F09E-5149-BB1B-7B020516538A}"/>
              </a:ext>
            </a:extLst>
          </p:cNvPr>
          <p:cNvSpPr>
            <a:spLocks noGrp="1"/>
          </p:cNvSpPr>
          <p:nvPr>
            <p:ph type="title"/>
          </p:nvPr>
        </p:nvSpPr>
        <p:spPr/>
        <p:txBody>
          <a:bodyPr>
            <a:normAutofit/>
          </a:bodyPr>
          <a:lstStyle/>
          <a:p>
            <a:r>
              <a:rPr lang="en-US" sz="3200" dirty="0"/>
              <a:t>Conodont Fossil: Keratin Tissue</a:t>
            </a:r>
          </a:p>
        </p:txBody>
      </p:sp>
    </p:spTree>
    <p:extLst>
      <p:ext uri="{BB962C8B-B14F-4D97-AF65-F5344CB8AC3E}">
        <p14:creationId xmlns:p14="http://schemas.microsoft.com/office/powerpoint/2010/main" val="24823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dissolve">
                                      <p:cBhvr>
                                        <p:cTn id="21" dur="500"/>
                                        <p:tgtEl>
                                          <p:spTgt spid="10">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dissolve">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3148</TotalTime>
  <Words>2180</Words>
  <Application>Microsoft Macintosh PowerPoint</Application>
  <PresentationFormat>On-screen Show (16:9)</PresentationFormat>
  <Paragraphs>483</Paragraphs>
  <Slides>34</Slides>
  <Notes>20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Lato</vt:lpstr>
      <vt:lpstr>Lato Black</vt:lpstr>
      <vt:lpstr>Lato Regular</vt:lpstr>
      <vt:lpstr>Proxima Nova</vt:lpstr>
      <vt:lpstr>Raleway</vt:lpstr>
      <vt:lpstr>With Title</vt:lpstr>
      <vt:lpstr>PowerPoint Presentation</vt:lpstr>
      <vt:lpstr>Evidence for a recent flood</vt:lpstr>
      <vt:lpstr>Proteins</vt:lpstr>
      <vt:lpstr>Proteins</vt:lpstr>
      <vt:lpstr>Salamander Fossil: Muscle Tissue</vt:lpstr>
      <vt:lpstr>PowerPoint Presentation</vt:lpstr>
      <vt:lpstr>Hadrosaur Fossil: Bone Tissue</vt:lpstr>
      <vt:lpstr>PowerPoint Presentation</vt:lpstr>
      <vt:lpstr>Conodont Fossil: Keratin Tissue</vt:lpstr>
      <vt:lpstr>Tube Worm: Chitin Casings</vt:lpstr>
      <vt:lpstr>PowerPoint Presentation</vt:lpstr>
      <vt:lpstr>Cyanobacteria</vt:lpstr>
      <vt:lpstr>God and time</vt:lpstr>
      <vt:lpstr>God and Time</vt:lpstr>
      <vt:lpstr>Comprise Creates…  More Compromise</vt:lpstr>
      <vt:lpstr>PowerPoint Presentation</vt:lpstr>
      <vt:lpstr>Thorns</vt:lpstr>
      <vt:lpstr>Thorns</vt:lpstr>
      <vt:lpstr>NT References to Genesis </vt:lpstr>
      <vt:lpstr>PowerPoint Presentation</vt:lpstr>
      <vt:lpstr>PowerPoint Presentation</vt:lpstr>
      <vt:lpstr>PowerPoint Presentation</vt:lpstr>
      <vt:lpstr>PowerPoint Presentation</vt:lpstr>
      <vt:lpstr>PowerPoint Presentation</vt:lpstr>
      <vt:lpstr>PowerPoint Presentation</vt:lpstr>
      <vt:lpstr>New Testament References to Genesis</vt:lpstr>
      <vt:lpstr>Genesis Conflict</vt:lpstr>
      <vt:lpstr>Conflict with God’s Character</vt:lpstr>
      <vt:lpstr>Conflict with God’s Character</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317</cp:revision>
  <dcterms:created xsi:type="dcterms:W3CDTF">2014-04-30T18:34:38Z</dcterms:created>
  <dcterms:modified xsi:type="dcterms:W3CDTF">2021-10-21T14:43:35Z</dcterms:modified>
</cp:coreProperties>
</file>