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handoutMasterIdLst>
    <p:handoutMasterId r:id="rId37"/>
  </p:handoutMasterIdLst>
  <p:sldIdLst>
    <p:sldId id="256" r:id="rId2"/>
    <p:sldId id="257" r:id="rId3"/>
    <p:sldId id="258" r:id="rId4"/>
    <p:sldId id="260" r:id="rId5"/>
    <p:sldId id="259" r:id="rId6"/>
    <p:sldId id="261" r:id="rId7"/>
    <p:sldId id="262" r:id="rId8"/>
    <p:sldId id="263" r:id="rId9"/>
    <p:sldId id="264" r:id="rId10"/>
    <p:sldId id="265" r:id="rId11"/>
    <p:sldId id="266" r:id="rId12"/>
    <p:sldId id="267" r:id="rId13"/>
    <p:sldId id="268" r:id="rId14"/>
    <p:sldId id="270" r:id="rId15"/>
    <p:sldId id="269"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90" r:id="rId33"/>
    <p:sldId id="288" r:id="rId34"/>
    <p:sldId id="289" r:id="rId35"/>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F9F9"/>
    <a:srgbClr val="F6E5CD"/>
    <a:srgbClr val="4B3448"/>
    <a:srgbClr val="F6F6F9"/>
    <a:srgbClr val="604767"/>
    <a:srgbClr val="FFFDFF"/>
    <a:srgbClr val="42324B"/>
    <a:srgbClr val="503C58"/>
    <a:srgbClr val="904B25"/>
    <a:srgbClr val="C0652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04"/>
    <p:restoredTop sz="94150"/>
  </p:normalViewPr>
  <p:slideViewPr>
    <p:cSldViewPr snapToGrid="0" snapToObjects="1">
      <p:cViewPr varScale="1">
        <p:scale>
          <a:sx n="160" d="100"/>
          <a:sy n="160" d="100"/>
        </p:scale>
        <p:origin x="672" y="184"/>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snapToObjects="1">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7956BFB-72F2-C149-B567-312CA650749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a:extLst>
              <a:ext uri="{FF2B5EF4-FFF2-40B4-BE49-F238E27FC236}">
                <a16:creationId xmlns:a16="http://schemas.microsoft.com/office/drawing/2014/main" id="{0E3FAE24-DD58-C349-AFB0-44F2BB9DAA6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5AACDBE-C70C-5848-B54E-B7EF5E19C0B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7F775A4-25D9-AB46-B3E9-AE6665A365C2}" type="slidenum">
              <a:rPr lang="en-US" smtClean="0"/>
              <a:t>‹#›</a:t>
            </a:fld>
            <a:endParaRPr lang="en-US"/>
          </a:p>
        </p:txBody>
      </p:sp>
      <p:sp>
        <p:nvSpPr>
          <p:cNvPr id="6" name="Date Placeholder 5">
            <a:extLst>
              <a:ext uri="{FF2B5EF4-FFF2-40B4-BE49-F238E27FC236}">
                <a16:creationId xmlns:a16="http://schemas.microsoft.com/office/drawing/2014/main" id="{DC1B7E47-8A17-D744-8FC4-318015769F4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59C70D9-64D7-9F45-8AAD-0E4E4CEBF8C6}" type="datetimeFigureOut">
              <a:rPr lang="en-US" smtClean="0"/>
              <a:t>6/1/22</a:t>
            </a:fld>
            <a:endParaRPr lang="en-US"/>
          </a:p>
        </p:txBody>
      </p:sp>
    </p:spTree>
    <p:extLst>
      <p:ext uri="{BB962C8B-B14F-4D97-AF65-F5344CB8AC3E}">
        <p14:creationId xmlns:p14="http://schemas.microsoft.com/office/powerpoint/2010/main" val="28287140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3B2741-6BB5-3744-9669-08591C3B9B2C}" type="datetimeFigureOut">
              <a:rPr lang="en-US" smtClean="0"/>
              <a:t>6/1/22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93C86E-832B-C940-9564-CABA16F061A0}" type="slidenum">
              <a:rPr lang="en-US" smtClean="0"/>
              <a:t>‹#›</a:t>
            </a:fld>
            <a:endParaRPr lang="en-US"/>
          </a:p>
        </p:txBody>
      </p:sp>
    </p:spTree>
    <p:extLst>
      <p:ext uri="{BB962C8B-B14F-4D97-AF65-F5344CB8AC3E}">
        <p14:creationId xmlns:p14="http://schemas.microsoft.com/office/powerpoint/2010/main" val="33675546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93C86E-832B-C940-9564-CABA16F061A0}" type="slidenum">
              <a:rPr lang="en-US" smtClean="0"/>
              <a:t>1</a:t>
            </a:fld>
            <a:endParaRPr lang="en-US"/>
          </a:p>
        </p:txBody>
      </p:sp>
    </p:spTree>
    <p:extLst>
      <p:ext uri="{BB962C8B-B14F-4D97-AF65-F5344CB8AC3E}">
        <p14:creationId xmlns:p14="http://schemas.microsoft.com/office/powerpoint/2010/main" val="12121804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ome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extBox 12"/>
          <p:cNvSpPr txBox="1"/>
          <p:nvPr userDrawn="1"/>
        </p:nvSpPr>
        <p:spPr>
          <a:xfrm>
            <a:off x="2597737" y="2073932"/>
            <a:ext cx="3924746" cy="338554"/>
          </a:xfrm>
          <a:prstGeom prst="rect">
            <a:avLst/>
          </a:prstGeom>
          <a:noFill/>
        </p:spPr>
        <p:txBody>
          <a:bodyPr wrap="square" rtlCol="0" anchor="b">
            <a:spAutoFit/>
          </a:bodyPr>
          <a:lstStyle/>
          <a:p>
            <a:pPr algn="ctr"/>
            <a:r>
              <a:rPr lang="en-US" sz="1600" b="1" i="0" spc="0" dirty="0">
                <a:latin typeface="Lato" panose="020F0502020204030203" pitchFamily="34" charset="0"/>
                <a:ea typeface="Lato" panose="020F0502020204030203" pitchFamily="34" charset="0"/>
                <a:cs typeface="Lato" panose="020F0502020204030203" pitchFamily="34" charset="0"/>
              </a:rPr>
              <a:t>MIKE MAZZALONGO</a:t>
            </a:r>
          </a:p>
        </p:txBody>
      </p:sp>
      <p:sp>
        <p:nvSpPr>
          <p:cNvPr id="5" name="Text Placeholder 4"/>
          <p:cNvSpPr>
            <a:spLocks noGrp="1"/>
          </p:cNvSpPr>
          <p:nvPr>
            <p:ph type="body" sz="quarter" idx="10" hasCustomPrompt="1"/>
          </p:nvPr>
        </p:nvSpPr>
        <p:spPr>
          <a:xfrm>
            <a:off x="520699" y="1420092"/>
            <a:ext cx="2781301" cy="3363913"/>
          </a:xfrm>
        </p:spPr>
        <p:txBody>
          <a:bodyPr anchor="b">
            <a:normAutofit/>
          </a:bodyPr>
          <a:lstStyle>
            <a:lvl1pPr marL="0" indent="0" algn="ctr">
              <a:buNone/>
              <a:defRPr sz="19900">
                <a:latin typeface="Lato Black"/>
                <a:cs typeface="Lato Black"/>
              </a:defRPr>
            </a:lvl1pPr>
          </a:lstStyle>
          <a:p>
            <a:pPr lvl="0"/>
            <a:r>
              <a:rPr lang="en-US"/>
              <a:t>9</a:t>
            </a:r>
            <a:endParaRPr lang="en-US" dirty="0"/>
          </a:p>
        </p:txBody>
      </p:sp>
      <p:pic>
        <p:nvPicPr>
          <p:cNvPr id="7" name="Picture 6" descr="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2986" y="4503641"/>
            <a:ext cx="1825066" cy="259424"/>
          </a:xfrm>
          <a:prstGeom prst="rect">
            <a:avLst/>
          </a:prstGeom>
        </p:spPr>
      </p:pic>
      <p:cxnSp>
        <p:nvCxnSpPr>
          <p:cNvPr id="4" name="Straight Connector 3"/>
          <p:cNvCxnSpPr/>
          <p:nvPr userDrawn="1"/>
        </p:nvCxnSpPr>
        <p:spPr>
          <a:xfrm>
            <a:off x="3118344" y="1938470"/>
            <a:ext cx="2883533" cy="0"/>
          </a:xfrm>
          <a:prstGeom prst="line">
            <a:avLst/>
          </a:prstGeom>
          <a:ln>
            <a:solidFill>
              <a:schemeClr val="accent1">
                <a:alpha val="40000"/>
              </a:schemeClr>
            </a:solidFill>
          </a:ln>
          <a:effectLst/>
        </p:spPr>
        <p:style>
          <a:lnRef idx="2">
            <a:schemeClr val="accent1"/>
          </a:lnRef>
          <a:fillRef idx="0">
            <a:schemeClr val="accent1"/>
          </a:fillRef>
          <a:effectRef idx="1">
            <a:schemeClr val="accent1"/>
          </a:effectRef>
          <a:fontRef idx="minor">
            <a:schemeClr val="tx1"/>
          </a:fontRef>
        </p:style>
      </p:cxnSp>
      <p:sp>
        <p:nvSpPr>
          <p:cNvPr id="3" name="Subtitle 2"/>
          <p:cNvSpPr>
            <a:spLocks noGrp="1"/>
          </p:cNvSpPr>
          <p:nvPr>
            <p:ph type="subTitle" idx="1" hasCustomPrompt="1"/>
          </p:nvPr>
        </p:nvSpPr>
        <p:spPr>
          <a:xfrm>
            <a:off x="3302000" y="2934636"/>
            <a:ext cx="5176113" cy="1239893"/>
          </a:xfrm>
        </p:spPr>
        <p:txBody>
          <a:bodyPr anchor="ctr">
            <a:noAutofit/>
          </a:bodyPr>
          <a:lstStyle>
            <a:lvl1pPr marL="0" indent="0" algn="ctr">
              <a:lnSpc>
                <a:spcPct val="80000"/>
              </a:lnSpc>
              <a:buNone/>
              <a:defRPr sz="4000" b="1" spc="0" baseline="0">
                <a:solidFill>
                  <a:schemeClr val="tx1">
                    <a:tint val="75000"/>
                  </a:schemeClr>
                </a:solidFill>
                <a:latin typeface="Lato Black"/>
                <a:cs typeface="Lato Black"/>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Title of Lesson</a:t>
            </a:r>
            <a:br>
              <a:rPr lang="en-US" dirty="0"/>
            </a:br>
            <a:r>
              <a:rPr lang="en-US" dirty="0"/>
              <a:t>Second Line of Title</a:t>
            </a:r>
          </a:p>
        </p:txBody>
      </p:sp>
    </p:spTree>
    <p:extLst>
      <p:ext uri="{BB962C8B-B14F-4D97-AF65-F5344CB8AC3E}">
        <p14:creationId xmlns:p14="http://schemas.microsoft.com/office/powerpoint/2010/main" val="14447536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eo Featu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DBEEB29-58B0-3C48-AEE1-EF78B3A4435C}"/>
              </a:ext>
            </a:extLst>
          </p:cNvPr>
          <p:cNvSpPr>
            <a:spLocks noGrp="1"/>
          </p:cNvSpPr>
          <p:nvPr>
            <p:ph sz="quarter" idx="10" hasCustomPrompt="1"/>
          </p:nvPr>
        </p:nvSpPr>
        <p:spPr>
          <a:xfrm>
            <a:off x="1033463" y="2059260"/>
            <a:ext cx="7262812" cy="2490516"/>
          </a:xfrm>
          <a:prstGeom prst="rect">
            <a:avLst/>
          </a:prstGeom>
        </p:spPr>
        <p:txBody>
          <a:bodyPr/>
          <a:lstStyle>
            <a:lvl1pPr marL="0" indent="0" algn="ctr">
              <a:buNone/>
              <a:defRPr b="1" i="0">
                <a:solidFill>
                  <a:schemeClr val="bg2">
                    <a:lumMod val="10000"/>
                  </a:schemeClr>
                </a:solidFill>
                <a:latin typeface="Lato Black" panose="020F0502020204030203" pitchFamily="34" charset="0"/>
                <a:ea typeface="Lato Black" panose="020F0502020204030203" pitchFamily="34" charset="0"/>
                <a:cs typeface="Lato Black" panose="020F0502020204030203" pitchFamily="34" charset="0"/>
              </a:defRPr>
            </a:lvl1pPr>
          </a:lstStyle>
          <a:p>
            <a:pPr lvl="0"/>
            <a:r>
              <a:rPr lang="en-US" dirty="0"/>
              <a:t>Different looking page to bring attention to something or to wake up the audience.</a:t>
            </a:r>
          </a:p>
        </p:txBody>
      </p:sp>
    </p:spTree>
    <p:extLst>
      <p:ext uri="{BB962C8B-B14F-4D97-AF65-F5344CB8AC3E}">
        <p14:creationId xmlns:p14="http://schemas.microsoft.com/office/powerpoint/2010/main" val="15441850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ith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spc="-150">
                <a:solidFill>
                  <a:schemeClr val="bg1"/>
                </a:solidFill>
                <a:latin typeface="Lato Black" panose="020F0502020204030203" pitchFamily="34" charset="0"/>
                <a:ea typeface="Lato Black" panose="020F0502020204030203" pitchFamily="34" charset="0"/>
                <a:cs typeface="Lato Black" panose="020F0502020204030203" pitchFamily="34" charset="0"/>
              </a:defRPr>
            </a:lvl1pPr>
          </a:lstStyle>
          <a:p>
            <a:r>
              <a:rPr lang="en-US" dirty="0"/>
              <a:t>Click to edit Master title style</a:t>
            </a:r>
          </a:p>
        </p:txBody>
      </p:sp>
      <p:sp>
        <p:nvSpPr>
          <p:cNvPr id="4" name="Text Placeholder 3"/>
          <p:cNvSpPr>
            <a:spLocks noGrp="1"/>
          </p:cNvSpPr>
          <p:nvPr>
            <p:ph type="body" sz="quarter" idx="10"/>
          </p:nvPr>
        </p:nvSpPr>
        <p:spPr>
          <a:xfrm>
            <a:off x="598488" y="1251437"/>
            <a:ext cx="7913687" cy="3642243"/>
          </a:xfrm>
        </p:spPr>
        <p:txBody>
          <a:bodyPr/>
          <a:lstStyle>
            <a:lvl1pPr>
              <a:defRPr b="0" i="0">
                <a:latin typeface="Lato" panose="020F0502020204030203" pitchFamily="34" charset="0"/>
                <a:ea typeface="Lato" panose="020F0502020204030203" pitchFamily="34" charset="0"/>
                <a:cs typeface="Lato" panose="020F0502020204030203" pitchFamily="34" charset="0"/>
              </a:defRPr>
            </a:lvl1pPr>
            <a:lvl2pPr>
              <a:defRPr b="0" i="0">
                <a:latin typeface="Lato" panose="020F0502020204030203" pitchFamily="34" charset="0"/>
                <a:ea typeface="Lato" panose="020F0502020204030203" pitchFamily="34" charset="0"/>
                <a:cs typeface="Lato" panose="020F0502020204030203" pitchFamily="34" charset="0"/>
              </a:defRPr>
            </a:lvl2pPr>
            <a:lvl3pPr>
              <a:defRPr b="0" i="0">
                <a:latin typeface="Lato" panose="020F0502020204030203" pitchFamily="34" charset="0"/>
                <a:ea typeface="Lato" panose="020F0502020204030203" pitchFamily="34" charset="0"/>
                <a:cs typeface="Lato" panose="020F0502020204030203" pitchFamily="34" charset="0"/>
              </a:defRPr>
            </a:lvl3pPr>
            <a:lvl4pPr>
              <a:defRPr b="0" i="0">
                <a:latin typeface="Lato" panose="020F0502020204030203" pitchFamily="34" charset="0"/>
                <a:ea typeface="Lato" panose="020F0502020204030203" pitchFamily="34" charset="0"/>
                <a:cs typeface="Lato" panose="020F0502020204030203" pitchFamily="34" charset="0"/>
              </a:defRPr>
            </a:lvl4pPr>
            <a:lvl5pPr>
              <a:defRPr b="0" i="0">
                <a:latin typeface="Lato" panose="020F0502020204030203" pitchFamily="34" charset="0"/>
                <a:ea typeface="Lato" panose="020F0502020204030203" pitchFamily="34" charset="0"/>
                <a:cs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468366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ible Vers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713221" y="429598"/>
            <a:ext cx="7473085" cy="3680039"/>
          </a:xfrm>
        </p:spPr>
        <p:txBody>
          <a:bodyPr anchor="ctr"/>
          <a:lstStyle>
            <a:lvl1pPr marL="0" marR="0" indent="0" algn="l" defTabSz="457200" rtl="0" eaLnBrk="1" fontAlgn="auto" latinLnBrk="0" hangingPunct="1">
              <a:lnSpc>
                <a:spcPct val="100000"/>
              </a:lnSpc>
              <a:spcBef>
                <a:spcPct val="20000"/>
              </a:spcBef>
              <a:spcAft>
                <a:spcPts val="0"/>
              </a:spcAft>
              <a:buClrTx/>
              <a:buSzTx/>
              <a:buFont typeface="Arial"/>
              <a:buNone/>
              <a:tabLst/>
              <a:defRPr>
                <a:latin typeface="Lato Regular"/>
                <a:cs typeface="Lato Regula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For God so loved the world, that He gave His only begotten Son, that whoever believes in Him shall not perish, but have eternal life.</a:t>
            </a:r>
          </a:p>
        </p:txBody>
      </p:sp>
      <p:sp>
        <p:nvSpPr>
          <p:cNvPr id="3" name="Text Placeholder 2"/>
          <p:cNvSpPr>
            <a:spLocks noGrp="1"/>
          </p:cNvSpPr>
          <p:nvPr>
            <p:ph type="body" sz="quarter" idx="11" hasCustomPrompt="1"/>
          </p:nvPr>
        </p:nvSpPr>
        <p:spPr>
          <a:xfrm>
            <a:off x="713221" y="4109637"/>
            <a:ext cx="4156042" cy="522988"/>
          </a:xfrm>
        </p:spPr>
        <p:txBody>
          <a:bodyPr>
            <a:normAutofit/>
          </a:bodyPr>
          <a:lstStyle>
            <a:lvl1pPr marL="0" indent="0" algn="l">
              <a:buNone/>
              <a:defRPr sz="2800" b="1" i="0" baseline="0">
                <a:latin typeface="Lato" panose="020F0502020204030203" pitchFamily="34" charset="0"/>
                <a:ea typeface="Lato" panose="020F0502020204030203" pitchFamily="34" charset="0"/>
                <a:cs typeface="Lato" panose="020F050202020403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 John 3:16</a:t>
            </a:r>
          </a:p>
        </p:txBody>
      </p:sp>
    </p:spTree>
    <p:extLst>
      <p:ext uri="{BB962C8B-B14F-4D97-AF65-F5344CB8AC3E}">
        <p14:creationId xmlns:p14="http://schemas.microsoft.com/office/powerpoint/2010/main" val="16492836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Full Single Stat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5285" y="465439"/>
            <a:ext cx="7913430" cy="4236288"/>
          </a:xfrm>
        </p:spPr>
        <p:txBody>
          <a:bodyPr anchor="ctr">
            <a:normAutofit/>
          </a:bodyPr>
          <a:lstStyle>
            <a:lvl1pPr algn="ctr">
              <a:defRPr sz="4000" b="1" i="0">
                <a:latin typeface="Lato" panose="020F0502020204030203" pitchFamily="34" charset="0"/>
                <a:ea typeface="Lato" panose="020F0502020204030203" pitchFamily="34" charset="0"/>
                <a:cs typeface="Lato" panose="020F0502020204030203" pitchFamily="34" charset="0"/>
              </a:defRPr>
            </a:lvl1pPr>
          </a:lstStyle>
          <a:p>
            <a:r>
              <a:rPr lang="en-US" dirty="0"/>
              <a:t>Click to edit Master title style</a:t>
            </a:r>
          </a:p>
        </p:txBody>
      </p:sp>
    </p:spTree>
    <p:extLst>
      <p:ext uri="{BB962C8B-B14F-4D97-AF65-F5344CB8AC3E}">
        <p14:creationId xmlns:p14="http://schemas.microsoft.com/office/powerpoint/2010/main" val="531764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Home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3149600" y="3416300"/>
            <a:ext cx="5575300" cy="1549400"/>
          </a:xfrm>
        </p:spPr>
        <p:txBody>
          <a:bodyPr anchor="ctr">
            <a:noAutofit/>
          </a:bodyPr>
          <a:lstStyle>
            <a:lvl1pPr marL="0" indent="0" algn="ctr">
              <a:lnSpc>
                <a:spcPct val="80000"/>
              </a:lnSpc>
              <a:buNone/>
              <a:defRPr sz="3600" b="1" spc="0" baseline="0">
                <a:solidFill>
                  <a:schemeClr val="tx1">
                    <a:tint val="75000"/>
                  </a:schemeClr>
                </a:solidFill>
                <a:latin typeface="Lato Black"/>
                <a:cs typeface="Lato Black"/>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Perfection is the </a:t>
            </a:r>
            <a:br>
              <a:rPr lang="en-US"/>
            </a:br>
            <a:r>
              <a:rPr lang="en-US"/>
              <a:t>Absolute Standard</a:t>
            </a:r>
            <a:endParaRPr lang="en-US" dirty="0"/>
          </a:p>
        </p:txBody>
      </p:sp>
      <p:sp>
        <p:nvSpPr>
          <p:cNvPr id="13" name="TextBox 12"/>
          <p:cNvSpPr txBox="1"/>
          <p:nvPr userDrawn="1"/>
        </p:nvSpPr>
        <p:spPr>
          <a:xfrm>
            <a:off x="2503109" y="2096950"/>
            <a:ext cx="3939514" cy="338554"/>
          </a:xfrm>
          <a:prstGeom prst="rect">
            <a:avLst/>
          </a:prstGeom>
          <a:noFill/>
        </p:spPr>
        <p:txBody>
          <a:bodyPr wrap="square" rtlCol="0" anchor="b">
            <a:spAutoFit/>
          </a:bodyPr>
          <a:lstStyle/>
          <a:p>
            <a:pPr algn="ctr"/>
            <a:r>
              <a:rPr lang="en-US" sz="1600" b="1" i="0" spc="0" dirty="0">
                <a:latin typeface="Lato" panose="020F0502020204030203" pitchFamily="34" charset="0"/>
                <a:ea typeface="Lato" panose="020F0502020204030203" pitchFamily="34" charset="0"/>
                <a:cs typeface="Lato" panose="020F0502020204030203" pitchFamily="34" charset="0"/>
              </a:rPr>
              <a:t>MIKE MAZZALONGO</a:t>
            </a:r>
          </a:p>
        </p:txBody>
      </p:sp>
      <p:sp>
        <p:nvSpPr>
          <p:cNvPr id="5" name="Text Placeholder 4"/>
          <p:cNvSpPr>
            <a:spLocks noGrp="1"/>
          </p:cNvSpPr>
          <p:nvPr>
            <p:ph type="body" sz="quarter" idx="10" hasCustomPrompt="1"/>
          </p:nvPr>
        </p:nvSpPr>
        <p:spPr>
          <a:xfrm>
            <a:off x="511349" y="1954061"/>
            <a:ext cx="2638251" cy="3363913"/>
          </a:xfrm>
        </p:spPr>
        <p:txBody>
          <a:bodyPr anchor="b">
            <a:normAutofit/>
          </a:bodyPr>
          <a:lstStyle>
            <a:lvl1pPr marL="0" indent="0" algn="ctr">
              <a:buNone/>
              <a:defRPr sz="19900">
                <a:latin typeface="Lato Black"/>
                <a:cs typeface="Lato Black"/>
              </a:defRPr>
            </a:lvl1pPr>
          </a:lstStyle>
          <a:p>
            <a:pPr lvl="0"/>
            <a:r>
              <a:rPr lang="en-US" dirty="0"/>
              <a:t>9</a:t>
            </a:r>
          </a:p>
        </p:txBody>
      </p:sp>
      <p:cxnSp>
        <p:nvCxnSpPr>
          <p:cNvPr id="4" name="Straight Connector 3"/>
          <p:cNvCxnSpPr/>
          <p:nvPr userDrawn="1"/>
        </p:nvCxnSpPr>
        <p:spPr>
          <a:xfrm>
            <a:off x="3031099" y="1965183"/>
            <a:ext cx="2883533" cy="0"/>
          </a:xfrm>
          <a:prstGeom prst="line">
            <a:avLst/>
          </a:prstGeom>
          <a:ln>
            <a:solidFill>
              <a:schemeClr val="accent1">
                <a:alpha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351906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ible Verse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713221" y="429598"/>
            <a:ext cx="7473085" cy="3680039"/>
          </a:xfrm>
        </p:spPr>
        <p:txBody>
          <a:bodyPr anchor="ctr"/>
          <a:lstStyle>
            <a:lvl1pPr marL="0" marR="0" indent="0" algn="l" defTabSz="457200" rtl="0" eaLnBrk="1" fontAlgn="auto" latinLnBrk="0" hangingPunct="1">
              <a:lnSpc>
                <a:spcPct val="100000"/>
              </a:lnSpc>
              <a:spcBef>
                <a:spcPct val="20000"/>
              </a:spcBef>
              <a:spcAft>
                <a:spcPts val="0"/>
              </a:spcAft>
              <a:buClrTx/>
              <a:buSzTx/>
              <a:buFont typeface="Arial"/>
              <a:buNone/>
              <a:tabLst/>
              <a:defRPr>
                <a:latin typeface="Lato Regular"/>
                <a:cs typeface="Lato Regula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For God so loved the world, that He gave His only begotten Son, that whoever believes in Him shall not perish, but have eternal life.</a:t>
            </a:r>
          </a:p>
        </p:txBody>
      </p:sp>
      <p:sp>
        <p:nvSpPr>
          <p:cNvPr id="3" name="Text Placeholder 2"/>
          <p:cNvSpPr>
            <a:spLocks noGrp="1"/>
          </p:cNvSpPr>
          <p:nvPr>
            <p:ph type="body" sz="quarter" idx="11" hasCustomPrompt="1"/>
          </p:nvPr>
        </p:nvSpPr>
        <p:spPr>
          <a:xfrm>
            <a:off x="713221" y="4109637"/>
            <a:ext cx="4156042" cy="522988"/>
          </a:xfrm>
        </p:spPr>
        <p:txBody>
          <a:bodyPr>
            <a:normAutofit/>
          </a:bodyPr>
          <a:lstStyle>
            <a:lvl1pPr marL="0" indent="0" algn="l">
              <a:buNone/>
              <a:defRPr sz="2800" b="1" i="0" baseline="0">
                <a:latin typeface="Lato" panose="020F0502020204030203" pitchFamily="34" charset="0"/>
                <a:ea typeface="Lato" panose="020F0502020204030203" pitchFamily="34" charset="0"/>
                <a:cs typeface="Lato" panose="020F050202020403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 John 3:16</a:t>
            </a:r>
          </a:p>
        </p:txBody>
      </p:sp>
    </p:spTree>
    <p:extLst>
      <p:ext uri="{BB962C8B-B14F-4D97-AF65-F5344CB8AC3E}">
        <p14:creationId xmlns:p14="http://schemas.microsoft.com/office/powerpoint/2010/main" val="1364976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ith Title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150">
                <a:solidFill>
                  <a:schemeClr val="bg1"/>
                </a:solidFill>
              </a:defRPr>
            </a:lvl1pPr>
          </a:lstStyle>
          <a:p>
            <a:r>
              <a:rPr lang="en-US" dirty="0"/>
              <a:t>Click to edit Master title style</a:t>
            </a:r>
          </a:p>
        </p:txBody>
      </p:sp>
      <p:sp>
        <p:nvSpPr>
          <p:cNvPr id="4" name="Text Placeholder 3"/>
          <p:cNvSpPr>
            <a:spLocks noGrp="1"/>
          </p:cNvSpPr>
          <p:nvPr>
            <p:ph type="body" sz="quarter" idx="10"/>
          </p:nvPr>
        </p:nvSpPr>
        <p:spPr>
          <a:xfrm>
            <a:off x="598488" y="1251437"/>
            <a:ext cx="7913687" cy="36422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558583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ingle Statment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5285" y="614391"/>
            <a:ext cx="7913430" cy="3914718"/>
          </a:xfrm>
        </p:spPr>
        <p:txBody>
          <a:bodyPr anchor="ctr">
            <a:normAutofit/>
          </a:bodyPr>
          <a:lstStyle>
            <a:lvl1pPr algn="ctr">
              <a:defRPr sz="4000" b="1" i="0">
                <a:latin typeface="Lato" panose="020F0502020204030203" pitchFamily="34" charset="0"/>
                <a:ea typeface="Lato" panose="020F0502020204030203" pitchFamily="34" charset="0"/>
                <a:cs typeface="Lato" panose="020F0502020204030203" pitchFamily="34" charset="0"/>
              </a:defRPr>
            </a:lvl1pPr>
          </a:lstStyle>
          <a:p>
            <a:r>
              <a:rPr lang="en-US" dirty="0"/>
              <a:t>Click to edit Master title style</a:t>
            </a:r>
          </a:p>
        </p:txBody>
      </p:sp>
    </p:spTree>
    <p:extLst>
      <p:ext uri="{BB962C8B-B14F-4D97-AF65-F5344CB8AC3E}">
        <p14:creationId xmlns:p14="http://schemas.microsoft.com/office/powerpoint/2010/main" val="15935761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p:bg>
      <p:bgPr>
        <a:solidFill>
          <a:schemeClr val="bg2">
            <a:lumMod val="10000"/>
          </a:schemeClr>
        </a:solidFill>
        <a:effectLst/>
      </p:bgPr>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98230" y="205979"/>
            <a:ext cx="791343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598230" y="1318483"/>
            <a:ext cx="791343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93260633"/>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5" r:id="rId3"/>
    <p:sldLayoutId id="2147483667" r:id="rId4"/>
    <p:sldLayoutId id="2147483666" r:id="rId5"/>
    <p:sldLayoutId id="2147483661" r:id="rId6"/>
    <p:sldLayoutId id="2147483660" r:id="rId7"/>
    <p:sldLayoutId id="2147483663" r:id="rId8"/>
    <p:sldLayoutId id="2147483668" r:id="rId9"/>
    <p:sldLayoutId id="2147483669" r:id="rId10"/>
  </p:sldLayoutIdLst>
  <p:txStyles>
    <p:titleStyle>
      <a:lvl1pPr algn="l" defTabSz="457200" rtl="0" eaLnBrk="1" latinLnBrk="0" hangingPunct="1">
        <a:spcBef>
          <a:spcPct val="0"/>
        </a:spcBef>
        <a:buNone/>
        <a:defRPr sz="3600" b="1" i="0" kern="1200" spc="-150">
          <a:solidFill>
            <a:schemeClr val="tx1"/>
          </a:solidFill>
          <a:latin typeface="Lato Black" panose="020F0502020204030203" pitchFamily="34" charset="0"/>
          <a:ea typeface="Lato Black" panose="020F0502020204030203" pitchFamily="34" charset="0"/>
          <a:cs typeface="Lato Black" panose="020F0502020204030203" pitchFamily="34" charset="0"/>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742950" indent="-285750" algn="l" defTabSz="457200" rtl="0" eaLnBrk="1" latinLnBrk="0" hangingPunct="1">
        <a:spcBef>
          <a:spcPct val="20000"/>
        </a:spcBef>
        <a:buFont typeface="Arial"/>
        <a:buChar char="–"/>
        <a:defRPr sz="2800" b="0" i="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457200" rtl="0" eaLnBrk="1" latinLnBrk="0" hangingPunct="1">
        <a:spcBef>
          <a:spcPct val="20000"/>
        </a:spcBef>
        <a:buFont typeface="Arial"/>
        <a:buChar char="•"/>
        <a:defRPr sz="2400" b="0" i="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457200" rtl="0" eaLnBrk="1" latinLnBrk="0" hangingPunct="1">
        <a:spcBef>
          <a:spcPct val="20000"/>
        </a:spcBef>
        <a:buFont typeface="Arial"/>
        <a:buChar char="–"/>
        <a:defRPr sz="2000" b="0" i="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457200" rtl="0" eaLnBrk="1" latinLnBrk="0" hangingPunct="1">
        <a:spcBef>
          <a:spcPct val="20000"/>
        </a:spcBef>
        <a:buFont typeface="Arial"/>
        <a:buChar char="»"/>
        <a:defRPr sz="2000" b="0" i="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9.xml"/><Relationship Id="rId4" Type="http://schemas.openxmlformats.org/officeDocument/2006/relationships/image" Target="../media/image1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0" y="1316727"/>
            <a:ext cx="3458817" cy="3363913"/>
          </a:xfrm>
        </p:spPr>
        <p:txBody>
          <a:bodyPr>
            <a:normAutofit/>
          </a:bodyPr>
          <a:lstStyle/>
          <a:p>
            <a:r>
              <a:rPr lang="en-US" sz="16000" dirty="0"/>
              <a:t>13</a:t>
            </a:r>
          </a:p>
        </p:txBody>
      </p:sp>
      <p:sp>
        <p:nvSpPr>
          <p:cNvPr id="3" name="Subtitle 2"/>
          <p:cNvSpPr>
            <a:spLocks noGrp="1"/>
          </p:cNvSpPr>
          <p:nvPr>
            <p:ph type="subTitle" idx="1"/>
          </p:nvPr>
        </p:nvSpPr>
        <p:spPr>
          <a:xfrm>
            <a:off x="2929615" y="2472857"/>
            <a:ext cx="5633385" cy="1696046"/>
          </a:xfrm>
        </p:spPr>
        <p:txBody>
          <a:bodyPr/>
          <a:lstStyle/>
          <a:p>
            <a:r>
              <a:rPr lang="en-US" sz="4800" dirty="0"/>
              <a:t>Aaron’s Sin</a:t>
            </a:r>
          </a:p>
          <a:p>
            <a:r>
              <a:rPr lang="en-US" sz="2400" dirty="0">
                <a:latin typeface="Lato Semibold" panose="020F0502020204030203" pitchFamily="34" charset="0"/>
                <a:ea typeface="Lato Semibold" panose="020F0502020204030203" pitchFamily="34" charset="0"/>
                <a:cs typeface="Lato Semibold" panose="020F0502020204030203" pitchFamily="34" charset="0"/>
              </a:rPr>
              <a:t>Apostasy, restoration, </a:t>
            </a:r>
            <a:br>
              <a:rPr lang="en-US" sz="2400" dirty="0">
                <a:latin typeface="Lato Semibold" panose="020F0502020204030203" pitchFamily="34" charset="0"/>
                <a:ea typeface="Lato Semibold" panose="020F0502020204030203" pitchFamily="34" charset="0"/>
                <a:cs typeface="Lato Semibold" panose="020F0502020204030203" pitchFamily="34" charset="0"/>
              </a:rPr>
            </a:br>
            <a:r>
              <a:rPr lang="en-US" sz="2400" dirty="0">
                <a:latin typeface="Lato Semibold" panose="020F0502020204030203" pitchFamily="34" charset="0"/>
                <a:ea typeface="Lato Semibold" panose="020F0502020204030203" pitchFamily="34" charset="0"/>
                <a:cs typeface="Lato Semibold" panose="020F0502020204030203" pitchFamily="34" charset="0"/>
              </a:rPr>
              <a:t>completion and consecration</a:t>
            </a:r>
            <a:endParaRPr lang="en-US" sz="2800" dirty="0">
              <a:latin typeface="Lato Semibold" panose="020F0502020204030203" pitchFamily="34" charset="0"/>
              <a:ea typeface="Lato Semibold" panose="020F0502020204030203" pitchFamily="34" charset="0"/>
              <a:cs typeface="Lato Semibold" panose="020F0502020204030203" pitchFamily="34" charset="0"/>
            </a:endParaRPr>
          </a:p>
        </p:txBody>
      </p:sp>
    </p:spTree>
    <p:extLst>
      <p:ext uri="{BB962C8B-B14F-4D97-AF65-F5344CB8AC3E}">
        <p14:creationId xmlns:p14="http://schemas.microsoft.com/office/powerpoint/2010/main" val="469371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6E5CD"/>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F43570-4474-F9C0-B126-57FDCA0F39B1}"/>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29266770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1B5DD-9612-093C-119A-6F74303A276D}"/>
              </a:ext>
            </a:extLst>
          </p:cNvPr>
          <p:cNvSpPr>
            <a:spLocks noGrp="1"/>
          </p:cNvSpPr>
          <p:nvPr>
            <p:ph type="title"/>
          </p:nvPr>
        </p:nvSpPr>
        <p:spPr>
          <a:xfrm>
            <a:off x="615285" y="465439"/>
            <a:ext cx="7913430" cy="2730985"/>
          </a:xfrm>
        </p:spPr>
        <p:txBody>
          <a:bodyPr>
            <a:normAutofit/>
          </a:bodyPr>
          <a:lstStyle/>
          <a:p>
            <a:pPr algn="l"/>
            <a:r>
              <a:rPr lang="en-US" sz="3600" dirty="0"/>
              <a:t>APIS = </a:t>
            </a:r>
            <a:r>
              <a:rPr lang="en-US" sz="3600" b="0" dirty="0"/>
              <a:t>god who saved Israel</a:t>
            </a:r>
            <a:br>
              <a:rPr lang="en-US" sz="3600" dirty="0"/>
            </a:br>
            <a:br>
              <a:rPr lang="en-US" sz="1600" dirty="0"/>
            </a:br>
            <a:r>
              <a:rPr lang="en-US" sz="3600" dirty="0"/>
              <a:t>Aaron = </a:t>
            </a:r>
            <a:r>
              <a:rPr lang="en-US" sz="3600" b="0" dirty="0"/>
              <a:t>was preparing to offer sacrifice</a:t>
            </a:r>
            <a:br>
              <a:rPr lang="en-US" sz="3600" b="0" dirty="0"/>
            </a:br>
            <a:br>
              <a:rPr lang="en-US" sz="1800" b="0" dirty="0"/>
            </a:br>
            <a:r>
              <a:rPr lang="en-US" sz="3600" b="0" dirty="0"/>
              <a:t>2</a:t>
            </a:r>
            <a:r>
              <a:rPr lang="en-US" sz="3600" b="0" baseline="30000" dirty="0"/>
              <a:t>nd</a:t>
            </a:r>
            <a:r>
              <a:rPr lang="en-US" sz="3600" b="0" dirty="0"/>
              <a:t> Commandment broken </a:t>
            </a:r>
            <a:r>
              <a:rPr lang="en-US" sz="2400" b="0" dirty="0"/>
              <a:t> (Exodus 20:4)</a:t>
            </a:r>
            <a:r>
              <a:rPr lang="en-US" sz="3600" b="0" dirty="0"/>
              <a:t> </a:t>
            </a:r>
          </a:p>
        </p:txBody>
      </p:sp>
      <p:sp>
        <p:nvSpPr>
          <p:cNvPr id="3" name="TextBox 2">
            <a:extLst>
              <a:ext uri="{FF2B5EF4-FFF2-40B4-BE49-F238E27FC236}">
                <a16:creationId xmlns:a16="http://schemas.microsoft.com/office/drawing/2014/main" id="{F4A0B2C8-539F-75E9-0BBE-D5CE792C25AC}"/>
              </a:ext>
            </a:extLst>
          </p:cNvPr>
          <p:cNvSpPr txBox="1"/>
          <p:nvPr/>
        </p:nvSpPr>
        <p:spPr>
          <a:xfrm>
            <a:off x="1461523" y="3256218"/>
            <a:ext cx="6742706" cy="1200329"/>
          </a:xfrm>
          <a:prstGeom prst="rect">
            <a:avLst/>
          </a:prstGeom>
          <a:noFill/>
        </p:spPr>
        <p:txBody>
          <a:bodyPr wrap="square" rtlCol="0">
            <a:spAutoFit/>
          </a:bodyPr>
          <a:lstStyle/>
          <a:p>
            <a:r>
              <a:rPr lang="en-US" sz="2400" dirty="0">
                <a:latin typeface="Lato" panose="020F0502020204030203" pitchFamily="34" charset="0"/>
                <a:ea typeface="Lato" panose="020F0502020204030203" pitchFamily="34" charset="0"/>
                <a:cs typeface="Lato" panose="020F0502020204030203" pitchFamily="34" charset="0"/>
              </a:rPr>
              <a:t>“You shall not make for yourself an idol, or any likeness of what is in heaven above or on the earth beneath or in the water under the earth.”</a:t>
            </a:r>
          </a:p>
        </p:txBody>
      </p:sp>
      <p:cxnSp>
        <p:nvCxnSpPr>
          <p:cNvPr id="5" name="Straight Connector 4">
            <a:extLst>
              <a:ext uri="{FF2B5EF4-FFF2-40B4-BE49-F238E27FC236}">
                <a16:creationId xmlns:a16="http://schemas.microsoft.com/office/drawing/2014/main" id="{6DFCDE91-117A-2EC6-D924-AF54515B37D7}"/>
              </a:ext>
            </a:extLst>
          </p:cNvPr>
          <p:cNvCxnSpPr/>
          <p:nvPr/>
        </p:nvCxnSpPr>
        <p:spPr>
          <a:xfrm>
            <a:off x="1137037" y="3196424"/>
            <a:ext cx="0" cy="1319917"/>
          </a:xfrm>
          <a:prstGeom prst="line">
            <a:avLst/>
          </a:prstGeom>
          <a:ln w="76200"/>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494612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A60A827-BEA1-18BE-D212-90F19A9BD657}"/>
              </a:ext>
            </a:extLst>
          </p:cNvPr>
          <p:cNvSpPr>
            <a:spLocks noGrp="1"/>
          </p:cNvSpPr>
          <p:nvPr>
            <p:ph type="body" sz="quarter" idx="10"/>
          </p:nvPr>
        </p:nvSpPr>
        <p:spPr/>
        <p:txBody>
          <a:bodyPr>
            <a:normAutofit fontScale="85000" lnSpcReduction="10000"/>
          </a:bodyPr>
          <a:lstStyle/>
          <a:p>
            <a:r>
              <a:rPr lang="en-US" baseline="30000" dirty="0"/>
              <a:t>7</a:t>
            </a:r>
            <a:r>
              <a:rPr lang="en-US" dirty="0"/>
              <a:t> Then the Lord spoke to Moses, “Go down at once, for your people, whom you brought up from the land of Egypt, have corrupted themselves. </a:t>
            </a:r>
            <a:r>
              <a:rPr lang="en-US" baseline="30000" dirty="0"/>
              <a:t>8</a:t>
            </a:r>
            <a:r>
              <a:rPr lang="en-US" dirty="0"/>
              <a:t> They have quickly turned aside from the way which I commanded them. They have made for themselves a molten calf, and have worshiped it and have sacrificed to it and said, ‘This is your god, O Israel, who brought you up from the land of Egypt!’”</a:t>
            </a:r>
          </a:p>
        </p:txBody>
      </p:sp>
      <p:sp>
        <p:nvSpPr>
          <p:cNvPr id="3" name="Text Placeholder 2">
            <a:extLst>
              <a:ext uri="{FF2B5EF4-FFF2-40B4-BE49-F238E27FC236}">
                <a16:creationId xmlns:a16="http://schemas.microsoft.com/office/drawing/2014/main" id="{E7D74451-4EB1-1693-C0AB-AD4D4B99E1FA}"/>
              </a:ext>
            </a:extLst>
          </p:cNvPr>
          <p:cNvSpPr>
            <a:spLocks noGrp="1"/>
          </p:cNvSpPr>
          <p:nvPr>
            <p:ph type="body" sz="quarter" idx="11"/>
          </p:nvPr>
        </p:nvSpPr>
        <p:spPr/>
        <p:txBody>
          <a:bodyPr/>
          <a:lstStyle/>
          <a:p>
            <a:r>
              <a:rPr lang="en-US" dirty="0"/>
              <a:t>- Exodus 32:7-8</a:t>
            </a:r>
          </a:p>
        </p:txBody>
      </p:sp>
    </p:spTree>
    <p:extLst>
      <p:ext uri="{BB962C8B-B14F-4D97-AF65-F5344CB8AC3E}">
        <p14:creationId xmlns:p14="http://schemas.microsoft.com/office/powerpoint/2010/main" val="28609592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A60A827-BEA1-18BE-D212-90F19A9BD657}"/>
              </a:ext>
            </a:extLst>
          </p:cNvPr>
          <p:cNvSpPr>
            <a:spLocks noGrp="1"/>
          </p:cNvSpPr>
          <p:nvPr>
            <p:ph type="body" sz="quarter" idx="10"/>
          </p:nvPr>
        </p:nvSpPr>
        <p:spPr>
          <a:xfrm>
            <a:off x="713221" y="429598"/>
            <a:ext cx="6959788" cy="3680039"/>
          </a:xfrm>
        </p:spPr>
        <p:txBody>
          <a:bodyPr>
            <a:normAutofit/>
          </a:bodyPr>
          <a:lstStyle/>
          <a:p>
            <a:r>
              <a:rPr lang="en-US" sz="2800" baseline="30000" dirty="0"/>
              <a:t>9</a:t>
            </a:r>
            <a:r>
              <a:rPr lang="en-US" sz="2800" dirty="0"/>
              <a:t> The Lord said to Moses, “I have seen this people, and behold, they are an obstinate people. </a:t>
            </a:r>
            <a:r>
              <a:rPr lang="en-US" sz="2800" baseline="30000" dirty="0"/>
              <a:t>10</a:t>
            </a:r>
            <a:r>
              <a:rPr lang="en-US" sz="2800" dirty="0"/>
              <a:t> Now then let Me alone, that My anger may burn against them and that I may destroy them; and I will make of you a great nation.”</a:t>
            </a:r>
          </a:p>
        </p:txBody>
      </p:sp>
      <p:sp>
        <p:nvSpPr>
          <p:cNvPr id="3" name="Text Placeholder 2">
            <a:extLst>
              <a:ext uri="{FF2B5EF4-FFF2-40B4-BE49-F238E27FC236}">
                <a16:creationId xmlns:a16="http://schemas.microsoft.com/office/drawing/2014/main" id="{E7D74451-4EB1-1693-C0AB-AD4D4B99E1FA}"/>
              </a:ext>
            </a:extLst>
          </p:cNvPr>
          <p:cNvSpPr>
            <a:spLocks noGrp="1"/>
          </p:cNvSpPr>
          <p:nvPr>
            <p:ph type="body" sz="quarter" idx="11"/>
          </p:nvPr>
        </p:nvSpPr>
        <p:spPr/>
        <p:txBody>
          <a:bodyPr/>
          <a:lstStyle/>
          <a:p>
            <a:r>
              <a:rPr lang="en-US" dirty="0"/>
              <a:t>- Exodus 32:9-10</a:t>
            </a:r>
          </a:p>
        </p:txBody>
      </p:sp>
    </p:spTree>
    <p:extLst>
      <p:ext uri="{BB962C8B-B14F-4D97-AF65-F5344CB8AC3E}">
        <p14:creationId xmlns:p14="http://schemas.microsoft.com/office/powerpoint/2010/main" val="27508032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0878F-7F5C-13A3-039E-F74BFAF93936}"/>
              </a:ext>
            </a:extLst>
          </p:cNvPr>
          <p:cNvSpPr>
            <a:spLocks noGrp="1"/>
          </p:cNvSpPr>
          <p:nvPr>
            <p:ph type="title"/>
          </p:nvPr>
        </p:nvSpPr>
        <p:spPr>
          <a:xfrm>
            <a:off x="615285" y="799394"/>
            <a:ext cx="7913430" cy="1943806"/>
          </a:xfrm>
        </p:spPr>
        <p:txBody>
          <a:bodyPr/>
          <a:lstStyle/>
          <a:p>
            <a:pPr algn="l"/>
            <a:r>
              <a:rPr lang="en-US" dirty="0"/>
              <a:t>God can/has changed His mind.</a:t>
            </a:r>
            <a:br>
              <a:rPr lang="en-US" dirty="0"/>
            </a:br>
            <a:br>
              <a:rPr lang="en-US" sz="1600" dirty="0"/>
            </a:br>
            <a:r>
              <a:rPr lang="en-US" sz="3200" b="0" dirty="0"/>
              <a:t>For example:</a:t>
            </a:r>
            <a:endParaRPr lang="en-US" b="0" dirty="0"/>
          </a:p>
        </p:txBody>
      </p:sp>
      <p:sp>
        <p:nvSpPr>
          <p:cNvPr id="4" name="TextBox 3">
            <a:extLst>
              <a:ext uri="{FF2B5EF4-FFF2-40B4-BE49-F238E27FC236}">
                <a16:creationId xmlns:a16="http://schemas.microsoft.com/office/drawing/2014/main" id="{51371180-D55A-F440-EAFE-612EF5324AE0}"/>
              </a:ext>
            </a:extLst>
          </p:cNvPr>
          <p:cNvSpPr txBox="1"/>
          <p:nvPr/>
        </p:nvSpPr>
        <p:spPr>
          <a:xfrm>
            <a:off x="1172816" y="2722825"/>
            <a:ext cx="6555851" cy="1184940"/>
          </a:xfrm>
          <a:prstGeom prst="rect">
            <a:avLst/>
          </a:prstGeom>
          <a:noFill/>
        </p:spPr>
        <p:txBody>
          <a:bodyPr wrap="square">
            <a:spAutoFit/>
          </a:bodyPr>
          <a:lstStyle/>
          <a:p>
            <a:pPr marL="285750" indent="-285750">
              <a:spcAft>
                <a:spcPts val="1800"/>
              </a:spcAft>
              <a:buFont typeface="Arial" panose="020B0604020202020204" pitchFamily="34" charset="0"/>
              <a:buChar char="•"/>
            </a:pPr>
            <a:r>
              <a:rPr lang="en-US" sz="2800" b="0" dirty="0">
                <a:latin typeface="Lato" panose="020F0502020204030203" pitchFamily="34" charset="0"/>
                <a:ea typeface="Lato" panose="020F0502020204030203" pitchFamily="34" charset="0"/>
                <a:cs typeface="Lato" panose="020F0502020204030203" pitchFamily="34" charset="0"/>
              </a:rPr>
              <a:t>Hezekiah – II Kings 20:1-11</a:t>
            </a:r>
          </a:p>
          <a:p>
            <a:pPr marL="285750" indent="-285750">
              <a:spcAft>
                <a:spcPts val="1800"/>
              </a:spcAft>
              <a:buFont typeface="Arial" panose="020B0604020202020204" pitchFamily="34" charset="0"/>
              <a:buChar char="•"/>
            </a:pPr>
            <a:r>
              <a:rPr lang="en-US" sz="2800" dirty="0">
                <a:latin typeface="Lato" panose="020F0502020204030203" pitchFamily="34" charset="0"/>
                <a:ea typeface="Lato" panose="020F0502020204030203" pitchFamily="34" charset="0"/>
                <a:cs typeface="Lato" panose="020F0502020204030203" pitchFamily="34" charset="0"/>
              </a:rPr>
              <a:t>Sodom and Gomorrah – Genesis 16:18</a:t>
            </a:r>
          </a:p>
        </p:txBody>
      </p:sp>
    </p:spTree>
    <p:extLst>
      <p:ext uri="{BB962C8B-B14F-4D97-AF65-F5344CB8AC3E}">
        <p14:creationId xmlns:p14="http://schemas.microsoft.com/office/powerpoint/2010/main" val="18780745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A60A827-BEA1-18BE-D212-90F19A9BD657}"/>
              </a:ext>
            </a:extLst>
          </p:cNvPr>
          <p:cNvSpPr>
            <a:spLocks noGrp="1"/>
          </p:cNvSpPr>
          <p:nvPr>
            <p:ph type="body" sz="quarter" idx="10"/>
          </p:nvPr>
        </p:nvSpPr>
        <p:spPr/>
        <p:txBody>
          <a:bodyPr>
            <a:normAutofit lnSpcReduction="10000"/>
          </a:bodyPr>
          <a:lstStyle/>
          <a:p>
            <a:r>
              <a:rPr lang="en-US" sz="2800" baseline="30000" dirty="0"/>
              <a:t>19</a:t>
            </a:r>
            <a:r>
              <a:rPr lang="en-US" sz="2800" dirty="0"/>
              <a:t> It came about, as soon as Moses came near the camp, that he saw the calf and the dancing; and Moses’ anger burned, and he threw the tablets from his hands and shattered them at the foot of the mountain. </a:t>
            </a:r>
            <a:br>
              <a:rPr lang="en-US" sz="2800" dirty="0"/>
            </a:br>
            <a:r>
              <a:rPr lang="en-US" sz="2800" baseline="30000" dirty="0"/>
              <a:t>20</a:t>
            </a:r>
            <a:r>
              <a:rPr lang="en-US" sz="2800" dirty="0"/>
              <a:t> He took the calf which they had made and burned it with fire, and ground it to powder, and scattered it over the surface of the water and made the sons of Israel drink it.</a:t>
            </a:r>
          </a:p>
        </p:txBody>
      </p:sp>
      <p:sp>
        <p:nvSpPr>
          <p:cNvPr id="3" name="Text Placeholder 2">
            <a:extLst>
              <a:ext uri="{FF2B5EF4-FFF2-40B4-BE49-F238E27FC236}">
                <a16:creationId xmlns:a16="http://schemas.microsoft.com/office/drawing/2014/main" id="{E7D74451-4EB1-1693-C0AB-AD4D4B99E1FA}"/>
              </a:ext>
            </a:extLst>
          </p:cNvPr>
          <p:cNvSpPr>
            <a:spLocks noGrp="1"/>
          </p:cNvSpPr>
          <p:nvPr>
            <p:ph type="body" sz="quarter" idx="11"/>
          </p:nvPr>
        </p:nvSpPr>
        <p:spPr/>
        <p:txBody>
          <a:bodyPr/>
          <a:lstStyle/>
          <a:p>
            <a:r>
              <a:rPr lang="en-US" dirty="0"/>
              <a:t>- Exodus 32:19-20</a:t>
            </a:r>
          </a:p>
        </p:txBody>
      </p:sp>
    </p:spTree>
    <p:extLst>
      <p:ext uri="{BB962C8B-B14F-4D97-AF65-F5344CB8AC3E}">
        <p14:creationId xmlns:p14="http://schemas.microsoft.com/office/powerpoint/2010/main" val="14151194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A60A827-BEA1-18BE-D212-90F19A9BD657}"/>
              </a:ext>
            </a:extLst>
          </p:cNvPr>
          <p:cNvSpPr>
            <a:spLocks noGrp="1"/>
          </p:cNvSpPr>
          <p:nvPr>
            <p:ph type="body" sz="quarter" idx="10"/>
          </p:nvPr>
        </p:nvSpPr>
        <p:spPr/>
        <p:txBody>
          <a:bodyPr>
            <a:normAutofit/>
          </a:bodyPr>
          <a:lstStyle/>
          <a:p>
            <a:r>
              <a:rPr lang="en-US" sz="2800" baseline="30000" dirty="0"/>
              <a:t>21</a:t>
            </a:r>
            <a:r>
              <a:rPr lang="en-US" sz="2800" dirty="0"/>
              <a:t> Then Moses said to Aaron, “What did this people do to you, that you have brought such great sin upon them?” </a:t>
            </a:r>
            <a:r>
              <a:rPr lang="en-US" sz="2800" baseline="30000" dirty="0"/>
              <a:t>22</a:t>
            </a:r>
            <a:r>
              <a:rPr lang="en-US" sz="2800" dirty="0"/>
              <a:t> Aaron said, “Do not let the anger of my lord burn; you know the people yourself, that they are prone to evil.</a:t>
            </a:r>
          </a:p>
        </p:txBody>
      </p:sp>
      <p:sp>
        <p:nvSpPr>
          <p:cNvPr id="3" name="Text Placeholder 2">
            <a:extLst>
              <a:ext uri="{FF2B5EF4-FFF2-40B4-BE49-F238E27FC236}">
                <a16:creationId xmlns:a16="http://schemas.microsoft.com/office/drawing/2014/main" id="{E7D74451-4EB1-1693-C0AB-AD4D4B99E1FA}"/>
              </a:ext>
            </a:extLst>
          </p:cNvPr>
          <p:cNvSpPr>
            <a:spLocks noGrp="1"/>
          </p:cNvSpPr>
          <p:nvPr>
            <p:ph type="body" sz="quarter" idx="11"/>
          </p:nvPr>
        </p:nvSpPr>
        <p:spPr/>
        <p:txBody>
          <a:bodyPr/>
          <a:lstStyle/>
          <a:p>
            <a:r>
              <a:rPr lang="en-US" dirty="0"/>
              <a:t>- Exodus 32:21-22</a:t>
            </a:r>
          </a:p>
        </p:txBody>
      </p:sp>
    </p:spTree>
    <p:extLst>
      <p:ext uri="{BB962C8B-B14F-4D97-AF65-F5344CB8AC3E}">
        <p14:creationId xmlns:p14="http://schemas.microsoft.com/office/powerpoint/2010/main" val="26017835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A60A827-BEA1-18BE-D212-90F19A9BD657}"/>
              </a:ext>
            </a:extLst>
          </p:cNvPr>
          <p:cNvSpPr>
            <a:spLocks noGrp="1"/>
          </p:cNvSpPr>
          <p:nvPr>
            <p:ph type="body" sz="quarter" idx="10"/>
          </p:nvPr>
        </p:nvSpPr>
        <p:spPr/>
        <p:txBody>
          <a:bodyPr>
            <a:normAutofit/>
          </a:bodyPr>
          <a:lstStyle/>
          <a:p>
            <a:r>
              <a:rPr lang="en-US" sz="2800" baseline="30000" dirty="0"/>
              <a:t>23</a:t>
            </a:r>
            <a:r>
              <a:rPr lang="en-US" sz="2800" dirty="0"/>
              <a:t> For they said to me, ‘Make a god for us who will go before us; for this Moses, the man who brought us up from the land of Egypt, we do not know what has become of him.’ </a:t>
            </a:r>
            <a:r>
              <a:rPr lang="en-US" sz="2800" baseline="30000" dirty="0"/>
              <a:t>24</a:t>
            </a:r>
            <a:r>
              <a:rPr lang="en-US" sz="2800" dirty="0"/>
              <a:t> I said to them, ‘Whoever has any gold, let them tear it off.’ So they gave it to me, and I threw it into the fire, and out came this calf.”</a:t>
            </a:r>
          </a:p>
        </p:txBody>
      </p:sp>
      <p:sp>
        <p:nvSpPr>
          <p:cNvPr id="3" name="Text Placeholder 2">
            <a:extLst>
              <a:ext uri="{FF2B5EF4-FFF2-40B4-BE49-F238E27FC236}">
                <a16:creationId xmlns:a16="http://schemas.microsoft.com/office/drawing/2014/main" id="{E7D74451-4EB1-1693-C0AB-AD4D4B99E1FA}"/>
              </a:ext>
            </a:extLst>
          </p:cNvPr>
          <p:cNvSpPr>
            <a:spLocks noGrp="1"/>
          </p:cNvSpPr>
          <p:nvPr>
            <p:ph type="body" sz="quarter" idx="11"/>
          </p:nvPr>
        </p:nvSpPr>
        <p:spPr/>
        <p:txBody>
          <a:bodyPr/>
          <a:lstStyle/>
          <a:p>
            <a:r>
              <a:rPr lang="en-US" dirty="0"/>
              <a:t>- Exodus 32:23-24</a:t>
            </a:r>
          </a:p>
        </p:txBody>
      </p:sp>
    </p:spTree>
    <p:extLst>
      <p:ext uri="{BB962C8B-B14F-4D97-AF65-F5344CB8AC3E}">
        <p14:creationId xmlns:p14="http://schemas.microsoft.com/office/powerpoint/2010/main" val="12003697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C0D75-B146-7027-AA52-047849F49EC5}"/>
              </a:ext>
            </a:extLst>
          </p:cNvPr>
          <p:cNvSpPr>
            <a:spLocks noGrp="1"/>
          </p:cNvSpPr>
          <p:nvPr>
            <p:ph type="title"/>
          </p:nvPr>
        </p:nvSpPr>
        <p:spPr/>
        <p:txBody>
          <a:bodyPr/>
          <a:lstStyle/>
          <a:p>
            <a:r>
              <a:rPr lang="en-US" dirty="0"/>
              <a:t>Aaron’s Excuses:</a:t>
            </a:r>
          </a:p>
        </p:txBody>
      </p:sp>
      <p:sp>
        <p:nvSpPr>
          <p:cNvPr id="3" name="Text Placeholder 2">
            <a:extLst>
              <a:ext uri="{FF2B5EF4-FFF2-40B4-BE49-F238E27FC236}">
                <a16:creationId xmlns:a16="http://schemas.microsoft.com/office/drawing/2014/main" id="{BE6209D9-1479-E7E6-D8AC-9E98DDD2BCA0}"/>
              </a:ext>
            </a:extLst>
          </p:cNvPr>
          <p:cNvSpPr>
            <a:spLocks noGrp="1"/>
          </p:cNvSpPr>
          <p:nvPr>
            <p:ph type="body" sz="quarter" idx="10"/>
          </p:nvPr>
        </p:nvSpPr>
        <p:spPr>
          <a:xfrm>
            <a:off x="914400" y="1439186"/>
            <a:ext cx="7597775" cy="3454494"/>
          </a:xfrm>
        </p:spPr>
        <p:txBody>
          <a:bodyPr>
            <a:normAutofit/>
          </a:bodyPr>
          <a:lstStyle/>
          <a:p>
            <a:pPr>
              <a:lnSpc>
                <a:spcPct val="150000"/>
              </a:lnSpc>
            </a:pPr>
            <a:r>
              <a:rPr lang="en-US" sz="4000" dirty="0"/>
              <a:t>They forced me</a:t>
            </a:r>
          </a:p>
          <a:p>
            <a:pPr>
              <a:lnSpc>
                <a:spcPct val="150000"/>
              </a:lnSpc>
            </a:pPr>
            <a:r>
              <a:rPr lang="en-US" sz="4000" dirty="0"/>
              <a:t>Not my fault</a:t>
            </a:r>
          </a:p>
          <a:p>
            <a:pPr>
              <a:lnSpc>
                <a:spcPct val="150000"/>
              </a:lnSpc>
            </a:pPr>
            <a:r>
              <a:rPr lang="en-US" sz="4000" dirty="0"/>
              <a:t>Moses’ fault</a:t>
            </a:r>
          </a:p>
        </p:txBody>
      </p:sp>
    </p:spTree>
    <p:extLst>
      <p:ext uri="{BB962C8B-B14F-4D97-AF65-F5344CB8AC3E}">
        <p14:creationId xmlns:p14="http://schemas.microsoft.com/office/powerpoint/2010/main" val="3898780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C0D75-B146-7027-AA52-047849F49EC5}"/>
              </a:ext>
            </a:extLst>
          </p:cNvPr>
          <p:cNvSpPr>
            <a:spLocks noGrp="1"/>
          </p:cNvSpPr>
          <p:nvPr>
            <p:ph type="title"/>
          </p:nvPr>
        </p:nvSpPr>
        <p:spPr/>
        <p:txBody>
          <a:bodyPr/>
          <a:lstStyle/>
          <a:p>
            <a:r>
              <a:rPr lang="en-US" dirty="0"/>
              <a:t>Consequences:</a:t>
            </a:r>
          </a:p>
        </p:txBody>
      </p:sp>
      <p:sp>
        <p:nvSpPr>
          <p:cNvPr id="3" name="Text Placeholder 2">
            <a:extLst>
              <a:ext uri="{FF2B5EF4-FFF2-40B4-BE49-F238E27FC236}">
                <a16:creationId xmlns:a16="http://schemas.microsoft.com/office/drawing/2014/main" id="{BE6209D9-1479-E7E6-D8AC-9E98DDD2BCA0}"/>
              </a:ext>
            </a:extLst>
          </p:cNvPr>
          <p:cNvSpPr>
            <a:spLocks noGrp="1"/>
          </p:cNvSpPr>
          <p:nvPr>
            <p:ph type="body" sz="quarter" idx="10"/>
          </p:nvPr>
        </p:nvSpPr>
        <p:spPr>
          <a:xfrm>
            <a:off x="914400" y="1439186"/>
            <a:ext cx="7597775" cy="3454494"/>
          </a:xfrm>
        </p:spPr>
        <p:txBody>
          <a:bodyPr>
            <a:normAutofit/>
          </a:bodyPr>
          <a:lstStyle/>
          <a:p>
            <a:pPr>
              <a:lnSpc>
                <a:spcPct val="150000"/>
              </a:lnSpc>
            </a:pPr>
            <a:r>
              <a:rPr lang="en-US" sz="4000" dirty="0"/>
              <a:t>People sinned</a:t>
            </a:r>
          </a:p>
          <a:p>
            <a:pPr>
              <a:lnSpc>
                <a:spcPct val="150000"/>
              </a:lnSpc>
            </a:pPr>
            <a:r>
              <a:rPr lang="en-US" sz="4000" dirty="0"/>
              <a:t>Lives lost</a:t>
            </a:r>
          </a:p>
          <a:p>
            <a:pPr>
              <a:lnSpc>
                <a:spcPct val="150000"/>
              </a:lnSpc>
            </a:pPr>
            <a:r>
              <a:rPr lang="en-US" sz="4000" dirty="0"/>
              <a:t>Aaron’s reputation ruined</a:t>
            </a:r>
          </a:p>
        </p:txBody>
      </p:sp>
    </p:spTree>
    <p:extLst>
      <p:ext uri="{BB962C8B-B14F-4D97-AF65-F5344CB8AC3E}">
        <p14:creationId xmlns:p14="http://schemas.microsoft.com/office/powerpoint/2010/main" val="42654636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2F77C8F-0AF1-FC47-8A30-01D551B6B5BC}"/>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33817985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C0D75-B146-7027-AA52-047849F49EC5}"/>
              </a:ext>
            </a:extLst>
          </p:cNvPr>
          <p:cNvSpPr>
            <a:spLocks noGrp="1"/>
          </p:cNvSpPr>
          <p:nvPr>
            <p:ph type="title"/>
          </p:nvPr>
        </p:nvSpPr>
        <p:spPr/>
        <p:txBody>
          <a:bodyPr/>
          <a:lstStyle/>
          <a:p>
            <a:r>
              <a:rPr lang="en-US" dirty="0"/>
              <a:t>Punishment:</a:t>
            </a:r>
          </a:p>
        </p:txBody>
      </p:sp>
      <p:sp>
        <p:nvSpPr>
          <p:cNvPr id="3" name="Text Placeholder 2">
            <a:extLst>
              <a:ext uri="{FF2B5EF4-FFF2-40B4-BE49-F238E27FC236}">
                <a16:creationId xmlns:a16="http://schemas.microsoft.com/office/drawing/2014/main" id="{BE6209D9-1479-E7E6-D8AC-9E98DDD2BCA0}"/>
              </a:ext>
            </a:extLst>
          </p:cNvPr>
          <p:cNvSpPr>
            <a:spLocks noGrp="1"/>
          </p:cNvSpPr>
          <p:nvPr>
            <p:ph type="body" sz="quarter" idx="10"/>
          </p:nvPr>
        </p:nvSpPr>
        <p:spPr>
          <a:xfrm>
            <a:off x="598230" y="1510748"/>
            <a:ext cx="8060740" cy="3382932"/>
          </a:xfrm>
        </p:spPr>
        <p:txBody>
          <a:bodyPr>
            <a:normAutofit/>
          </a:bodyPr>
          <a:lstStyle/>
          <a:p>
            <a:pPr>
              <a:lnSpc>
                <a:spcPct val="150000"/>
              </a:lnSpc>
            </a:pPr>
            <a:r>
              <a:rPr lang="en-US" sz="3600" dirty="0"/>
              <a:t>People drink the bitter water of guilt</a:t>
            </a:r>
          </a:p>
          <a:p>
            <a:pPr>
              <a:lnSpc>
                <a:spcPct val="150000"/>
              </a:lnSpc>
            </a:pPr>
            <a:r>
              <a:rPr lang="en-US" sz="3600" dirty="0"/>
              <a:t>3000 leaders killed</a:t>
            </a:r>
          </a:p>
          <a:p>
            <a:pPr>
              <a:lnSpc>
                <a:spcPct val="150000"/>
              </a:lnSpc>
            </a:pPr>
            <a:r>
              <a:rPr lang="en-US" sz="3600" dirty="0"/>
              <a:t>Plague in the camp</a:t>
            </a:r>
          </a:p>
        </p:txBody>
      </p:sp>
    </p:spTree>
    <p:extLst>
      <p:ext uri="{BB962C8B-B14F-4D97-AF65-F5344CB8AC3E}">
        <p14:creationId xmlns:p14="http://schemas.microsoft.com/office/powerpoint/2010/main" val="35826412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CFF5E-F4B5-7D43-8B53-E2E8F1500F47}"/>
              </a:ext>
            </a:extLst>
          </p:cNvPr>
          <p:cNvSpPr>
            <a:spLocks noGrp="1"/>
          </p:cNvSpPr>
          <p:nvPr>
            <p:ph type="title"/>
          </p:nvPr>
        </p:nvSpPr>
        <p:spPr/>
        <p:txBody>
          <a:bodyPr/>
          <a:lstStyle/>
          <a:p>
            <a:r>
              <a:rPr lang="en-US" dirty="0"/>
              <a:t>The Journey Resumes</a:t>
            </a:r>
          </a:p>
        </p:txBody>
      </p:sp>
      <p:sp>
        <p:nvSpPr>
          <p:cNvPr id="3" name="Text Placeholder 2">
            <a:extLst>
              <a:ext uri="{FF2B5EF4-FFF2-40B4-BE49-F238E27FC236}">
                <a16:creationId xmlns:a16="http://schemas.microsoft.com/office/drawing/2014/main" id="{00E3BDB6-C21D-1884-49CB-F91326F53753}"/>
              </a:ext>
            </a:extLst>
          </p:cNvPr>
          <p:cNvSpPr>
            <a:spLocks noGrp="1"/>
          </p:cNvSpPr>
          <p:nvPr>
            <p:ph type="body" sz="quarter" idx="10"/>
          </p:nvPr>
        </p:nvSpPr>
        <p:spPr/>
        <p:txBody>
          <a:bodyPr>
            <a:normAutofit/>
          </a:bodyPr>
          <a:lstStyle/>
          <a:p>
            <a:pPr marL="697230" indent="-697230">
              <a:buFont typeface="+mj-lt"/>
              <a:buAutoNum type="alphaUcPeriod"/>
            </a:pPr>
            <a:r>
              <a:rPr lang="en-US" sz="4400" b="1" dirty="0"/>
              <a:t>Moses intercedes – </a:t>
            </a:r>
            <a:br>
              <a:rPr lang="en-US" sz="4400" b="1" dirty="0"/>
            </a:br>
            <a:r>
              <a:rPr lang="en-US" sz="4400" b="1" dirty="0"/>
              <a:t>Exodus 33:7-23</a:t>
            </a:r>
          </a:p>
        </p:txBody>
      </p:sp>
    </p:spTree>
    <p:extLst>
      <p:ext uri="{BB962C8B-B14F-4D97-AF65-F5344CB8AC3E}">
        <p14:creationId xmlns:p14="http://schemas.microsoft.com/office/powerpoint/2010/main" val="5089261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CFF5E-F4B5-7D43-8B53-E2E8F1500F47}"/>
              </a:ext>
            </a:extLst>
          </p:cNvPr>
          <p:cNvSpPr>
            <a:spLocks noGrp="1"/>
          </p:cNvSpPr>
          <p:nvPr>
            <p:ph type="title"/>
          </p:nvPr>
        </p:nvSpPr>
        <p:spPr/>
        <p:txBody>
          <a:bodyPr/>
          <a:lstStyle/>
          <a:p>
            <a:r>
              <a:rPr lang="en-US" dirty="0"/>
              <a:t>The Journey Resumes</a:t>
            </a:r>
          </a:p>
        </p:txBody>
      </p:sp>
      <p:sp>
        <p:nvSpPr>
          <p:cNvPr id="3" name="Text Placeholder 2">
            <a:extLst>
              <a:ext uri="{FF2B5EF4-FFF2-40B4-BE49-F238E27FC236}">
                <a16:creationId xmlns:a16="http://schemas.microsoft.com/office/drawing/2014/main" id="{00E3BDB6-C21D-1884-49CB-F91326F53753}"/>
              </a:ext>
            </a:extLst>
          </p:cNvPr>
          <p:cNvSpPr>
            <a:spLocks noGrp="1"/>
          </p:cNvSpPr>
          <p:nvPr>
            <p:ph type="body" sz="quarter" idx="10"/>
          </p:nvPr>
        </p:nvSpPr>
        <p:spPr>
          <a:xfrm>
            <a:off x="598488" y="1251437"/>
            <a:ext cx="8203606" cy="3642243"/>
          </a:xfrm>
        </p:spPr>
        <p:txBody>
          <a:bodyPr>
            <a:normAutofit/>
          </a:bodyPr>
          <a:lstStyle/>
          <a:p>
            <a:pPr marL="697230" indent="-697230">
              <a:buFont typeface="+mj-lt"/>
              <a:buAutoNum type="alphaUcPeriod"/>
            </a:pPr>
            <a:r>
              <a:rPr lang="en-US" sz="2200" dirty="0"/>
              <a:t>Moses intercedes – Exodus 33:7-23</a:t>
            </a:r>
          </a:p>
          <a:p>
            <a:pPr marL="697230" indent="-697230">
              <a:buFont typeface="+mj-lt"/>
              <a:buAutoNum type="alphaUcPeriod"/>
            </a:pPr>
            <a:r>
              <a:rPr lang="en-US" sz="4800" b="1" dirty="0"/>
              <a:t>Moses receives renewed instructions – </a:t>
            </a:r>
            <a:br>
              <a:rPr lang="en-US" sz="4800" b="1" dirty="0"/>
            </a:br>
            <a:r>
              <a:rPr lang="en-US" sz="4800" b="1" dirty="0"/>
              <a:t>Exodus 34:1-35:3</a:t>
            </a:r>
          </a:p>
        </p:txBody>
      </p:sp>
    </p:spTree>
    <p:extLst>
      <p:ext uri="{BB962C8B-B14F-4D97-AF65-F5344CB8AC3E}">
        <p14:creationId xmlns:p14="http://schemas.microsoft.com/office/powerpoint/2010/main" val="5753041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CFF5E-F4B5-7D43-8B53-E2E8F1500F47}"/>
              </a:ext>
            </a:extLst>
          </p:cNvPr>
          <p:cNvSpPr>
            <a:spLocks noGrp="1"/>
          </p:cNvSpPr>
          <p:nvPr>
            <p:ph type="title"/>
          </p:nvPr>
        </p:nvSpPr>
        <p:spPr/>
        <p:txBody>
          <a:bodyPr/>
          <a:lstStyle/>
          <a:p>
            <a:r>
              <a:rPr lang="en-US" dirty="0"/>
              <a:t>The Journey Resumes</a:t>
            </a:r>
          </a:p>
        </p:txBody>
      </p:sp>
      <p:sp>
        <p:nvSpPr>
          <p:cNvPr id="3" name="Text Placeholder 2">
            <a:extLst>
              <a:ext uri="{FF2B5EF4-FFF2-40B4-BE49-F238E27FC236}">
                <a16:creationId xmlns:a16="http://schemas.microsoft.com/office/drawing/2014/main" id="{00E3BDB6-C21D-1884-49CB-F91326F53753}"/>
              </a:ext>
            </a:extLst>
          </p:cNvPr>
          <p:cNvSpPr>
            <a:spLocks noGrp="1"/>
          </p:cNvSpPr>
          <p:nvPr>
            <p:ph type="body" sz="quarter" idx="10"/>
          </p:nvPr>
        </p:nvSpPr>
        <p:spPr>
          <a:xfrm>
            <a:off x="598488" y="1251437"/>
            <a:ext cx="8203606" cy="3642243"/>
          </a:xfrm>
        </p:spPr>
        <p:txBody>
          <a:bodyPr>
            <a:normAutofit/>
          </a:bodyPr>
          <a:lstStyle/>
          <a:p>
            <a:pPr marL="331470" indent="-331470">
              <a:buFont typeface="+mj-lt"/>
              <a:buAutoNum type="alphaUcPeriod"/>
            </a:pPr>
            <a:r>
              <a:rPr lang="en-US" sz="2000" dirty="0"/>
              <a:t>Moses intercedes – Exodus 33:7-23</a:t>
            </a:r>
          </a:p>
          <a:p>
            <a:pPr marL="331470" indent="-331470">
              <a:buFont typeface="+mj-lt"/>
              <a:buAutoNum type="alphaUcPeriod"/>
            </a:pPr>
            <a:r>
              <a:rPr lang="en-US" sz="2000" dirty="0"/>
              <a:t>Moses receives renewed instructions – Exodus 34:1-35:3</a:t>
            </a:r>
          </a:p>
          <a:p>
            <a:pPr marL="697230" indent="-697230">
              <a:buFont typeface="+mj-lt"/>
              <a:buAutoNum type="alphaUcPeriod"/>
            </a:pPr>
            <a:r>
              <a:rPr lang="en-US" sz="4800" b="1" dirty="0"/>
              <a:t>The Tabernacle is built – Exodus 35:4-40:11</a:t>
            </a:r>
          </a:p>
        </p:txBody>
      </p:sp>
    </p:spTree>
    <p:extLst>
      <p:ext uri="{BB962C8B-B14F-4D97-AF65-F5344CB8AC3E}">
        <p14:creationId xmlns:p14="http://schemas.microsoft.com/office/powerpoint/2010/main" val="5207275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9027E6-4E4F-95B7-90AE-91C0E6D95461}"/>
              </a:ext>
            </a:extLst>
          </p:cNvPr>
          <p:cNvSpPr>
            <a:spLocks noGrp="1"/>
          </p:cNvSpPr>
          <p:nvPr>
            <p:ph type="body" sz="quarter" idx="10"/>
          </p:nvPr>
        </p:nvSpPr>
        <p:spPr/>
        <p:txBody>
          <a:bodyPr>
            <a:normAutofit/>
          </a:bodyPr>
          <a:lstStyle/>
          <a:p>
            <a:r>
              <a:rPr lang="en-US" sz="2800" baseline="30000" dirty="0"/>
              <a:t>12</a:t>
            </a:r>
            <a:r>
              <a:rPr lang="en-US" sz="2800" dirty="0"/>
              <a:t> Then you shall bring Aaron and his sons to the doorway of the tent of meeting and wash them with water. </a:t>
            </a:r>
            <a:r>
              <a:rPr lang="en-US" sz="2800" baseline="30000" dirty="0"/>
              <a:t>13</a:t>
            </a:r>
            <a:r>
              <a:rPr lang="en-US" sz="2800" dirty="0"/>
              <a:t> You shall put the holy garments on Aaron and anoint him and consecrate him, that he may minister as a priest to Me.</a:t>
            </a:r>
          </a:p>
        </p:txBody>
      </p:sp>
      <p:sp>
        <p:nvSpPr>
          <p:cNvPr id="3" name="Text Placeholder 2">
            <a:extLst>
              <a:ext uri="{FF2B5EF4-FFF2-40B4-BE49-F238E27FC236}">
                <a16:creationId xmlns:a16="http://schemas.microsoft.com/office/drawing/2014/main" id="{C0C366AF-CBFF-1530-0653-628D30DFB731}"/>
              </a:ext>
            </a:extLst>
          </p:cNvPr>
          <p:cNvSpPr>
            <a:spLocks noGrp="1"/>
          </p:cNvSpPr>
          <p:nvPr>
            <p:ph type="body" sz="quarter" idx="11"/>
          </p:nvPr>
        </p:nvSpPr>
        <p:spPr/>
        <p:txBody>
          <a:bodyPr/>
          <a:lstStyle/>
          <a:p>
            <a:r>
              <a:rPr lang="en-US" dirty="0"/>
              <a:t>- Exodus 40:12-13</a:t>
            </a:r>
          </a:p>
        </p:txBody>
      </p:sp>
    </p:spTree>
    <p:extLst>
      <p:ext uri="{BB962C8B-B14F-4D97-AF65-F5344CB8AC3E}">
        <p14:creationId xmlns:p14="http://schemas.microsoft.com/office/powerpoint/2010/main" val="20362780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9027E6-4E4F-95B7-90AE-91C0E6D95461}"/>
              </a:ext>
            </a:extLst>
          </p:cNvPr>
          <p:cNvSpPr>
            <a:spLocks noGrp="1"/>
          </p:cNvSpPr>
          <p:nvPr>
            <p:ph type="body" sz="quarter" idx="10"/>
          </p:nvPr>
        </p:nvSpPr>
        <p:spPr/>
        <p:txBody>
          <a:bodyPr>
            <a:normAutofit/>
          </a:bodyPr>
          <a:lstStyle/>
          <a:p>
            <a:r>
              <a:rPr lang="en-US" sz="2800" baseline="30000" dirty="0"/>
              <a:t>14</a:t>
            </a:r>
            <a:r>
              <a:rPr lang="en-US" sz="2800" dirty="0"/>
              <a:t> You shall bring his sons and put tunics on them; </a:t>
            </a:r>
            <a:r>
              <a:rPr lang="en-US" sz="2800" baseline="30000" dirty="0"/>
              <a:t>15</a:t>
            </a:r>
            <a:r>
              <a:rPr lang="en-US" sz="2800" dirty="0"/>
              <a:t> and you shall anoint them even as you have anointed their father, that they may minister as priests to Me; and their anointing will qualify them for a perpetual priesthood throughout their generations.” </a:t>
            </a:r>
            <a:r>
              <a:rPr lang="en-US" sz="2800" baseline="30000" dirty="0"/>
              <a:t>16</a:t>
            </a:r>
            <a:r>
              <a:rPr lang="en-US" sz="2800" dirty="0"/>
              <a:t> Thus Moses did; according to all that the Lord had commanded him, so he did.</a:t>
            </a:r>
          </a:p>
        </p:txBody>
      </p:sp>
      <p:sp>
        <p:nvSpPr>
          <p:cNvPr id="3" name="Text Placeholder 2">
            <a:extLst>
              <a:ext uri="{FF2B5EF4-FFF2-40B4-BE49-F238E27FC236}">
                <a16:creationId xmlns:a16="http://schemas.microsoft.com/office/drawing/2014/main" id="{C0C366AF-CBFF-1530-0653-628D30DFB731}"/>
              </a:ext>
            </a:extLst>
          </p:cNvPr>
          <p:cNvSpPr>
            <a:spLocks noGrp="1"/>
          </p:cNvSpPr>
          <p:nvPr>
            <p:ph type="body" sz="quarter" idx="11"/>
          </p:nvPr>
        </p:nvSpPr>
        <p:spPr/>
        <p:txBody>
          <a:bodyPr/>
          <a:lstStyle/>
          <a:p>
            <a:r>
              <a:rPr lang="en-US" dirty="0"/>
              <a:t>- Exodus 40:14-16</a:t>
            </a:r>
          </a:p>
        </p:txBody>
      </p:sp>
    </p:spTree>
    <p:extLst>
      <p:ext uri="{BB962C8B-B14F-4D97-AF65-F5344CB8AC3E}">
        <p14:creationId xmlns:p14="http://schemas.microsoft.com/office/powerpoint/2010/main" val="25541270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9027E6-4E4F-95B7-90AE-91C0E6D95461}"/>
              </a:ext>
            </a:extLst>
          </p:cNvPr>
          <p:cNvSpPr>
            <a:spLocks noGrp="1"/>
          </p:cNvSpPr>
          <p:nvPr>
            <p:ph type="body" sz="quarter" idx="10"/>
          </p:nvPr>
        </p:nvSpPr>
        <p:spPr/>
        <p:txBody>
          <a:bodyPr>
            <a:normAutofit/>
          </a:bodyPr>
          <a:lstStyle/>
          <a:p>
            <a:r>
              <a:rPr lang="en-US" sz="2800" baseline="30000" dirty="0"/>
              <a:t>34</a:t>
            </a:r>
            <a:r>
              <a:rPr lang="en-US" sz="2800" dirty="0"/>
              <a:t> Then the cloud covered the tent of meeting, and the glory of the Lord filled the tabernacle. </a:t>
            </a:r>
            <a:r>
              <a:rPr lang="en-US" sz="2800" baseline="30000" dirty="0"/>
              <a:t>35</a:t>
            </a:r>
            <a:r>
              <a:rPr lang="en-US" sz="2800" dirty="0"/>
              <a:t> Moses was not able to enter the tent of meeting because the cloud had settled on it, and the glory of the Lord filled the tabernacle.</a:t>
            </a:r>
          </a:p>
        </p:txBody>
      </p:sp>
      <p:sp>
        <p:nvSpPr>
          <p:cNvPr id="3" name="Text Placeholder 2">
            <a:extLst>
              <a:ext uri="{FF2B5EF4-FFF2-40B4-BE49-F238E27FC236}">
                <a16:creationId xmlns:a16="http://schemas.microsoft.com/office/drawing/2014/main" id="{C0C366AF-CBFF-1530-0653-628D30DFB731}"/>
              </a:ext>
            </a:extLst>
          </p:cNvPr>
          <p:cNvSpPr>
            <a:spLocks noGrp="1"/>
          </p:cNvSpPr>
          <p:nvPr>
            <p:ph type="body" sz="quarter" idx="11"/>
          </p:nvPr>
        </p:nvSpPr>
        <p:spPr/>
        <p:txBody>
          <a:bodyPr/>
          <a:lstStyle/>
          <a:p>
            <a:r>
              <a:rPr lang="en-US" dirty="0"/>
              <a:t>- Exodus 40:34-35</a:t>
            </a:r>
          </a:p>
        </p:txBody>
      </p:sp>
    </p:spTree>
    <p:extLst>
      <p:ext uri="{BB962C8B-B14F-4D97-AF65-F5344CB8AC3E}">
        <p14:creationId xmlns:p14="http://schemas.microsoft.com/office/powerpoint/2010/main" val="39511006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9027E6-4E4F-95B7-90AE-91C0E6D95461}"/>
              </a:ext>
            </a:extLst>
          </p:cNvPr>
          <p:cNvSpPr>
            <a:spLocks noGrp="1"/>
          </p:cNvSpPr>
          <p:nvPr>
            <p:ph type="body" sz="quarter" idx="10"/>
          </p:nvPr>
        </p:nvSpPr>
        <p:spPr/>
        <p:txBody>
          <a:bodyPr>
            <a:normAutofit lnSpcReduction="10000"/>
          </a:bodyPr>
          <a:lstStyle/>
          <a:p>
            <a:r>
              <a:rPr lang="en-US" sz="2800" baseline="30000" dirty="0"/>
              <a:t>36</a:t>
            </a:r>
            <a:r>
              <a:rPr lang="en-US" sz="2800" dirty="0"/>
              <a:t> Throughout all their journeys whenever the cloud was taken up from over the tabernacle, the sons of Israel would set out; </a:t>
            </a:r>
            <a:r>
              <a:rPr lang="en-US" sz="2800" baseline="30000" dirty="0"/>
              <a:t>37</a:t>
            </a:r>
            <a:r>
              <a:rPr lang="en-US" sz="2800" dirty="0"/>
              <a:t> but if the cloud was not taken up, then they did not set out until the day when it was taken up. </a:t>
            </a:r>
            <a:r>
              <a:rPr lang="en-US" sz="2800" baseline="30000" dirty="0"/>
              <a:t>38</a:t>
            </a:r>
            <a:r>
              <a:rPr lang="en-US" sz="2800" dirty="0"/>
              <a:t> For throughout all their journeys, the cloud of the Lord was on the tabernacle by day, and there was fire in it by night, in the sight of all the house of Israel.</a:t>
            </a:r>
          </a:p>
        </p:txBody>
      </p:sp>
      <p:sp>
        <p:nvSpPr>
          <p:cNvPr id="3" name="Text Placeholder 2">
            <a:extLst>
              <a:ext uri="{FF2B5EF4-FFF2-40B4-BE49-F238E27FC236}">
                <a16:creationId xmlns:a16="http://schemas.microsoft.com/office/drawing/2014/main" id="{C0C366AF-CBFF-1530-0653-628D30DFB731}"/>
              </a:ext>
            </a:extLst>
          </p:cNvPr>
          <p:cNvSpPr>
            <a:spLocks noGrp="1"/>
          </p:cNvSpPr>
          <p:nvPr>
            <p:ph type="body" sz="quarter" idx="11"/>
          </p:nvPr>
        </p:nvSpPr>
        <p:spPr/>
        <p:txBody>
          <a:bodyPr/>
          <a:lstStyle/>
          <a:p>
            <a:r>
              <a:rPr lang="en-US" dirty="0"/>
              <a:t>- Exodus 40:36-38</a:t>
            </a:r>
          </a:p>
        </p:txBody>
      </p:sp>
    </p:spTree>
    <p:extLst>
      <p:ext uri="{BB962C8B-B14F-4D97-AF65-F5344CB8AC3E}">
        <p14:creationId xmlns:p14="http://schemas.microsoft.com/office/powerpoint/2010/main" val="28740893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13A3A6-F38E-FD28-54B4-2F566CDA17DF}"/>
              </a:ext>
            </a:extLst>
          </p:cNvPr>
          <p:cNvPicPr>
            <a:picLocks noChangeAspect="1"/>
          </p:cNvPicPr>
          <p:nvPr/>
        </p:nvPicPr>
        <p:blipFill rotWithShape="1">
          <a:blip r:embed="rId2"/>
          <a:srcRect t="2411" b="9699"/>
          <a:stretch/>
        </p:blipFill>
        <p:spPr>
          <a:xfrm>
            <a:off x="0" y="-1"/>
            <a:ext cx="9144000" cy="5143501"/>
          </a:xfrm>
          <a:prstGeom prst="rect">
            <a:avLst/>
          </a:prstGeom>
        </p:spPr>
      </p:pic>
      <p:pic>
        <p:nvPicPr>
          <p:cNvPr id="4" name="Picture 3">
            <a:extLst>
              <a:ext uri="{FF2B5EF4-FFF2-40B4-BE49-F238E27FC236}">
                <a16:creationId xmlns:a16="http://schemas.microsoft.com/office/drawing/2014/main" id="{D36856F9-0CCC-7D19-3D03-2F8F782D3E39}"/>
              </a:ext>
            </a:extLst>
          </p:cNvPr>
          <p:cNvPicPr>
            <a:picLocks noChangeAspect="1"/>
          </p:cNvPicPr>
          <p:nvPr/>
        </p:nvPicPr>
        <p:blipFill rotWithShape="1">
          <a:blip r:embed="rId2"/>
          <a:srcRect t="2411" b="9699"/>
          <a:stretch/>
        </p:blipFill>
        <p:spPr>
          <a:xfrm>
            <a:off x="0" y="214684"/>
            <a:ext cx="9144000" cy="5143501"/>
          </a:xfrm>
          <a:prstGeom prst="rect">
            <a:avLst/>
          </a:prstGeom>
        </p:spPr>
      </p:pic>
    </p:spTree>
    <p:extLst>
      <p:ext uri="{BB962C8B-B14F-4D97-AF65-F5344CB8AC3E}">
        <p14:creationId xmlns:p14="http://schemas.microsoft.com/office/powerpoint/2010/main" val="42601675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A46C7-CFAF-7025-841C-BF1EB8C9D66E}"/>
              </a:ext>
            </a:extLst>
          </p:cNvPr>
          <p:cNvSpPr>
            <a:spLocks noGrp="1"/>
          </p:cNvSpPr>
          <p:nvPr>
            <p:ph type="title"/>
          </p:nvPr>
        </p:nvSpPr>
        <p:spPr/>
        <p:txBody>
          <a:bodyPr/>
          <a:lstStyle/>
          <a:p>
            <a:r>
              <a:rPr lang="en-US" dirty="0"/>
              <a:t>Lessons</a:t>
            </a:r>
          </a:p>
        </p:txBody>
      </p:sp>
      <p:sp>
        <p:nvSpPr>
          <p:cNvPr id="3" name="Text Placeholder 2">
            <a:extLst>
              <a:ext uri="{FF2B5EF4-FFF2-40B4-BE49-F238E27FC236}">
                <a16:creationId xmlns:a16="http://schemas.microsoft.com/office/drawing/2014/main" id="{71FD1639-4FFE-C8AB-CDA9-31F9E705EA9C}"/>
              </a:ext>
            </a:extLst>
          </p:cNvPr>
          <p:cNvSpPr>
            <a:spLocks noGrp="1"/>
          </p:cNvSpPr>
          <p:nvPr>
            <p:ph type="body" sz="quarter" idx="10"/>
          </p:nvPr>
        </p:nvSpPr>
        <p:spPr/>
        <p:txBody>
          <a:bodyPr>
            <a:normAutofit/>
          </a:bodyPr>
          <a:lstStyle/>
          <a:p>
            <a:pPr marL="697230" indent="-697230">
              <a:buFont typeface="+mj-lt"/>
              <a:buAutoNum type="arabicPeriod"/>
            </a:pPr>
            <a:r>
              <a:rPr lang="en-US" sz="4800" b="1" dirty="0"/>
              <a:t>Even great people fall</a:t>
            </a:r>
          </a:p>
        </p:txBody>
      </p:sp>
    </p:spTree>
    <p:extLst>
      <p:ext uri="{BB962C8B-B14F-4D97-AF65-F5344CB8AC3E}">
        <p14:creationId xmlns:p14="http://schemas.microsoft.com/office/powerpoint/2010/main" val="18600539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45251-0BC0-5C2D-37AA-44AB764908DE}"/>
              </a:ext>
            </a:extLst>
          </p:cNvPr>
          <p:cNvSpPr>
            <a:spLocks noGrp="1"/>
          </p:cNvSpPr>
          <p:nvPr>
            <p:ph type="title"/>
          </p:nvPr>
        </p:nvSpPr>
        <p:spPr/>
        <p:txBody>
          <a:bodyPr/>
          <a:lstStyle/>
          <a:p>
            <a:r>
              <a:rPr lang="en-US" dirty="0"/>
              <a:t>Aaron:</a:t>
            </a:r>
          </a:p>
        </p:txBody>
      </p:sp>
      <p:sp>
        <p:nvSpPr>
          <p:cNvPr id="3" name="Text Placeholder 2">
            <a:extLst>
              <a:ext uri="{FF2B5EF4-FFF2-40B4-BE49-F238E27FC236}">
                <a16:creationId xmlns:a16="http://schemas.microsoft.com/office/drawing/2014/main" id="{9B583394-FCCA-7FD1-C5C4-245D213CC935}"/>
              </a:ext>
            </a:extLst>
          </p:cNvPr>
          <p:cNvSpPr>
            <a:spLocks noGrp="1"/>
          </p:cNvSpPr>
          <p:nvPr>
            <p:ph type="body" sz="quarter" idx="10"/>
          </p:nvPr>
        </p:nvSpPr>
        <p:spPr/>
        <p:txBody>
          <a:bodyPr>
            <a:normAutofit lnSpcReduction="10000"/>
          </a:bodyPr>
          <a:lstStyle/>
          <a:p>
            <a:pPr>
              <a:spcAft>
                <a:spcPts val="600"/>
              </a:spcAft>
            </a:pPr>
            <a:r>
              <a:rPr lang="en-US" dirty="0"/>
              <a:t>Moses’ older brother (3 years)</a:t>
            </a:r>
          </a:p>
          <a:p>
            <a:pPr>
              <a:spcAft>
                <a:spcPts val="600"/>
              </a:spcAft>
            </a:pPr>
            <a:r>
              <a:rPr lang="en-US" dirty="0"/>
              <a:t>Moses’ right-hand man</a:t>
            </a:r>
          </a:p>
          <a:p>
            <a:pPr>
              <a:spcAft>
                <a:spcPts val="600"/>
              </a:spcAft>
            </a:pPr>
            <a:r>
              <a:rPr lang="en-US" dirty="0"/>
              <a:t>High priest</a:t>
            </a:r>
          </a:p>
          <a:p>
            <a:pPr>
              <a:spcAft>
                <a:spcPts val="600"/>
              </a:spcAft>
            </a:pPr>
            <a:r>
              <a:rPr lang="en-US" dirty="0"/>
              <a:t>Sons - priests</a:t>
            </a:r>
          </a:p>
          <a:p>
            <a:pPr>
              <a:spcAft>
                <a:spcPts val="600"/>
              </a:spcAft>
            </a:pPr>
            <a:r>
              <a:rPr lang="en-US" dirty="0"/>
              <a:t>Did not enter Promised Land</a:t>
            </a:r>
          </a:p>
          <a:p>
            <a:pPr>
              <a:spcAft>
                <a:spcPts val="600"/>
              </a:spcAft>
            </a:pPr>
            <a:r>
              <a:rPr lang="en-US" dirty="0"/>
              <a:t>People mourned him 30 days</a:t>
            </a:r>
          </a:p>
        </p:txBody>
      </p:sp>
    </p:spTree>
    <p:extLst>
      <p:ext uri="{BB962C8B-B14F-4D97-AF65-F5344CB8AC3E}">
        <p14:creationId xmlns:p14="http://schemas.microsoft.com/office/powerpoint/2010/main" val="10181043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A46C7-CFAF-7025-841C-BF1EB8C9D66E}"/>
              </a:ext>
            </a:extLst>
          </p:cNvPr>
          <p:cNvSpPr>
            <a:spLocks noGrp="1"/>
          </p:cNvSpPr>
          <p:nvPr>
            <p:ph type="title"/>
          </p:nvPr>
        </p:nvSpPr>
        <p:spPr/>
        <p:txBody>
          <a:bodyPr/>
          <a:lstStyle/>
          <a:p>
            <a:r>
              <a:rPr lang="en-US" dirty="0"/>
              <a:t>Lessons</a:t>
            </a:r>
          </a:p>
        </p:txBody>
      </p:sp>
      <p:sp>
        <p:nvSpPr>
          <p:cNvPr id="3" name="Text Placeholder 2">
            <a:extLst>
              <a:ext uri="{FF2B5EF4-FFF2-40B4-BE49-F238E27FC236}">
                <a16:creationId xmlns:a16="http://schemas.microsoft.com/office/drawing/2014/main" id="{71FD1639-4FFE-C8AB-CDA9-31F9E705EA9C}"/>
              </a:ext>
            </a:extLst>
          </p:cNvPr>
          <p:cNvSpPr>
            <a:spLocks noGrp="1"/>
          </p:cNvSpPr>
          <p:nvPr>
            <p:ph type="body" sz="quarter" idx="10"/>
          </p:nvPr>
        </p:nvSpPr>
        <p:spPr/>
        <p:txBody>
          <a:bodyPr>
            <a:normAutofit/>
          </a:bodyPr>
          <a:lstStyle/>
          <a:p>
            <a:pPr marL="514350" indent="-514350">
              <a:spcAft>
                <a:spcPts val="1200"/>
              </a:spcAft>
              <a:buFont typeface="+mj-lt"/>
              <a:buAutoNum type="arabicPeriod"/>
            </a:pPr>
            <a:r>
              <a:rPr lang="en-US" sz="2800" dirty="0"/>
              <a:t>Even great people fall</a:t>
            </a:r>
          </a:p>
          <a:p>
            <a:pPr marL="697230" indent="-697230">
              <a:buFont typeface="+mj-lt"/>
              <a:buAutoNum type="arabicPeriod"/>
            </a:pPr>
            <a:r>
              <a:rPr lang="en-US" sz="4000" b="1" dirty="0"/>
              <a:t>Failures are never forgotten but they are forgiven</a:t>
            </a:r>
          </a:p>
        </p:txBody>
      </p:sp>
    </p:spTree>
    <p:extLst>
      <p:ext uri="{BB962C8B-B14F-4D97-AF65-F5344CB8AC3E}">
        <p14:creationId xmlns:p14="http://schemas.microsoft.com/office/powerpoint/2010/main" val="5834812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A46C7-CFAF-7025-841C-BF1EB8C9D66E}"/>
              </a:ext>
            </a:extLst>
          </p:cNvPr>
          <p:cNvSpPr>
            <a:spLocks noGrp="1"/>
          </p:cNvSpPr>
          <p:nvPr>
            <p:ph type="title"/>
          </p:nvPr>
        </p:nvSpPr>
        <p:spPr/>
        <p:txBody>
          <a:bodyPr/>
          <a:lstStyle/>
          <a:p>
            <a:r>
              <a:rPr lang="en-US" dirty="0"/>
              <a:t>Lessons</a:t>
            </a:r>
          </a:p>
        </p:txBody>
      </p:sp>
      <p:sp>
        <p:nvSpPr>
          <p:cNvPr id="3" name="Text Placeholder 2">
            <a:extLst>
              <a:ext uri="{FF2B5EF4-FFF2-40B4-BE49-F238E27FC236}">
                <a16:creationId xmlns:a16="http://schemas.microsoft.com/office/drawing/2014/main" id="{71FD1639-4FFE-C8AB-CDA9-31F9E705EA9C}"/>
              </a:ext>
            </a:extLst>
          </p:cNvPr>
          <p:cNvSpPr>
            <a:spLocks noGrp="1"/>
          </p:cNvSpPr>
          <p:nvPr>
            <p:ph type="body" sz="quarter" idx="10"/>
          </p:nvPr>
        </p:nvSpPr>
        <p:spPr/>
        <p:txBody>
          <a:bodyPr>
            <a:normAutofit/>
          </a:bodyPr>
          <a:lstStyle/>
          <a:p>
            <a:pPr marL="512064" indent="-512064">
              <a:buFont typeface="+mj-lt"/>
              <a:buAutoNum type="arabicPeriod"/>
            </a:pPr>
            <a:r>
              <a:rPr lang="en-US" sz="2400" dirty="0"/>
              <a:t>Even great people fall</a:t>
            </a:r>
          </a:p>
          <a:p>
            <a:pPr marL="512064" indent="-512064">
              <a:spcAft>
                <a:spcPts val="1200"/>
              </a:spcAft>
              <a:buFont typeface="+mj-lt"/>
              <a:buAutoNum type="arabicPeriod"/>
            </a:pPr>
            <a:r>
              <a:rPr lang="en-US" sz="2400" dirty="0"/>
              <a:t>Failures are never forgotten but they are forgiven</a:t>
            </a:r>
          </a:p>
          <a:p>
            <a:pPr marL="697230" indent="-697230">
              <a:buFont typeface="+mj-lt"/>
              <a:buAutoNum type="arabicPeriod"/>
            </a:pPr>
            <a:r>
              <a:rPr lang="en-US" sz="4000" b="1" dirty="0"/>
              <a:t>Failure lays the groundwork for improvement</a:t>
            </a:r>
          </a:p>
        </p:txBody>
      </p:sp>
    </p:spTree>
    <p:extLst>
      <p:ext uri="{BB962C8B-B14F-4D97-AF65-F5344CB8AC3E}">
        <p14:creationId xmlns:p14="http://schemas.microsoft.com/office/powerpoint/2010/main" val="1089730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DBD35-6C0C-95A3-49FF-B528C09E28B0}"/>
              </a:ext>
            </a:extLst>
          </p:cNvPr>
          <p:cNvSpPr>
            <a:spLocks noGrp="1"/>
          </p:cNvSpPr>
          <p:nvPr>
            <p:ph type="title" idx="4294967295"/>
          </p:nvPr>
        </p:nvSpPr>
        <p:spPr>
          <a:xfrm>
            <a:off x="546753" y="353505"/>
            <a:ext cx="2234153" cy="1041662"/>
          </a:xfrm>
          <a:solidFill>
            <a:schemeClr val="bg2">
              <a:lumMod val="10000"/>
              <a:alpha val="92000"/>
            </a:schemeClr>
          </a:solidFill>
        </p:spPr>
        <p:txBody>
          <a:bodyPr>
            <a:noAutofit/>
          </a:bodyPr>
          <a:lstStyle/>
          <a:p>
            <a:pPr algn="ctr"/>
            <a:r>
              <a:rPr lang="en-US" sz="2400" dirty="0">
                <a:latin typeface="Lato Black" panose="020F0502020204030203" pitchFamily="34" charset="0"/>
                <a:ea typeface="Lato Black" panose="020F0502020204030203" pitchFamily="34" charset="0"/>
                <a:cs typeface="Lato Black" panose="020F0502020204030203" pitchFamily="34" charset="0"/>
              </a:rPr>
              <a:t>TABERNACLE AT MT. SINAI </a:t>
            </a:r>
          </a:p>
        </p:txBody>
      </p:sp>
      <p:sp>
        <p:nvSpPr>
          <p:cNvPr id="3" name="Title 1">
            <a:extLst>
              <a:ext uri="{FF2B5EF4-FFF2-40B4-BE49-F238E27FC236}">
                <a16:creationId xmlns:a16="http://schemas.microsoft.com/office/drawing/2014/main" id="{DA7F94E4-EAD4-FEC4-6546-53C8B147220C}"/>
              </a:ext>
            </a:extLst>
          </p:cNvPr>
          <p:cNvSpPr txBox="1">
            <a:spLocks/>
          </p:cNvSpPr>
          <p:nvPr/>
        </p:nvSpPr>
        <p:spPr>
          <a:xfrm>
            <a:off x="6577177" y="3223967"/>
            <a:ext cx="2138389" cy="1575251"/>
          </a:xfrm>
          <a:prstGeom prst="rect">
            <a:avLst/>
          </a:prstGeom>
          <a:solidFill>
            <a:schemeClr val="bg2">
              <a:lumMod val="10000"/>
              <a:alpha val="91950"/>
            </a:schemeClr>
          </a:solidFill>
        </p:spPr>
        <p:txBody>
          <a:bodyPr vert="horz" lIns="91440" tIns="45720" rIns="91440" bIns="45720" rtlCol="0" anchor="b">
            <a:normAutofit/>
          </a:bodyPr>
          <a:lstStyle>
            <a:lvl1pPr algn="ctr" defTabSz="457200" rtl="0" eaLnBrk="1" latinLnBrk="0" hangingPunct="1">
              <a:spcBef>
                <a:spcPct val="0"/>
              </a:spcBef>
              <a:buNone/>
              <a:defRPr sz="4000" b="1" i="0" kern="1200" spc="-150">
                <a:solidFill>
                  <a:schemeClr val="tx1"/>
                </a:solidFill>
                <a:latin typeface="Lato" panose="020F0502020204030203" pitchFamily="34" charset="0"/>
                <a:ea typeface="Lato" panose="020F0502020204030203" pitchFamily="34" charset="0"/>
                <a:cs typeface="Lato" panose="020F0502020204030203" pitchFamily="34" charset="0"/>
              </a:defRPr>
            </a:lvl1pPr>
          </a:lstStyle>
          <a:p>
            <a:r>
              <a:rPr lang="en-US" sz="2400" dirty="0">
                <a:latin typeface="Lato Black" panose="020F0502020204030203" pitchFamily="34" charset="0"/>
                <a:ea typeface="Lato Black" panose="020F0502020204030203" pitchFamily="34" charset="0"/>
                <a:cs typeface="Lato Black" panose="020F0502020204030203" pitchFamily="34" charset="0"/>
              </a:rPr>
              <a:t>THE CROSS </a:t>
            </a:r>
            <a:br>
              <a:rPr lang="en-US" sz="2400" dirty="0">
                <a:latin typeface="Lato Black" panose="020F0502020204030203" pitchFamily="34" charset="0"/>
                <a:ea typeface="Lato Black" panose="020F0502020204030203" pitchFamily="34" charset="0"/>
                <a:cs typeface="Lato Black" panose="020F0502020204030203" pitchFamily="34" charset="0"/>
              </a:rPr>
            </a:br>
            <a:r>
              <a:rPr lang="en-US" sz="2400" dirty="0">
                <a:latin typeface="Lato Black" panose="020F0502020204030203" pitchFamily="34" charset="0"/>
                <a:ea typeface="Lato Black" panose="020F0502020204030203" pitchFamily="34" charset="0"/>
                <a:cs typeface="Lato Black" panose="020F0502020204030203" pitchFamily="34" charset="0"/>
              </a:rPr>
              <a:t>OF JESUS</a:t>
            </a:r>
          </a:p>
        </p:txBody>
      </p:sp>
      <p:pic>
        <p:nvPicPr>
          <p:cNvPr id="10" name="Picture 9">
            <a:extLst>
              <a:ext uri="{FF2B5EF4-FFF2-40B4-BE49-F238E27FC236}">
                <a16:creationId xmlns:a16="http://schemas.microsoft.com/office/drawing/2014/main" id="{B0A0D82F-25BD-451F-1CE3-F01F252632D6}"/>
              </a:ext>
            </a:extLst>
          </p:cNvPr>
          <p:cNvPicPr>
            <a:picLocks noChangeAspect="1"/>
          </p:cNvPicPr>
          <p:nvPr/>
        </p:nvPicPr>
        <p:blipFill rotWithShape="1">
          <a:blip r:embed="rId3"/>
          <a:srcRect l="31913" t="8431" r="30413" b="8179"/>
          <a:stretch/>
        </p:blipFill>
        <p:spPr>
          <a:xfrm>
            <a:off x="7358076" y="3327661"/>
            <a:ext cx="503882" cy="627369"/>
          </a:xfrm>
          <a:prstGeom prst="rect">
            <a:avLst/>
          </a:prstGeom>
        </p:spPr>
      </p:pic>
      <p:pic>
        <p:nvPicPr>
          <p:cNvPr id="5" name="Picture 4">
            <a:extLst>
              <a:ext uri="{FF2B5EF4-FFF2-40B4-BE49-F238E27FC236}">
                <a16:creationId xmlns:a16="http://schemas.microsoft.com/office/drawing/2014/main" id="{9C222A8F-EBC6-98E4-0817-22C792BEB124}"/>
              </a:ext>
            </a:extLst>
          </p:cNvPr>
          <p:cNvPicPr>
            <a:picLocks noChangeAspect="1"/>
          </p:cNvPicPr>
          <p:nvPr/>
        </p:nvPicPr>
        <p:blipFill>
          <a:blip r:embed="rId4"/>
          <a:stretch>
            <a:fillRect/>
          </a:stretch>
        </p:blipFill>
        <p:spPr>
          <a:xfrm>
            <a:off x="896594" y="184706"/>
            <a:ext cx="7818972" cy="4398172"/>
          </a:xfrm>
          <a:prstGeom prst="rect">
            <a:avLst/>
          </a:prstGeom>
        </p:spPr>
      </p:pic>
    </p:spTree>
    <p:extLst>
      <p:ext uri="{BB962C8B-B14F-4D97-AF65-F5344CB8AC3E}">
        <p14:creationId xmlns:p14="http://schemas.microsoft.com/office/powerpoint/2010/main" val="820755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954E5-C213-1573-AA63-88F5409933AA}"/>
              </a:ext>
            </a:extLst>
          </p:cNvPr>
          <p:cNvSpPr>
            <a:spLocks noGrp="1"/>
          </p:cNvSpPr>
          <p:nvPr>
            <p:ph type="title"/>
          </p:nvPr>
        </p:nvSpPr>
        <p:spPr/>
        <p:txBody>
          <a:bodyPr/>
          <a:lstStyle/>
          <a:p>
            <a:r>
              <a:rPr lang="en-US" dirty="0"/>
              <a:t>Forgiveness and Mercy</a:t>
            </a:r>
          </a:p>
        </p:txBody>
      </p:sp>
      <p:sp>
        <p:nvSpPr>
          <p:cNvPr id="3" name="Text Placeholder 2">
            <a:extLst>
              <a:ext uri="{FF2B5EF4-FFF2-40B4-BE49-F238E27FC236}">
                <a16:creationId xmlns:a16="http://schemas.microsoft.com/office/drawing/2014/main" id="{0F931A68-47AE-BBAC-186D-580E087316FA}"/>
              </a:ext>
            </a:extLst>
          </p:cNvPr>
          <p:cNvSpPr>
            <a:spLocks noGrp="1"/>
          </p:cNvSpPr>
          <p:nvPr>
            <p:ph type="body" sz="quarter" idx="10"/>
          </p:nvPr>
        </p:nvSpPr>
        <p:spPr>
          <a:xfrm>
            <a:off x="598489" y="1251437"/>
            <a:ext cx="3274772" cy="663627"/>
          </a:xfrm>
        </p:spPr>
        <p:txBody>
          <a:bodyPr/>
          <a:lstStyle/>
          <a:p>
            <a:pPr marL="0" indent="0">
              <a:buNone/>
            </a:pPr>
            <a:r>
              <a:rPr lang="en-US" dirty="0"/>
              <a:t>1</a:t>
            </a:r>
            <a:r>
              <a:rPr lang="en-US" baseline="30000" dirty="0"/>
              <a:t>st</a:t>
            </a:r>
            <a:r>
              <a:rPr lang="en-US" dirty="0"/>
              <a:t> Time</a:t>
            </a:r>
          </a:p>
        </p:txBody>
      </p:sp>
      <p:sp>
        <p:nvSpPr>
          <p:cNvPr id="4" name="Text Placeholder 2">
            <a:extLst>
              <a:ext uri="{FF2B5EF4-FFF2-40B4-BE49-F238E27FC236}">
                <a16:creationId xmlns:a16="http://schemas.microsoft.com/office/drawing/2014/main" id="{F4005791-808E-CDDD-647A-E8642C73897B}"/>
              </a:ext>
            </a:extLst>
          </p:cNvPr>
          <p:cNvSpPr txBox="1">
            <a:spLocks/>
          </p:cNvSpPr>
          <p:nvPr/>
        </p:nvSpPr>
        <p:spPr>
          <a:xfrm>
            <a:off x="4796677" y="1251437"/>
            <a:ext cx="3274772" cy="85725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b="0" i="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742950" indent="-285750" algn="l" defTabSz="457200" rtl="0" eaLnBrk="1" latinLnBrk="0" hangingPunct="1">
              <a:spcBef>
                <a:spcPct val="20000"/>
              </a:spcBef>
              <a:buFont typeface="Arial"/>
              <a:buChar char="–"/>
              <a:defRPr sz="2800" b="0" i="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457200" rtl="0" eaLnBrk="1" latinLnBrk="0" hangingPunct="1">
              <a:spcBef>
                <a:spcPct val="20000"/>
              </a:spcBef>
              <a:buFont typeface="Arial"/>
              <a:buChar char="•"/>
              <a:defRPr sz="2400" b="0" i="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457200" rtl="0" eaLnBrk="1" latinLnBrk="0" hangingPunct="1">
              <a:spcBef>
                <a:spcPct val="20000"/>
              </a:spcBef>
              <a:buFont typeface="Arial"/>
              <a:buChar char="–"/>
              <a:defRPr sz="2000" b="0" i="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457200" rtl="0" eaLnBrk="1" latinLnBrk="0" hangingPunct="1">
              <a:spcBef>
                <a:spcPct val="20000"/>
              </a:spcBef>
              <a:buFont typeface="Arial"/>
              <a:buChar char="»"/>
              <a:defRPr sz="2000" b="0" i="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dirty="0"/>
              <a:t>50</a:t>
            </a:r>
            <a:r>
              <a:rPr lang="en-US" baseline="30000" dirty="0"/>
              <a:t>th</a:t>
            </a:r>
            <a:r>
              <a:rPr lang="en-US" dirty="0"/>
              <a:t> Time</a:t>
            </a:r>
          </a:p>
        </p:txBody>
      </p:sp>
      <p:cxnSp>
        <p:nvCxnSpPr>
          <p:cNvPr id="6" name="Straight Connector 5">
            <a:extLst>
              <a:ext uri="{FF2B5EF4-FFF2-40B4-BE49-F238E27FC236}">
                <a16:creationId xmlns:a16="http://schemas.microsoft.com/office/drawing/2014/main" id="{56B9F74D-88AE-6A29-26D6-69B1985F9057}"/>
              </a:ext>
            </a:extLst>
          </p:cNvPr>
          <p:cNvCxnSpPr>
            <a:cxnSpLocks/>
          </p:cNvCxnSpPr>
          <p:nvPr/>
        </p:nvCxnSpPr>
        <p:spPr>
          <a:xfrm>
            <a:off x="448574" y="1940943"/>
            <a:ext cx="8289984" cy="0"/>
          </a:xfrm>
          <a:prstGeom prst="line">
            <a:avLst/>
          </a:prstGeom>
          <a:ln w="76200"/>
          <a:effectLst/>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2FF853CA-D7D7-80CB-5583-4F71FA8119B5}"/>
              </a:ext>
            </a:extLst>
          </p:cNvPr>
          <p:cNvCxnSpPr/>
          <p:nvPr/>
        </p:nvCxnSpPr>
        <p:spPr>
          <a:xfrm>
            <a:off x="4425352" y="1330625"/>
            <a:ext cx="0" cy="3295290"/>
          </a:xfrm>
          <a:prstGeom prst="line">
            <a:avLst/>
          </a:prstGeom>
          <a:ln w="76200"/>
          <a:effectLst/>
        </p:spPr>
        <p:style>
          <a:lnRef idx="2">
            <a:schemeClr val="accent1"/>
          </a:lnRef>
          <a:fillRef idx="0">
            <a:schemeClr val="accent1"/>
          </a:fillRef>
          <a:effectRef idx="1">
            <a:schemeClr val="accent1"/>
          </a:effectRef>
          <a:fontRef idx="minor">
            <a:schemeClr val="tx1"/>
          </a:fontRef>
        </p:style>
      </p:cxnSp>
      <p:sp>
        <p:nvSpPr>
          <p:cNvPr id="9" name="Text Placeholder 2">
            <a:extLst>
              <a:ext uri="{FF2B5EF4-FFF2-40B4-BE49-F238E27FC236}">
                <a16:creationId xmlns:a16="http://schemas.microsoft.com/office/drawing/2014/main" id="{041779CB-A306-CC6B-8B83-4004E5D098C2}"/>
              </a:ext>
            </a:extLst>
          </p:cNvPr>
          <p:cNvSpPr txBox="1">
            <a:spLocks/>
          </p:cNvSpPr>
          <p:nvPr/>
        </p:nvSpPr>
        <p:spPr>
          <a:xfrm>
            <a:off x="543859" y="2103272"/>
            <a:ext cx="3605448" cy="2701638"/>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b="0" i="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742950" indent="-285750" algn="l" defTabSz="457200" rtl="0" eaLnBrk="1" latinLnBrk="0" hangingPunct="1">
              <a:spcBef>
                <a:spcPct val="20000"/>
              </a:spcBef>
              <a:buFont typeface="Arial"/>
              <a:buChar char="–"/>
              <a:defRPr sz="2800" b="0" i="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457200" rtl="0" eaLnBrk="1" latinLnBrk="0" hangingPunct="1">
              <a:spcBef>
                <a:spcPct val="20000"/>
              </a:spcBef>
              <a:buFont typeface="Arial"/>
              <a:buChar char="•"/>
              <a:defRPr sz="2400" b="0" i="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457200" rtl="0" eaLnBrk="1" latinLnBrk="0" hangingPunct="1">
              <a:spcBef>
                <a:spcPct val="20000"/>
              </a:spcBef>
              <a:buFont typeface="Arial"/>
              <a:buChar char="–"/>
              <a:defRPr sz="2000" b="0" i="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457200" rtl="0" eaLnBrk="1" latinLnBrk="0" hangingPunct="1">
              <a:spcBef>
                <a:spcPct val="20000"/>
              </a:spcBef>
              <a:buFont typeface="Arial"/>
              <a:buChar char="»"/>
              <a:defRPr sz="2000" b="0" i="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b="1" dirty="0"/>
              <a:t>Repentance and Baptism</a:t>
            </a:r>
          </a:p>
          <a:p>
            <a:pPr marL="0" indent="0">
              <a:buNone/>
            </a:pPr>
            <a:endParaRPr lang="en-US" sz="900" dirty="0"/>
          </a:p>
          <a:p>
            <a:pPr marL="0" indent="0">
              <a:buNone/>
            </a:pPr>
            <a:r>
              <a:rPr lang="en-US" sz="2000" dirty="0"/>
              <a:t>Peter said to them, “Repent, and each of you be baptized in the name of Jesus Christ for the forgiveness of your sins; and you will receive the gift of the Holy Spirit.</a:t>
            </a:r>
            <a:br>
              <a:rPr lang="en-US" sz="2000" dirty="0"/>
            </a:br>
            <a:r>
              <a:rPr lang="en-US" sz="2000" dirty="0"/>
              <a:t>- Acts 2:38</a:t>
            </a:r>
          </a:p>
        </p:txBody>
      </p:sp>
      <p:sp>
        <p:nvSpPr>
          <p:cNvPr id="11" name="Text Placeholder 2">
            <a:extLst>
              <a:ext uri="{FF2B5EF4-FFF2-40B4-BE49-F238E27FC236}">
                <a16:creationId xmlns:a16="http://schemas.microsoft.com/office/drawing/2014/main" id="{45CC6263-D6EC-7706-AC87-5BBBE7232045}"/>
              </a:ext>
            </a:extLst>
          </p:cNvPr>
          <p:cNvSpPr txBox="1">
            <a:spLocks/>
          </p:cNvSpPr>
          <p:nvPr/>
        </p:nvSpPr>
        <p:spPr>
          <a:xfrm>
            <a:off x="4816555" y="2134567"/>
            <a:ext cx="3585576" cy="2701638"/>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b="0" i="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742950" indent="-285750" algn="l" defTabSz="457200" rtl="0" eaLnBrk="1" latinLnBrk="0" hangingPunct="1">
              <a:spcBef>
                <a:spcPct val="20000"/>
              </a:spcBef>
              <a:buFont typeface="Arial"/>
              <a:buChar char="–"/>
              <a:defRPr sz="2800" b="0" i="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457200" rtl="0" eaLnBrk="1" latinLnBrk="0" hangingPunct="1">
              <a:spcBef>
                <a:spcPct val="20000"/>
              </a:spcBef>
              <a:buFont typeface="Arial"/>
              <a:buChar char="•"/>
              <a:defRPr sz="2400" b="0" i="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457200" rtl="0" eaLnBrk="1" latinLnBrk="0" hangingPunct="1">
              <a:spcBef>
                <a:spcPct val="20000"/>
              </a:spcBef>
              <a:buFont typeface="Arial"/>
              <a:buChar char="–"/>
              <a:defRPr sz="2000" b="0" i="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457200" rtl="0" eaLnBrk="1" latinLnBrk="0" hangingPunct="1">
              <a:spcBef>
                <a:spcPct val="20000"/>
              </a:spcBef>
              <a:buFont typeface="Arial"/>
              <a:buChar char="»"/>
              <a:defRPr sz="2000" b="0" i="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b="1" dirty="0"/>
              <a:t>Prayer</a:t>
            </a:r>
          </a:p>
          <a:p>
            <a:pPr marL="0" indent="0">
              <a:buNone/>
            </a:pPr>
            <a:endParaRPr lang="en-US" sz="900" dirty="0"/>
          </a:p>
          <a:p>
            <a:pPr marL="0" indent="0">
              <a:buNone/>
            </a:pPr>
            <a:r>
              <a:rPr lang="en-US" sz="2000" dirty="0"/>
              <a:t>If we confess our sins, He is faithful and righteous to forgive us our sins and to cleanse us from all unrighteousness.</a:t>
            </a:r>
            <a:br>
              <a:rPr lang="en-US" sz="2000" dirty="0"/>
            </a:br>
            <a:r>
              <a:rPr lang="en-US" sz="2000" dirty="0"/>
              <a:t>- I John 1:9</a:t>
            </a:r>
          </a:p>
        </p:txBody>
      </p:sp>
    </p:spTree>
    <p:extLst>
      <p:ext uri="{BB962C8B-B14F-4D97-AF65-F5344CB8AC3E}">
        <p14:creationId xmlns:p14="http://schemas.microsoft.com/office/powerpoint/2010/main" val="37214925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E3B84-AC15-CE61-1BB0-BC1D62EE37E9}"/>
              </a:ext>
            </a:extLst>
          </p:cNvPr>
          <p:cNvSpPr>
            <a:spLocks noGrp="1"/>
          </p:cNvSpPr>
          <p:nvPr>
            <p:ph type="title"/>
          </p:nvPr>
        </p:nvSpPr>
        <p:spPr>
          <a:xfrm>
            <a:off x="2199735" y="836761"/>
            <a:ext cx="6328979" cy="3864965"/>
          </a:xfrm>
        </p:spPr>
        <p:txBody>
          <a:bodyPr/>
          <a:lstStyle/>
          <a:p>
            <a:pPr algn="l"/>
            <a:r>
              <a:rPr lang="en-US" sz="6000" dirty="0">
                <a:latin typeface="Lato Black" panose="020F0502020204030203" pitchFamily="34" charset="0"/>
                <a:ea typeface="Lato Black" panose="020F0502020204030203" pitchFamily="34" charset="0"/>
                <a:cs typeface="Lato Black" panose="020F0502020204030203" pitchFamily="34" charset="0"/>
              </a:rPr>
              <a:t>THANK YOU</a:t>
            </a:r>
            <a:br>
              <a:rPr lang="en-US" dirty="0"/>
            </a:br>
            <a:r>
              <a:rPr lang="en-US" sz="3200" b="0" dirty="0" err="1"/>
              <a:t>BibleTalk.tv</a:t>
            </a:r>
            <a:br>
              <a:rPr lang="en-US" sz="3200" b="0" dirty="0"/>
            </a:br>
            <a:r>
              <a:rPr lang="en-US" sz="3200" b="0" dirty="0"/>
              <a:t>Mike Mazzalongo</a:t>
            </a:r>
            <a:endParaRPr lang="en-US" b="0" dirty="0"/>
          </a:p>
        </p:txBody>
      </p:sp>
    </p:spTree>
    <p:extLst>
      <p:ext uri="{BB962C8B-B14F-4D97-AF65-F5344CB8AC3E}">
        <p14:creationId xmlns:p14="http://schemas.microsoft.com/office/powerpoint/2010/main" val="41684067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FFFBC-EF4C-E14D-42BA-B4C698D50F67}"/>
              </a:ext>
            </a:extLst>
          </p:cNvPr>
          <p:cNvSpPr>
            <a:spLocks noGrp="1"/>
          </p:cNvSpPr>
          <p:nvPr>
            <p:ph type="title"/>
          </p:nvPr>
        </p:nvSpPr>
        <p:spPr/>
        <p:txBody>
          <a:bodyPr/>
          <a:lstStyle/>
          <a:p>
            <a:r>
              <a:rPr lang="en-US" sz="6000" dirty="0">
                <a:latin typeface="Lato Black" panose="020F0502020204030203" pitchFamily="34" charset="0"/>
                <a:ea typeface="Lato Black" panose="020F0502020204030203" pitchFamily="34" charset="0"/>
                <a:cs typeface="Lato Black" panose="020F0502020204030203" pitchFamily="34" charset="0"/>
              </a:rPr>
              <a:t>Aaron’s Failure</a:t>
            </a:r>
            <a:br>
              <a:rPr lang="en-US" dirty="0"/>
            </a:br>
            <a:r>
              <a:rPr lang="en-US" b="0" dirty="0"/>
              <a:t>Exodus 32:1-6</a:t>
            </a:r>
          </a:p>
        </p:txBody>
      </p:sp>
    </p:spTree>
    <p:extLst>
      <p:ext uri="{BB962C8B-B14F-4D97-AF65-F5344CB8AC3E}">
        <p14:creationId xmlns:p14="http://schemas.microsoft.com/office/powerpoint/2010/main" val="27455170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31CC6BF-B4F7-C598-BA51-66FC4379917B}"/>
              </a:ext>
            </a:extLst>
          </p:cNvPr>
          <p:cNvSpPr>
            <a:spLocks noGrp="1"/>
          </p:cNvSpPr>
          <p:nvPr>
            <p:ph type="body" sz="quarter" idx="10"/>
          </p:nvPr>
        </p:nvSpPr>
        <p:spPr/>
        <p:txBody>
          <a:bodyPr>
            <a:normAutofit/>
          </a:bodyPr>
          <a:lstStyle/>
          <a:p>
            <a:r>
              <a:rPr lang="en-US" sz="2800" dirty="0"/>
              <a:t>Now when the people saw that Moses delayed to come down from the mountain, the people assembled about Aaron and said to him, “Come, make us a god who will go before us; as for this Moses, the man who brought us up from the land of Egypt, we do not know what has become of him.”</a:t>
            </a:r>
          </a:p>
        </p:txBody>
      </p:sp>
      <p:sp>
        <p:nvSpPr>
          <p:cNvPr id="3" name="Text Placeholder 2">
            <a:extLst>
              <a:ext uri="{FF2B5EF4-FFF2-40B4-BE49-F238E27FC236}">
                <a16:creationId xmlns:a16="http://schemas.microsoft.com/office/drawing/2014/main" id="{C606140B-0ACA-041C-B57E-D2D0E8F383C8}"/>
              </a:ext>
            </a:extLst>
          </p:cNvPr>
          <p:cNvSpPr>
            <a:spLocks noGrp="1"/>
          </p:cNvSpPr>
          <p:nvPr>
            <p:ph type="body" sz="quarter" idx="11"/>
          </p:nvPr>
        </p:nvSpPr>
        <p:spPr/>
        <p:txBody>
          <a:bodyPr/>
          <a:lstStyle/>
          <a:p>
            <a:r>
              <a:rPr lang="en-US" dirty="0"/>
              <a:t>- Exodus 32:1</a:t>
            </a:r>
          </a:p>
        </p:txBody>
      </p:sp>
    </p:spTree>
    <p:extLst>
      <p:ext uri="{BB962C8B-B14F-4D97-AF65-F5344CB8AC3E}">
        <p14:creationId xmlns:p14="http://schemas.microsoft.com/office/powerpoint/2010/main" val="11681909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31CC6BF-B4F7-C598-BA51-66FC4379917B}"/>
              </a:ext>
            </a:extLst>
          </p:cNvPr>
          <p:cNvSpPr>
            <a:spLocks noGrp="1"/>
          </p:cNvSpPr>
          <p:nvPr>
            <p:ph type="body" sz="quarter" idx="10"/>
          </p:nvPr>
        </p:nvSpPr>
        <p:spPr>
          <a:xfrm>
            <a:off x="713221" y="429598"/>
            <a:ext cx="7102311" cy="3680039"/>
          </a:xfrm>
        </p:spPr>
        <p:txBody>
          <a:bodyPr>
            <a:normAutofit/>
          </a:bodyPr>
          <a:lstStyle/>
          <a:p>
            <a:r>
              <a:rPr lang="en-US" sz="2800" baseline="30000" dirty="0"/>
              <a:t>2</a:t>
            </a:r>
            <a:r>
              <a:rPr lang="en-US" sz="2800" dirty="0"/>
              <a:t> Aaron said to them, “Tear off the gold rings which are in the ears of your wives, your sons, and your daughters, and bring them to me.” </a:t>
            </a:r>
            <a:r>
              <a:rPr lang="en-US" sz="2800" baseline="30000" dirty="0"/>
              <a:t>3</a:t>
            </a:r>
            <a:r>
              <a:rPr lang="en-US" sz="2800" dirty="0"/>
              <a:t> Then all the people tore off the gold rings which were in their ears and brought them to Aaron.</a:t>
            </a:r>
          </a:p>
        </p:txBody>
      </p:sp>
      <p:sp>
        <p:nvSpPr>
          <p:cNvPr id="3" name="Text Placeholder 2">
            <a:extLst>
              <a:ext uri="{FF2B5EF4-FFF2-40B4-BE49-F238E27FC236}">
                <a16:creationId xmlns:a16="http://schemas.microsoft.com/office/drawing/2014/main" id="{C606140B-0ACA-041C-B57E-D2D0E8F383C8}"/>
              </a:ext>
            </a:extLst>
          </p:cNvPr>
          <p:cNvSpPr>
            <a:spLocks noGrp="1"/>
          </p:cNvSpPr>
          <p:nvPr>
            <p:ph type="body" sz="quarter" idx="11"/>
          </p:nvPr>
        </p:nvSpPr>
        <p:spPr/>
        <p:txBody>
          <a:bodyPr/>
          <a:lstStyle/>
          <a:p>
            <a:r>
              <a:rPr lang="en-US" dirty="0"/>
              <a:t>- Exodus 32:2-3</a:t>
            </a:r>
          </a:p>
        </p:txBody>
      </p:sp>
    </p:spTree>
    <p:extLst>
      <p:ext uri="{BB962C8B-B14F-4D97-AF65-F5344CB8AC3E}">
        <p14:creationId xmlns:p14="http://schemas.microsoft.com/office/powerpoint/2010/main" val="536339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31CC6BF-B4F7-C598-BA51-66FC4379917B}"/>
              </a:ext>
            </a:extLst>
          </p:cNvPr>
          <p:cNvSpPr>
            <a:spLocks noGrp="1"/>
          </p:cNvSpPr>
          <p:nvPr>
            <p:ph type="body" sz="quarter" idx="10"/>
          </p:nvPr>
        </p:nvSpPr>
        <p:spPr/>
        <p:txBody>
          <a:bodyPr>
            <a:normAutofit/>
          </a:bodyPr>
          <a:lstStyle/>
          <a:p>
            <a:r>
              <a:rPr lang="en-US" sz="2800" baseline="30000" dirty="0"/>
              <a:t>4</a:t>
            </a:r>
            <a:r>
              <a:rPr lang="en-US" sz="2800" dirty="0"/>
              <a:t> He took this from their hand, and fashioned it with a graving tool and made it into a molten calf; and they said, “This is your god, O Israel, who brought you up from the land of Egypt.” </a:t>
            </a:r>
            <a:br>
              <a:rPr lang="en-US" sz="2800" dirty="0"/>
            </a:br>
            <a:r>
              <a:rPr lang="en-US" sz="2800" baseline="30000" dirty="0"/>
              <a:t>5</a:t>
            </a:r>
            <a:r>
              <a:rPr lang="en-US" sz="2800" dirty="0"/>
              <a:t> Now when Aaron saw this, he built an altar before it; and Aaron made a proclamation and said, “Tomorrow shall be a feast to the Lord.”</a:t>
            </a:r>
          </a:p>
        </p:txBody>
      </p:sp>
      <p:sp>
        <p:nvSpPr>
          <p:cNvPr id="3" name="Text Placeholder 2">
            <a:extLst>
              <a:ext uri="{FF2B5EF4-FFF2-40B4-BE49-F238E27FC236}">
                <a16:creationId xmlns:a16="http://schemas.microsoft.com/office/drawing/2014/main" id="{C606140B-0ACA-041C-B57E-D2D0E8F383C8}"/>
              </a:ext>
            </a:extLst>
          </p:cNvPr>
          <p:cNvSpPr>
            <a:spLocks noGrp="1"/>
          </p:cNvSpPr>
          <p:nvPr>
            <p:ph type="body" sz="quarter" idx="11"/>
          </p:nvPr>
        </p:nvSpPr>
        <p:spPr/>
        <p:txBody>
          <a:bodyPr/>
          <a:lstStyle/>
          <a:p>
            <a:r>
              <a:rPr lang="en-US" dirty="0"/>
              <a:t>- Exodus 32:4-5</a:t>
            </a:r>
          </a:p>
        </p:txBody>
      </p:sp>
    </p:spTree>
    <p:extLst>
      <p:ext uri="{BB962C8B-B14F-4D97-AF65-F5344CB8AC3E}">
        <p14:creationId xmlns:p14="http://schemas.microsoft.com/office/powerpoint/2010/main" val="39582407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31CC6BF-B4F7-C598-BA51-66FC4379917B}"/>
              </a:ext>
            </a:extLst>
          </p:cNvPr>
          <p:cNvSpPr>
            <a:spLocks noGrp="1"/>
          </p:cNvSpPr>
          <p:nvPr>
            <p:ph type="body" sz="quarter" idx="10"/>
          </p:nvPr>
        </p:nvSpPr>
        <p:spPr/>
        <p:txBody>
          <a:bodyPr>
            <a:normAutofit/>
          </a:bodyPr>
          <a:lstStyle/>
          <a:p>
            <a:r>
              <a:rPr lang="en-US" sz="2800" dirty="0"/>
              <a:t>So the next day they rose early and offered burnt offerings, and brought peace offerings; and the people sat down to eat and to drink, and rose up to play.</a:t>
            </a:r>
          </a:p>
        </p:txBody>
      </p:sp>
      <p:sp>
        <p:nvSpPr>
          <p:cNvPr id="3" name="Text Placeholder 2">
            <a:extLst>
              <a:ext uri="{FF2B5EF4-FFF2-40B4-BE49-F238E27FC236}">
                <a16:creationId xmlns:a16="http://schemas.microsoft.com/office/drawing/2014/main" id="{C606140B-0ACA-041C-B57E-D2D0E8F383C8}"/>
              </a:ext>
            </a:extLst>
          </p:cNvPr>
          <p:cNvSpPr>
            <a:spLocks noGrp="1"/>
          </p:cNvSpPr>
          <p:nvPr>
            <p:ph type="body" sz="quarter" idx="11"/>
          </p:nvPr>
        </p:nvSpPr>
        <p:spPr/>
        <p:txBody>
          <a:bodyPr/>
          <a:lstStyle/>
          <a:p>
            <a:r>
              <a:rPr lang="en-US" dirty="0"/>
              <a:t>- Exodus 32:6</a:t>
            </a:r>
          </a:p>
        </p:txBody>
      </p:sp>
    </p:spTree>
    <p:extLst>
      <p:ext uri="{BB962C8B-B14F-4D97-AF65-F5344CB8AC3E}">
        <p14:creationId xmlns:p14="http://schemas.microsoft.com/office/powerpoint/2010/main" val="29555008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677C8-8125-D815-B996-7B7836D409E2}"/>
              </a:ext>
            </a:extLst>
          </p:cNvPr>
          <p:cNvSpPr>
            <a:spLocks noGrp="1"/>
          </p:cNvSpPr>
          <p:nvPr>
            <p:ph type="title"/>
          </p:nvPr>
        </p:nvSpPr>
        <p:spPr/>
        <p:txBody>
          <a:bodyPr/>
          <a:lstStyle/>
          <a:p>
            <a:r>
              <a:rPr lang="en-US" dirty="0"/>
              <a:t>Remember:</a:t>
            </a:r>
          </a:p>
        </p:txBody>
      </p:sp>
      <p:sp>
        <p:nvSpPr>
          <p:cNvPr id="3" name="Text Placeholder 2">
            <a:extLst>
              <a:ext uri="{FF2B5EF4-FFF2-40B4-BE49-F238E27FC236}">
                <a16:creationId xmlns:a16="http://schemas.microsoft.com/office/drawing/2014/main" id="{E614E3C8-4FD9-BCE1-A502-672B916F9A56}"/>
              </a:ext>
            </a:extLst>
          </p:cNvPr>
          <p:cNvSpPr>
            <a:spLocks noGrp="1"/>
          </p:cNvSpPr>
          <p:nvPr>
            <p:ph type="body" sz="quarter" idx="10"/>
          </p:nvPr>
        </p:nvSpPr>
        <p:spPr>
          <a:xfrm>
            <a:off x="598488" y="1391478"/>
            <a:ext cx="7913687" cy="3502202"/>
          </a:xfrm>
        </p:spPr>
        <p:txBody>
          <a:bodyPr>
            <a:normAutofit/>
          </a:bodyPr>
          <a:lstStyle/>
          <a:p>
            <a:pPr>
              <a:lnSpc>
                <a:spcPct val="150000"/>
              </a:lnSpc>
            </a:pPr>
            <a:r>
              <a:rPr lang="en-US" sz="3400" dirty="0"/>
              <a:t>Aaron - Spokesman / Moses - Leader</a:t>
            </a:r>
          </a:p>
          <a:p>
            <a:pPr>
              <a:lnSpc>
                <a:spcPct val="150000"/>
              </a:lnSpc>
            </a:pPr>
            <a:r>
              <a:rPr lang="en-US" sz="3400" dirty="0"/>
              <a:t>God speaks to Moses, not Aaron</a:t>
            </a:r>
          </a:p>
          <a:p>
            <a:pPr>
              <a:lnSpc>
                <a:spcPct val="150000"/>
              </a:lnSpc>
            </a:pPr>
            <a:r>
              <a:rPr lang="en-US" sz="3400"/>
              <a:t>Aaron knows </a:t>
            </a:r>
            <a:r>
              <a:rPr lang="en-US" sz="3400" dirty="0"/>
              <a:t>that he should wait</a:t>
            </a:r>
          </a:p>
        </p:txBody>
      </p:sp>
    </p:spTree>
    <p:extLst>
      <p:ext uri="{BB962C8B-B14F-4D97-AF65-F5344CB8AC3E}">
        <p14:creationId xmlns:p14="http://schemas.microsoft.com/office/powerpoint/2010/main" val="2906589249"/>
      </p:ext>
    </p:extLst>
  </p:cSld>
  <p:clrMapOvr>
    <a:masterClrMapping/>
  </p:clrMapOvr>
</p:sld>
</file>

<file path=ppt/theme/theme1.xml><?xml version="1.0" encoding="utf-8"?>
<a:theme xmlns:a="http://schemas.openxmlformats.org/drawingml/2006/main" name="With Title">
  <a:themeElements>
    <a:clrScheme name="All White">
      <a:dk1>
        <a:srgbClr val="FFFFFF"/>
      </a:dk1>
      <a:lt1>
        <a:srgbClr val="FFFFFF"/>
      </a:lt1>
      <a:dk2>
        <a:srgbClr val="FFFFFF"/>
      </a:dk2>
      <a:lt2>
        <a:srgbClr val="F8F8F8"/>
      </a:lt2>
      <a:accent1>
        <a:srgbClr val="FFFFFF"/>
      </a:accent1>
      <a:accent2>
        <a:srgbClr val="FFFFFF"/>
      </a:accent2>
      <a:accent3>
        <a:srgbClr val="FFFFFF"/>
      </a:accent3>
      <a:accent4>
        <a:srgbClr val="FFFFFF"/>
      </a:accent4>
      <a:accent5>
        <a:srgbClr val="FFFFFF"/>
      </a:accent5>
      <a:accent6>
        <a:srgbClr val="FFFFFF"/>
      </a:accent6>
      <a:hlink>
        <a:srgbClr val="FFFFFF"/>
      </a:hlink>
      <a:folHlink>
        <a:srgbClr val="FFFFF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76200"/>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2922</TotalTime>
  <Words>1260</Words>
  <Application>Microsoft Macintosh PowerPoint</Application>
  <PresentationFormat>On-screen Show (16:9)</PresentationFormat>
  <Paragraphs>89</Paragraphs>
  <Slides>34</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34</vt:i4>
      </vt:variant>
    </vt:vector>
  </HeadingPairs>
  <TitlesOfParts>
    <vt:vector size="41" baseType="lpstr">
      <vt:lpstr>Arial</vt:lpstr>
      <vt:lpstr>Calibri</vt:lpstr>
      <vt:lpstr>Lato</vt:lpstr>
      <vt:lpstr>Lato Black</vt:lpstr>
      <vt:lpstr>Lato Regular</vt:lpstr>
      <vt:lpstr>Lato Semibold</vt:lpstr>
      <vt:lpstr>With Title</vt:lpstr>
      <vt:lpstr>PowerPoint Presentation</vt:lpstr>
      <vt:lpstr>PowerPoint Presentation</vt:lpstr>
      <vt:lpstr>Aaron:</vt:lpstr>
      <vt:lpstr>Aaron’s Failure Exodus 32:1-6</vt:lpstr>
      <vt:lpstr>PowerPoint Presentation</vt:lpstr>
      <vt:lpstr>PowerPoint Presentation</vt:lpstr>
      <vt:lpstr>PowerPoint Presentation</vt:lpstr>
      <vt:lpstr>PowerPoint Presentation</vt:lpstr>
      <vt:lpstr>Remember:</vt:lpstr>
      <vt:lpstr>PowerPoint Presentation</vt:lpstr>
      <vt:lpstr>APIS = god who saved Israel  Aaron = was preparing to offer sacrifice  2nd Commandment broken  (Exodus 20:4) </vt:lpstr>
      <vt:lpstr>PowerPoint Presentation</vt:lpstr>
      <vt:lpstr>PowerPoint Presentation</vt:lpstr>
      <vt:lpstr>God can/has changed His mind.  For example:</vt:lpstr>
      <vt:lpstr>PowerPoint Presentation</vt:lpstr>
      <vt:lpstr>PowerPoint Presentation</vt:lpstr>
      <vt:lpstr>PowerPoint Presentation</vt:lpstr>
      <vt:lpstr>Aaron’s Excuses:</vt:lpstr>
      <vt:lpstr>Consequences:</vt:lpstr>
      <vt:lpstr>Punishment:</vt:lpstr>
      <vt:lpstr>The Journey Resumes</vt:lpstr>
      <vt:lpstr>The Journey Resumes</vt:lpstr>
      <vt:lpstr>The Journey Resumes</vt:lpstr>
      <vt:lpstr>PowerPoint Presentation</vt:lpstr>
      <vt:lpstr>PowerPoint Presentation</vt:lpstr>
      <vt:lpstr>PowerPoint Presentation</vt:lpstr>
      <vt:lpstr>PowerPoint Presentation</vt:lpstr>
      <vt:lpstr>PowerPoint Presentation</vt:lpstr>
      <vt:lpstr>Lessons</vt:lpstr>
      <vt:lpstr>Lessons</vt:lpstr>
      <vt:lpstr>Lessons</vt:lpstr>
      <vt:lpstr>TABERNACLE AT MT. SINAI </vt:lpstr>
      <vt:lpstr>Forgiveness and Mercy</vt:lpstr>
      <vt:lpstr>THANK YOU BibleTalk.tv Mike Mazzalongo</vt:lpstr>
    </vt:vector>
  </TitlesOfParts>
  <Manager/>
  <Company>BibleTalk.tv</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Exodus for Beginners - #13</dc:title>
  <dc:subject/>
  <dc:creator>Mike Mazzalongo</dc:creator>
  <cp:keywords/>
  <dc:description/>
  <cp:lastModifiedBy>Hal Gatewood</cp:lastModifiedBy>
  <cp:revision>713</cp:revision>
  <dcterms:created xsi:type="dcterms:W3CDTF">2014-04-30T18:34:38Z</dcterms:created>
  <dcterms:modified xsi:type="dcterms:W3CDTF">2022-06-01T17:03:34Z</dcterms:modified>
  <cp:category/>
</cp:coreProperties>
</file>