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90" r:id="rId18"/>
    <p:sldId id="274" r:id="rId19"/>
    <p:sldId id="275" r:id="rId20"/>
    <p:sldId id="276" r:id="rId21"/>
    <p:sldId id="277" r:id="rId22"/>
    <p:sldId id="292" r:id="rId23"/>
    <p:sldId id="278" r:id="rId24"/>
    <p:sldId id="279" r:id="rId25"/>
    <p:sldId id="289"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C3F"/>
    <a:srgbClr val="4B3448"/>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2"/>
    <p:restoredTop sz="94150"/>
  </p:normalViewPr>
  <p:slideViewPr>
    <p:cSldViewPr snapToGrid="0" snapToObjects="1">
      <p:cViewPr varScale="1">
        <p:scale>
          <a:sx n="160" d="100"/>
          <a:sy n="160" d="100"/>
        </p:scale>
        <p:origin x="91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1/4/23</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B44CD-839B-0347-930C-D85B28BD7DC5}" type="datetimeFigureOut">
              <a:rPr lang="en-US" smtClean="0"/>
              <a:t>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341A7-DD7A-D546-A958-5EDD6A143F5B}" type="slidenum">
              <a:rPr lang="en-US" smtClean="0"/>
              <a:t>‹#›</a:t>
            </a:fld>
            <a:endParaRPr lang="en-US"/>
          </a:p>
        </p:txBody>
      </p:sp>
    </p:spTree>
    <p:extLst>
      <p:ext uri="{BB962C8B-B14F-4D97-AF65-F5344CB8AC3E}">
        <p14:creationId xmlns:p14="http://schemas.microsoft.com/office/powerpoint/2010/main" val="209319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3341A7-DD7A-D546-A958-5EDD6A143F5B}" type="slidenum">
              <a:rPr lang="en-US" smtClean="0"/>
              <a:t>3</a:t>
            </a:fld>
            <a:endParaRPr lang="en-US"/>
          </a:p>
        </p:txBody>
      </p:sp>
    </p:spTree>
    <p:extLst>
      <p:ext uri="{BB962C8B-B14F-4D97-AF65-F5344CB8AC3E}">
        <p14:creationId xmlns:p14="http://schemas.microsoft.com/office/powerpoint/2010/main" val="3961062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69" r:id="rId8"/>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9</a:t>
            </a:r>
          </a:p>
        </p:txBody>
      </p:sp>
      <p:sp>
        <p:nvSpPr>
          <p:cNvPr id="3" name="Subtitle 2"/>
          <p:cNvSpPr>
            <a:spLocks noGrp="1"/>
          </p:cNvSpPr>
          <p:nvPr>
            <p:ph type="subTitle" idx="1"/>
          </p:nvPr>
        </p:nvSpPr>
        <p:spPr>
          <a:xfrm>
            <a:off x="2921663" y="2722273"/>
            <a:ext cx="5633385" cy="1239893"/>
          </a:xfrm>
        </p:spPr>
        <p:txBody>
          <a:bodyPr/>
          <a:lstStyle/>
          <a:p>
            <a:r>
              <a:rPr lang="en-US" sz="4800" dirty="0">
                <a:latin typeface="Lato Black" panose="020F0502020204030203" pitchFamily="34" charset="0"/>
                <a:ea typeface="Lato Black" panose="020F0502020204030203" pitchFamily="34" charset="0"/>
                <a:cs typeface="Lato Black" panose="020F0502020204030203" pitchFamily="34" charset="0"/>
              </a:rPr>
              <a:t>A Consecrated Priesthood – Part II</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CC4F-DA21-392C-6034-A4AC6ED64E29}"/>
              </a:ext>
            </a:extLst>
          </p:cNvPr>
          <p:cNvSpPr>
            <a:spLocks noGrp="1"/>
          </p:cNvSpPr>
          <p:nvPr>
            <p:ph type="title"/>
          </p:nvPr>
        </p:nvSpPr>
        <p:spPr/>
        <p:txBody>
          <a:bodyPr/>
          <a:lstStyle/>
          <a:p>
            <a:r>
              <a:rPr lang="en-US" dirty="0"/>
              <a:t>What was Their Sin?</a:t>
            </a:r>
          </a:p>
        </p:txBody>
      </p:sp>
      <p:sp>
        <p:nvSpPr>
          <p:cNvPr id="3" name="Text Placeholder 2">
            <a:extLst>
              <a:ext uri="{FF2B5EF4-FFF2-40B4-BE49-F238E27FC236}">
                <a16:creationId xmlns:a16="http://schemas.microsoft.com/office/drawing/2014/main" id="{4D4DA506-B437-FB99-5FEE-1C1F516956D4}"/>
              </a:ext>
            </a:extLst>
          </p:cNvPr>
          <p:cNvSpPr>
            <a:spLocks noGrp="1"/>
          </p:cNvSpPr>
          <p:nvPr>
            <p:ph type="body" sz="quarter" idx="10"/>
          </p:nvPr>
        </p:nvSpPr>
        <p:spPr/>
        <p:txBody>
          <a:bodyPr>
            <a:normAutofit/>
          </a:bodyPr>
          <a:lstStyle/>
          <a:p>
            <a:pPr>
              <a:spcAft>
                <a:spcPts val="1800"/>
              </a:spcAft>
            </a:pPr>
            <a:r>
              <a:rPr lang="en-US" sz="3600" dirty="0"/>
              <a:t>Used improper fire</a:t>
            </a:r>
          </a:p>
          <a:p>
            <a:pPr>
              <a:spcAft>
                <a:spcPts val="1800"/>
              </a:spcAft>
            </a:pPr>
            <a:r>
              <a:rPr lang="en-US" sz="3600" dirty="0"/>
              <a:t>Usurped authority of the priest</a:t>
            </a:r>
          </a:p>
          <a:p>
            <a:pPr>
              <a:spcAft>
                <a:spcPts val="1800"/>
              </a:spcAft>
            </a:pPr>
            <a:r>
              <a:rPr lang="en-US" sz="3600" dirty="0"/>
              <a:t>Offered unauthorized incense</a:t>
            </a:r>
          </a:p>
          <a:p>
            <a:pPr>
              <a:spcAft>
                <a:spcPts val="1800"/>
              </a:spcAft>
            </a:pPr>
            <a:r>
              <a:rPr lang="en-US" sz="3600" dirty="0"/>
              <a:t>Served while intoxicated</a:t>
            </a:r>
          </a:p>
        </p:txBody>
      </p:sp>
    </p:spTree>
    <p:extLst>
      <p:ext uri="{BB962C8B-B14F-4D97-AF65-F5344CB8AC3E}">
        <p14:creationId xmlns:p14="http://schemas.microsoft.com/office/powerpoint/2010/main" val="210355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CC4F-DA21-392C-6034-A4AC6ED64E29}"/>
              </a:ext>
            </a:extLst>
          </p:cNvPr>
          <p:cNvSpPr>
            <a:spLocks noGrp="1"/>
          </p:cNvSpPr>
          <p:nvPr>
            <p:ph type="title"/>
          </p:nvPr>
        </p:nvSpPr>
        <p:spPr/>
        <p:txBody>
          <a:bodyPr/>
          <a:lstStyle/>
          <a:p>
            <a:r>
              <a:rPr lang="en-US" dirty="0"/>
              <a:t>What was Their Sin?</a:t>
            </a:r>
          </a:p>
        </p:txBody>
      </p:sp>
      <p:sp>
        <p:nvSpPr>
          <p:cNvPr id="3" name="Text Placeholder 2">
            <a:extLst>
              <a:ext uri="{FF2B5EF4-FFF2-40B4-BE49-F238E27FC236}">
                <a16:creationId xmlns:a16="http://schemas.microsoft.com/office/drawing/2014/main" id="{4D4DA506-B437-FB99-5FEE-1C1F516956D4}"/>
              </a:ext>
            </a:extLst>
          </p:cNvPr>
          <p:cNvSpPr>
            <a:spLocks noGrp="1"/>
          </p:cNvSpPr>
          <p:nvPr>
            <p:ph type="body" sz="quarter" idx="10"/>
          </p:nvPr>
        </p:nvSpPr>
        <p:spPr/>
        <p:txBody>
          <a:bodyPr>
            <a:normAutofit/>
          </a:bodyPr>
          <a:lstStyle/>
          <a:p>
            <a:pPr>
              <a:spcAft>
                <a:spcPts val="1200"/>
              </a:spcAft>
            </a:pPr>
            <a:r>
              <a:rPr lang="en-US" sz="5400" b="1" dirty="0"/>
              <a:t>Used improper fire</a:t>
            </a:r>
          </a:p>
          <a:p>
            <a:pPr>
              <a:spcAft>
                <a:spcPts val="1200"/>
              </a:spcAft>
            </a:pPr>
            <a:r>
              <a:rPr lang="en-US" sz="2400" dirty="0"/>
              <a:t>Usurped authority of the priest</a:t>
            </a:r>
          </a:p>
          <a:p>
            <a:pPr>
              <a:spcAft>
                <a:spcPts val="1200"/>
              </a:spcAft>
            </a:pPr>
            <a:r>
              <a:rPr lang="en-US" sz="2400" dirty="0"/>
              <a:t>Offered unauthorized incense</a:t>
            </a:r>
          </a:p>
          <a:p>
            <a:pPr>
              <a:spcAft>
                <a:spcPts val="1200"/>
              </a:spcAft>
            </a:pPr>
            <a:r>
              <a:rPr lang="en-US" sz="2400" dirty="0"/>
              <a:t>Served while intoxicated</a:t>
            </a:r>
          </a:p>
        </p:txBody>
      </p:sp>
    </p:spTree>
    <p:extLst>
      <p:ext uri="{BB962C8B-B14F-4D97-AF65-F5344CB8AC3E}">
        <p14:creationId xmlns:p14="http://schemas.microsoft.com/office/powerpoint/2010/main" val="146036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FB20-38A8-3E14-662D-73A199B01CE6}"/>
              </a:ext>
            </a:extLst>
          </p:cNvPr>
          <p:cNvSpPr>
            <a:spLocks noGrp="1"/>
          </p:cNvSpPr>
          <p:nvPr>
            <p:ph type="title"/>
          </p:nvPr>
        </p:nvSpPr>
        <p:spPr/>
        <p:txBody>
          <a:bodyPr>
            <a:normAutofit/>
          </a:bodyPr>
          <a:lstStyle/>
          <a:p>
            <a:r>
              <a:rPr lang="en-US" sz="3000" dirty="0"/>
              <a:t>Instructions Following the Sin of Nadar and Abihu</a:t>
            </a:r>
          </a:p>
        </p:txBody>
      </p:sp>
      <p:sp>
        <p:nvSpPr>
          <p:cNvPr id="3" name="Text Placeholder 2">
            <a:extLst>
              <a:ext uri="{FF2B5EF4-FFF2-40B4-BE49-F238E27FC236}">
                <a16:creationId xmlns:a16="http://schemas.microsoft.com/office/drawing/2014/main" id="{0B7B3DA3-292F-DD4F-FFFF-EECCDE66C4C3}"/>
              </a:ext>
            </a:extLst>
          </p:cNvPr>
          <p:cNvSpPr>
            <a:spLocks noGrp="1"/>
          </p:cNvSpPr>
          <p:nvPr>
            <p:ph type="body" sz="quarter" idx="10"/>
          </p:nvPr>
        </p:nvSpPr>
        <p:spPr>
          <a:xfrm>
            <a:off x="598230" y="1295278"/>
            <a:ext cx="8179752" cy="3642243"/>
          </a:xfrm>
        </p:spPr>
        <p:txBody>
          <a:bodyPr>
            <a:normAutofit/>
          </a:bodyPr>
          <a:lstStyle/>
          <a:p>
            <a:pPr marL="697230" indent="-697230">
              <a:buFont typeface="+mj-lt"/>
              <a:buAutoNum type="alphaUcPeriod"/>
            </a:pPr>
            <a:r>
              <a:rPr lang="en-US" sz="4800" b="1" dirty="0"/>
              <a:t>Priests forbidden strong drink while on duty</a:t>
            </a:r>
          </a:p>
        </p:txBody>
      </p:sp>
    </p:spTree>
    <p:extLst>
      <p:ext uri="{BB962C8B-B14F-4D97-AF65-F5344CB8AC3E}">
        <p14:creationId xmlns:p14="http://schemas.microsoft.com/office/powerpoint/2010/main" val="325608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FB20-38A8-3E14-662D-73A199B01CE6}"/>
              </a:ext>
            </a:extLst>
          </p:cNvPr>
          <p:cNvSpPr>
            <a:spLocks noGrp="1"/>
          </p:cNvSpPr>
          <p:nvPr>
            <p:ph type="title"/>
          </p:nvPr>
        </p:nvSpPr>
        <p:spPr/>
        <p:txBody>
          <a:bodyPr>
            <a:normAutofit/>
          </a:bodyPr>
          <a:lstStyle/>
          <a:p>
            <a:r>
              <a:rPr lang="en-US" sz="3000" dirty="0"/>
              <a:t>Instructions Following the Sin of Nadar and Abihu</a:t>
            </a:r>
          </a:p>
        </p:txBody>
      </p:sp>
      <p:sp>
        <p:nvSpPr>
          <p:cNvPr id="3" name="Text Placeholder 2">
            <a:extLst>
              <a:ext uri="{FF2B5EF4-FFF2-40B4-BE49-F238E27FC236}">
                <a16:creationId xmlns:a16="http://schemas.microsoft.com/office/drawing/2014/main" id="{0B7B3DA3-292F-DD4F-FFFF-EECCDE66C4C3}"/>
              </a:ext>
            </a:extLst>
          </p:cNvPr>
          <p:cNvSpPr>
            <a:spLocks noGrp="1"/>
          </p:cNvSpPr>
          <p:nvPr>
            <p:ph type="body" sz="quarter" idx="10"/>
          </p:nvPr>
        </p:nvSpPr>
        <p:spPr>
          <a:xfrm>
            <a:off x="598488" y="1251437"/>
            <a:ext cx="8179752" cy="3642243"/>
          </a:xfrm>
        </p:spPr>
        <p:txBody>
          <a:bodyPr>
            <a:normAutofit/>
          </a:bodyPr>
          <a:lstStyle/>
          <a:p>
            <a:pPr marL="514350" indent="-514350">
              <a:spcAft>
                <a:spcPts val="600"/>
              </a:spcAft>
              <a:buFont typeface="+mj-lt"/>
              <a:buAutoNum type="alphaUcPeriod"/>
            </a:pPr>
            <a:r>
              <a:rPr lang="en-US" sz="2000" dirty="0"/>
              <a:t>Priests forbidden strong drink while on duty</a:t>
            </a:r>
          </a:p>
          <a:p>
            <a:pPr marL="697230" indent="-697230">
              <a:spcAft>
                <a:spcPts val="600"/>
              </a:spcAft>
              <a:buFont typeface="+mj-lt"/>
              <a:buAutoNum type="alphaUcPeriod"/>
            </a:pPr>
            <a:r>
              <a:rPr lang="en-US" sz="4800" b="1" dirty="0"/>
              <a:t>Given instructions on what to do</a:t>
            </a:r>
          </a:p>
          <a:p>
            <a:pPr lvl="1" indent="-342900">
              <a:buFontTx/>
              <a:buChar char="-"/>
            </a:pPr>
            <a:r>
              <a:rPr lang="en-US" dirty="0"/>
              <a:t>Distinguishing between holy and unholy</a:t>
            </a:r>
          </a:p>
          <a:p>
            <a:pPr lvl="1" indent="-342900">
              <a:buFontTx/>
              <a:buChar char="-"/>
            </a:pPr>
            <a:r>
              <a:rPr lang="en-US" dirty="0"/>
              <a:t>Distinguishing between clean and unclean</a:t>
            </a:r>
          </a:p>
        </p:txBody>
      </p:sp>
    </p:spTree>
    <p:extLst>
      <p:ext uri="{BB962C8B-B14F-4D97-AF65-F5344CB8AC3E}">
        <p14:creationId xmlns:p14="http://schemas.microsoft.com/office/powerpoint/2010/main" val="83841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FB20-38A8-3E14-662D-73A199B01CE6}"/>
              </a:ext>
            </a:extLst>
          </p:cNvPr>
          <p:cNvSpPr>
            <a:spLocks noGrp="1"/>
          </p:cNvSpPr>
          <p:nvPr>
            <p:ph type="title"/>
          </p:nvPr>
        </p:nvSpPr>
        <p:spPr/>
        <p:txBody>
          <a:bodyPr>
            <a:normAutofit/>
          </a:bodyPr>
          <a:lstStyle/>
          <a:p>
            <a:r>
              <a:rPr lang="en-US" sz="3000" dirty="0"/>
              <a:t>Instructions Following the Sin of Nadar and Abihu</a:t>
            </a:r>
          </a:p>
        </p:txBody>
      </p:sp>
      <p:sp>
        <p:nvSpPr>
          <p:cNvPr id="3" name="Text Placeholder 2">
            <a:extLst>
              <a:ext uri="{FF2B5EF4-FFF2-40B4-BE49-F238E27FC236}">
                <a16:creationId xmlns:a16="http://schemas.microsoft.com/office/drawing/2014/main" id="{0B7B3DA3-292F-DD4F-FFFF-EECCDE66C4C3}"/>
              </a:ext>
            </a:extLst>
          </p:cNvPr>
          <p:cNvSpPr>
            <a:spLocks noGrp="1"/>
          </p:cNvSpPr>
          <p:nvPr>
            <p:ph type="body" sz="quarter" idx="10"/>
          </p:nvPr>
        </p:nvSpPr>
        <p:spPr>
          <a:xfrm>
            <a:off x="598488" y="1251437"/>
            <a:ext cx="8179752" cy="3642243"/>
          </a:xfrm>
        </p:spPr>
        <p:txBody>
          <a:bodyPr>
            <a:normAutofit fontScale="92500"/>
          </a:bodyPr>
          <a:lstStyle/>
          <a:p>
            <a:pPr marL="514350" indent="-514350">
              <a:spcAft>
                <a:spcPts val="600"/>
              </a:spcAft>
              <a:buFont typeface="+mj-lt"/>
              <a:buAutoNum type="alphaUcPeriod"/>
            </a:pPr>
            <a:r>
              <a:rPr lang="en-US" sz="2000" dirty="0"/>
              <a:t>Priests forbidden strong drink while on duty</a:t>
            </a:r>
          </a:p>
          <a:p>
            <a:pPr marL="514350" indent="-514350">
              <a:spcAft>
                <a:spcPts val="600"/>
              </a:spcAft>
              <a:buFont typeface="+mj-lt"/>
              <a:buAutoNum type="alphaUcPeriod"/>
            </a:pPr>
            <a:r>
              <a:rPr lang="en-US" sz="2000" dirty="0"/>
              <a:t>Given instructions on what to do</a:t>
            </a:r>
          </a:p>
          <a:p>
            <a:pPr marL="697230" indent="-697230">
              <a:spcAft>
                <a:spcPts val="600"/>
              </a:spcAft>
              <a:buFont typeface="+mj-lt"/>
              <a:buAutoNum type="alphaUcPeriod"/>
            </a:pPr>
            <a:r>
              <a:rPr lang="en-US" sz="4400" b="1" dirty="0"/>
              <a:t>Instructions about what they were to receive for their work</a:t>
            </a:r>
          </a:p>
          <a:p>
            <a:pPr marL="857250" lvl="1" indent="-457200">
              <a:buFontTx/>
              <a:buChar char="-"/>
            </a:pPr>
            <a:r>
              <a:rPr lang="en-US" dirty="0"/>
              <a:t>Grain offerings</a:t>
            </a:r>
          </a:p>
          <a:p>
            <a:pPr marL="857250" lvl="1" indent="-457200">
              <a:buFontTx/>
              <a:buChar char="-"/>
            </a:pPr>
            <a:r>
              <a:rPr lang="en-US" dirty="0"/>
              <a:t>Peace offerings</a:t>
            </a:r>
          </a:p>
        </p:txBody>
      </p:sp>
    </p:spTree>
    <p:extLst>
      <p:ext uri="{BB962C8B-B14F-4D97-AF65-F5344CB8AC3E}">
        <p14:creationId xmlns:p14="http://schemas.microsoft.com/office/powerpoint/2010/main" val="241532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ED5A-8C35-AC82-6E80-048373F4AA39}"/>
              </a:ext>
            </a:extLst>
          </p:cNvPr>
          <p:cNvSpPr>
            <a:spLocks noGrp="1"/>
          </p:cNvSpPr>
          <p:nvPr>
            <p:ph type="title"/>
          </p:nvPr>
        </p:nvSpPr>
        <p:spPr/>
        <p:txBody>
          <a:bodyPr/>
          <a:lstStyle/>
          <a:p>
            <a:r>
              <a:rPr lang="en-US" dirty="0"/>
              <a:t>Failures of Priests</a:t>
            </a:r>
          </a:p>
        </p:txBody>
      </p:sp>
      <p:sp>
        <p:nvSpPr>
          <p:cNvPr id="3" name="Text Placeholder 2">
            <a:extLst>
              <a:ext uri="{FF2B5EF4-FFF2-40B4-BE49-F238E27FC236}">
                <a16:creationId xmlns:a16="http://schemas.microsoft.com/office/drawing/2014/main" id="{C9FBE6D7-D1A3-660E-EC9F-E52BFC9119E5}"/>
              </a:ext>
            </a:extLst>
          </p:cNvPr>
          <p:cNvSpPr>
            <a:spLocks noGrp="1"/>
          </p:cNvSpPr>
          <p:nvPr>
            <p:ph type="body" sz="quarter" idx="10"/>
          </p:nvPr>
        </p:nvSpPr>
        <p:spPr>
          <a:xfrm>
            <a:off x="598488" y="1251436"/>
            <a:ext cx="7913687" cy="1758093"/>
          </a:xfrm>
        </p:spPr>
        <p:txBody>
          <a:bodyPr>
            <a:normAutofit/>
          </a:bodyPr>
          <a:lstStyle/>
          <a:p>
            <a:pPr marL="0" indent="0">
              <a:buNone/>
            </a:pPr>
            <a:r>
              <a:rPr lang="en-US" sz="1800" dirty="0"/>
              <a:t>Failure #1 - Nadab and Abihu – strange fire</a:t>
            </a:r>
          </a:p>
          <a:p>
            <a:pPr marL="0" indent="0">
              <a:buNone/>
            </a:pPr>
            <a:r>
              <a:rPr lang="en-US" sz="3600" b="1" dirty="0"/>
              <a:t>Failure #2 - Aaron, Eleazar, </a:t>
            </a:r>
            <a:r>
              <a:rPr lang="en-US" sz="3600" b="1" dirty="0" err="1"/>
              <a:t>Ithamar</a:t>
            </a:r>
            <a:r>
              <a:rPr lang="en-US" sz="3600" b="1" dirty="0"/>
              <a:t> – uneaten sacrifice</a:t>
            </a:r>
          </a:p>
          <a:p>
            <a:pPr marL="0" indent="0">
              <a:buNone/>
            </a:pPr>
            <a:endParaRPr lang="en-US" b="1" dirty="0"/>
          </a:p>
        </p:txBody>
      </p:sp>
      <p:sp>
        <p:nvSpPr>
          <p:cNvPr id="7" name="TextBox 6">
            <a:extLst>
              <a:ext uri="{FF2B5EF4-FFF2-40B4-BE49-F238E27FC236}">
                <a16:creationId xmlns:a16="http://schemas.microsoft.com/office/drawing/2014/main" id="{3895D05B-58CD-9788-4D72-7DB092801BF6}"/>
              </a:ext>
            </a:extLst>
          </p:cNvPr>
          <p:cNvSpPr txBox="1"/>
          <p:nvPr/>
        </p:nvSpPr>
        <p:spPr>
          <a:xfrm>
            <a:off x="1407381" y="2894222"/>
            <a:ext cx="7044856" cy="1938992"/>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But Moses searched carefully for the goat of the sin offering, and behold, it had been burned up! So he was angry with Aaron’s surviving sons Eleazar and </a:t>
            </a:r>
            <a:r>
              <a:rPr lang="en-US" sz="2400" dirty="0" err="1">
                <a:latin typeface="Lato" panose="020F0502020204030203" pitchFamily="34" charset="0"/>
                <a:ea typeface="Lato" panose="020F0502020204030203" pitchFamily="34" charset="0"/>
                <a:cs typeface="Lato" panose="020F0502020204030203" pitchFamily="34" charset="0"/>
              </a:rPr>
              <a:t>Ithamar</a:t>
            </a:r>
            <a:r>
              <a:rPr lang="en-US" sz="2400" dirty="0">
                <a:latin typeface="Lato" panose="020F0502020204030203" pitchFamily="34" charset="0"/>
                <a:ea typeface="Lato" panose="020F0502020204030203" pitchFamily="34" charset="0"/>
                <a:cs typeface="Lato" panose="020F0502020204030203" pitchFamily="34" charset="0"/>
              </a:rPr>
              <a:t>, saying,</a:t>
            </a:r>
          </a:p>
          <a:p>
            <a:r>
              <a:rPr lang="en-US" sz="2400" b="1" dirty="0">
                <a:latin typeface="Lato" panose="020F0502020204030203" pitchFamily="34" charset="0"/>
                <a:ea typeface="Lato" panose="020F0502020204030203" pitchFamily="34" charset="0"/>
                <a:cs typeface="Lato" panose="020F0502020204030203" pitchFamily="34" charset="0"/>
              </a:rPr>
              <a:t>- Leviticus 10:16</a:t>
            </a:r>
          </a:p>
        </p:txBody>
      </p:sp>
      <p:cxnSp>
        <p:nvCxnSpPr>
          <p:cNvPr id="5" name="Straight Connector 4">
            <a:extLst>
              <a:ext uri="{FF2B5EF4-FFF2-40B4-BE49-F238E27FC236}">
                <a16:creationId xmlns:a16="http://schemas.microsoft.com/office/drawing/2014/main" id="{AA9BD6D8-BCE8-909A-5B65-4C43C504AA29}"/>
              </a:ext>
            </a:extLst>
          </p:cNvPr>
          <p:cNvCxnSpPr>
            <a:cxnSpLocks/>
          </p:cNvCxnSpPr>
          <p:nvPr/>
        </p:nvCxnSpPr>
        <p:spPr>
          <a:xfrm>
            <a:off x="1109709" y="2894222"/>
            <a:ext cx="0" cy="1938992"/>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34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82096-8E9C-A294-F543-54D94832709A}"/>
              </a:ext>
            </a:extLst>
          </p:cNvPr>
          <p:cNvSpPr>
            <a:spLocks noGrp="1"/>
          </p:cNvSpPr>
          <p:nvPr>
            <p:ph type="body" sz="quarter" idx="10"/>
          </p:nvPr>
        </p:nvSpPr>
        <p:spPr/>
        <p:txBody>
          <a:bodyPr>
            <a:noAutofit/>
          </a:bodyPr>
          <a:lstStyle/>
          <a:p>
            <a:r>
              <a:rPr lang="en-US" sz="2900" baseline="30000" dirty="0"/>
              <a:t>17</a:t>
            </a:r>
            <a:r>
              <a:rPr lang="en-US" sz="2900" dirty="0"/>
              <a:t> “Why did you not eat the sin offering at the holy place? For it is most holy, and He gave it to you to bear away the guilt of the congregation, to make atonement for them before the Lord. </a:t>
            </a:r>
            <a:r>
              <a:rPr lang="en-US" sz="2900" baseline="30000" dirty="0"/>
              <a:t>18</a:t>
            </a:r>
            <a:r>
              <a:rPr lang="en-US" sz="2900" dirty="0"/>
              <a:t> Behold, since its blood had not been brought inside, into the sanctuary, you should certainly have eaten it in the sanctuary, just as I commanded.”</a:t>
            </a:r>
          </a:p>
        </p:txBody>
      </p:sp>
      <p:sp>
        <p:nvSpPr>
          <p:cNvPr id="3" name="Text Placeholder 2">
            <a:extLst>
              <a:ext uri="{FF2B5EF4-FFF2-40B4-BE49-F238E27FC236}">
                <a16:creationId xmlns:a16="http://schemas.microsoft.com/office/drawing/2014/main" id="{9DA11A5F-5CBB-316C-5CA2-29BB96224772}"/>
              </a:ext>
            </a:extLst>
          </p:cNvPr>
          <p:cNvSpPr>
            <a:spLocks noGrp="1"/>
          </p:cNvSpPr>
          <p:nvPr>
            <p:ph type="body" sz="quarter" idx="11"/>
          </p:nvPr>
        </p:nvSpPr>
        <p:spPr/>
        <p:txBody>
          <a:bodyPr/>
          <a:lstStyle/>
          <a:p>
            <a:r>
              <a:rPr lang="en-US" dirty="0"/>
              <a:t>- Leviticus 10:17-18</a:t>
            </a:r>
          </a:p>
        </p:txBody>
      </p:sp>
    </p:spTree>
    <p:extLst>
      <p:ext uri="{BB962C8B-B14F-4D97-AF65-F5344CB8AC3E}">
        <p14:creationId xmlns:p14="http://schemas.microsoft.com/office/powerpoint/2010/main" val="304530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82096-8E9C-A294-F543-54D94832709A}"/>
              </a:ext>
            </a:extLst>
          </p:cNvPr>
          <p:cNvSpPr>
            <a:spLocks noGrp="1"/>
          </p:cNvSpPr>
          <p:nvPr>
            <p:ph type="body" sz="quarter" idx="10"/>
          </p:nvPr>
        </p:nvSpPr>
        <p:spPr>
          <a:xfrm>
            <a:off x="713221" y="429598"/>
            <a:ext cx="7717558" cy="3680039"/>
          </a:xfrm>
        </p:spPr>
        <p:txBody>
          <a:bodyPr>
            <a:noAutofit/>
          </a:bodyPr>
          <a:lstStyle/>
          <a:p>
            <a:r>
              <a:rPr lang="en-US" sz="2900" baseline="30000" dirty="0"/>
              <a:t>19</a:t>
            </a:r>
            <a:r>
              <a:rPr lang="en-US" sz="2900" dirty="0"/>
              <a:t> But Aaron spoke to Moses, “Behold, this very day they presented their sin offering and their burnt offering before the Lord. When things like these happened to me, if I had eaten a sin offering today, would it have been good in the sight of the Lord?” </a:t>
            </a:r>
            <a:r>
              <a:rPr lang="en-US" sz="2900" baseline="30000" dirty="0"/>
              <a:t>20</a:t>
            </a:r>
            <a:r>
              <a:rPr lang="en-US" sz="2900" dirty="0"/>
              <a:t> When Moses heard that, it seemed good in his sight.</a:t>
            </a:r>
          </a:p>
        </p:txBody>
      </p:sp>
      <p:sp>
        <p:nvSpPr>
          <p:cNvPr id="3" name="Text Placeholder 2">
            <a:extLst>
              <a:ext uri="{FF2B5EF4-FFF2-40B4-BE49-F238E27FC236}">
                <a16:creationId xmlns:a16="http://schemas.microsoft.com/office/drawing/2014/main" id="{9DA11A5F-5CBB-316C-5CA2-29BB96224772}"/>
              </a:ext>
            </a:extLst>
          </p:cNvPr>
          <p:cNvSpPr>
            <a:spLocks noGrp="1"/>
          </p:cNvSpPr>
          <p:nvPr>
            <p:ph type="body" sz="quarter" idx="11"/>
          </p:nvPr>
        </p:nvSpPr>
        <p:spPr/>
        <p:txBody>
          <a:bodyPr/>
          <a:lstStyle/>
          <a:p>
            <a:r>
              <a:rPr lang="en-US" dirty="0"/>
              <a:t>- Leviticus 10:19-20</a:t>
            </a:r>
          </a:p>
        </p:txBody>
      </p:sp>
    </p:spTree>
    <p:extLst>
      <p:ext uri="{BB962C8B-B14F-4D97-AF65-F5344CB8AC3E}">
        <p14:creationId xmlns:p14="http://schemas.microsoft.com/office/powerpoint/2010/main" val="402993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AF74-8179-5F5C-532C-D4B971AEE42A}"/>
              </a:ext>
            </a:extLst>
          </p:cNvPr>
          <p:cNvSpPr>
            <a:spLocks noGrp="1"/>
          </p:cNvSpPr>
          <p:nvPr>
            <p:ph type="title"/>
          </p:nvPr>
        </p:nvSpPr>
        <p:spPr/>
        <p:txBody>
          <a:bodyPr/>
          <a:lstStyle/>
          <a:p>
            <a:r>
              <a:rPr lang="en-US" dirty="0"/>
              <a:t>The Problem</a:t>
            </a:r>
          </a:p>
        </p:txBody>
      </p:sp>
      <p:sp>
        <p:nvSpPr>
          <p:cNvPr id="3" name="Text Placeholder 2">
            <a:extLst>
              <a:ext uri="{FF2B5EF4-FFF2-40B4-BE49-F238E27FC236}">
                <a16:creationId xmlns:a16="http://schemas.microsoft.com/office/drawing/2014/main" id="{378EBE02-B936-2364-33C9-9FF89FDFC549}"/>
              </a:ext>
            </a:extLst>
          </p:cNvPr>
          <p:cNvSpPr>
            <a:spLocks noGrp="1"/>
          </p:cNvSpPr>
          <p:nvPr>
            <p:ph type="body" sz="quarter" idx="10"/>
          </p:nvPr>
        </p:nvSpPr>
        <p:spPr/>
        <p:txBody>
          <a:bodyPr>
            <a:normAutofit/>
          </a:bodyPr>
          <a:lstStyle/>
          <a:p>
            <a:pPr marL="0" indent="0">
              <a:buNone/>
            </a:pPr>
            <a:r>
              <a:rPr lang="en-US" sz="4000" dirty="0"/>
              <a:t>The portion of a sin sacrifice suppose to be eaten by the priest was left on the altar to burn up thus </a:t>
            </a:r>
            <a:r>
              <a:rPr lang="en-US" sz="4000" b="1" dirty="0">
                <a:latin typeface="Lato Black" panose="020F0502020204030203" pitchFamily="34" charset="0"/>
                <a:ea typeface="Lato Black" panose="020F0502020204030203" pitchFamily="34" charset="0"/>
                <a:cs typeface="Lato Black" panose="020F0502020204030203" pitchFamily="34" charset="0"/>
              </a:rPr>
              <a:t>voiding the sacrifice</a:t>
            </a:r>
            <a:r>
              <a:rPr lang="en-US" sz="4000" dirty="0"/>
              <a:t>.</a:t>
            </a:r>
          </a:p>
        </p:txBody>
      </p:sp>
    </p:spTree>
    <p:extLst>
      <p:ext uri="{BB962C8B-B14F-4D97-AF65-F5344CB8AC3E}">
        <p14:creationId xmlns:p14="http://schemas.microsoft.com/office/powerpoint/2010/main" val="4489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6297-0C3B-D506-1037-39DEB2CD07E1}"/>
              </a:ext>
            </a:extLst>
          </p:cNvPr>
          <p:cNvSpPr>
            <a:spLocks noGrp="1"/>
          </p:cNvSpPr>
          <p:nvPr>
            <p:ph type="title"/>
          </p:nvPr>
        </p:nvSpPr>
        <p:spPr/>
        <p:txBody>
          <a:bodyPr/>
          <a:lstStyle/>
          <a:p>
            <a:r>
              <a:rPr lang="en-US" dirty="0"/>
              <a:t>The Response</a:t>
            </a:r>
          </a:p>
        </p:txBody>
      </p:sp>
      <p:sp>
        <p:nvSpPr>
          <p:cNvPr id="3" name="Text Placeholder 2">
            <a:extLst>
              <a:ext uri="{FF2B5EF4-FFF2-40B4-BE49-F238E27FC236}">
                <a16:creationId xmlns:a16="http://schemas.microsoft.com/office/drawing/2014/main" id="{3D0B55B2-37B7-8A38-BCA6-367633DC27F7}"/>
              </a:ext>
            </a:extLst>
          </p:cNvPr>
          <p:cNvSpPr>
            <a:spLocks noGrp="1"/>
          </p:cNvSpPr>
          <p:nvPr>
            <p:ph type="body" sz="quarter" idx="10"/>
          </p:nvPr>
        </p:nvSpPr>
        <p:spPr/>
        <p:txBody>
          <a:bodyPr>
            <a:normAutofit/>
          </a:bodyPr>
          <a:lstStyle/>
          <a:p>
            <a:pPr marL="0" indent="0">
              <a:buNone/>
            </a:pPr>
            <a:r>
              <a:rPr lang="en-US" sz="4400" dirty="0"/>
              <a:t>Aaron felt unworthy to carry out this priestly function risking </a:t>
            </a:r>
            <a:r>
              <a:rPr lang="en-US" sz="4400" b="1" dirty="0">
                <a:latin typeface="Lato Black" panose="020F0502020204030203" pitchFamily="34" charset="0"/>
                <a:ea typeface="Lato Black" panose="020F0502020204030203" pitchFamily="34" charset="0"/>
                <a:cs typeface="Lato Black" panose="020F0502020204030203" pitchFamily="34" charset="0"/>
              </a:rPr>
              <a:t>offending God</a:t>
            </a:r>
            <a:r>
              <a:rPr lang="en-US" sz="4400" dirty="0"/>
              <a:t>.</a:t>
            </a:r>
          </a:p>
        </p:txBody>
      </p:sp>
    </p:spTree>
    <p:extLst>
      <p:ext uri="{BB962C8B-B14F-4D97-AF65-F5344CB8AC3E}">
        <p14:creationId xmlns:p14="http://schemas.microsoft.com/office/powerpoint/2010/main" val="215856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ACF5-8A18-D8F2-F447-28853B30A099}"/>
              </a:ext>
            </a:extLst>
          </p:cNvPr>
          <p:cNvSpPr>
            <a:spLocks noGrp="1"/>
          </p:cNvSpPr>
          <p:nvPr>
            <p:ph type="title"/>
          </p:nvPr>
        </p:nvSpPr>
        <p:spPr/>
        <p:txBody>
          <a:bodyPr/>
          <a:lstStyle/>
          <a:p>
            <a:r>
              <a:rPr lang="en-US" dirty="0"/>
              <a:t>Leviticus</a:t>
            </a:r>
          </a:p>
        </p:txBody>
      </p:sp>
      <p:sp>
        <p:nvSpPr>
          <p:cNvPr id="3" name="Text Placeholder 2">
            <a:extLst>
              <a:ext uri="{FF2B5EF4-FFF2-40B4-BE49-F238E27FC236}">
                <a16:creationId xmlns:a16="http://schemas.microsoft.com/office/drawing/2014/main" id="{71ADD4F7-6A88-AF66-1EB1-3045C9F4AEE7}"/>
              </a:ext>
            </a:extLst>
          </p:cNvPr>
          <p:cNvSpPr>
            <a:spLocks noGrp="1"/>
          </p:cNvSpPr>
          <p:nvPr>
            <p:ph type="body" sz="quarter" idx="10"/>
          </p:nvPr>
        </p:nvSpPr>
        <p:spPr>
          <a:xfrm>
            <a:off x="598230" y="1483027"/>
            <a:ext cx="8004823" cy="3454494"/>
          </a:xfrm>
        </p:spPr>
        <p:txBody>
          <a:bodyPr>
            <a:normAutofit/>
          </a:bodyPr>
          <a:lstStyle/>
          <a:p>
            <a:pPr marL="0" indent="0">
              <a:spcAft>
                <a:spcPts val="2400"/>
              </a:spcAft>
              <a:buNone/>
            </a:pPr>
            <a:r>
              <a:rPr lang="en-US" sz="3600" b="1" dirty="0">
                <a:latin typeface="Lato Black" panose="020F0502020204030203" pitchFamily="34" charset="0"/>
                <a:ea typeface="Lato Black" panose="020F0502020204030203" pitchFamily="34" charset="0"/>
                <a:cs typeface="Lato Black" panose="020F0502020204030203" pitchFamily="34" charset="0"/>
              </a:rPr>
              <a:t>Chapters 1-7</a:t>
            </a:r>
            <a:br>
              <a:rPr lang="en-US" sz="4400" dirty="0"/>
            </a:br>
            <a:r>
              <a:rPr lang="en-US" sz="4400" dirty="0"/>
              <a:t>Sacrificial system given</a:t>
            </a:r>
          </a:p>
          <a:p>
            <a:pPr marL="0" indent="0">
              <a:spcAft>
                <a:spcPts val="2400"/>
              </a:spcAft>
              <a:buNone/>
            </a:pPr>
            <a:r>
              <a:rPr lang="en-US" sz="3600" b="1" dirty="0">
                <a:latin typeface="Lato Black" panose="020F0502020204030203" pitchFamily="34" charset="0"/>
                <a:ea typeface="Lato Black" panose="020F0502020204030203" pitchFamily="34" charset="0"/>
                <a:cs typeface="Lato Black" panose="020F0502020204030203" pitchFamily="34" charset="0"/>
              </a:rPr>
              <a:t>Chapters 8-10</a:t>
            </a:r>
            <a:br>
              <a:rPr lang="en-US" sz="4400" b="1" dirty="0"/>
            </a:br>
            <a:r>
              <a:rPr lang="en-US" sz="4400" dirty="0"/>
              <a:t>Consecration of the priests</a:t>
            </a:r>
          </a:p>
        </p:txBody>
      </p:sp>
    </p:spTree>
    <p:extLst>
      <p:ext uri="{BB962C8B-B14F-4D97-AF65-F5344CB8AC3E}">
        <p14:creationId xmlns:p14="http://schemas.microsoft.com/office/powerpoint/2010/main" val="383089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2FC7-043D-4EC4-FF7F-677BAB494818}"/>
              </a:ext>
            </a:extLst>
          </p:cNvPr>
          <p:cNvSpPr>
            <a:spLocks noGrp="1"/>
          </p:cNvSpPr>
          <p:nvPr>
            <p:ph type="title"/>
          </p:nvPr>
        </p:nvSpPr>
        <p:spPr/>
        <p:txBody>
          <a:bodyPr/>
          <a:lstStyle/>
          <a:p>
            <a:r>
              <a:rPr lang="en-US" dirty="0"/>
              <a:t>The Resolution</a:t>
            </a:r>
          </a:p>
        </p:txBody>
      </p:sp>
      <p:sp>
        <p:nvSpPr>
          <p:cNvPr id="3" name="Text Placeholder 2">
            <a:extLst>
              <a:ext uri="{FF2B5EF4-FFF2-40B4-BE49-F238E27FC236}">
                <a16:creationId xmlns:a16="http://schemas.microsoft.com/office/drawing/2014/main" id="{2FDA2925-DA89-8D7E-0CAD-A1AFBD0046AD}"/>
              </a:ext>
            </a:extLst>
          </p:cNvPr>
          <p:cNvSpPr>
            <a:spLocks noGrp="1"/>
          </p:cNvSpPr>
          <p:nvPr>
            <p:ph type="body" sz="quarter" idx="10"/>
          </p:nvPr>
        </p:nvSpPr>
        <p:spPr/>
        <p:txBody>
          <a:bodyPr>
            <a:normAutofit/>
          </a:bodyPr>
          <a:lstStyle/>
          <a:p>
            <a:pPr marL="0" indent="0">
              <a:buNone/>
            </a:pPr>
            <a:r>
              <a:rPr lang="en-US" sz="4400" dirty="0"/>
              <a:t>Moses accepts his explanation and resolves</a:t>
            </a:r>
            <a:r>
              <a:rPr lang="en-US" sz="4400" b="1" dirty="0">
                <a:latin typeface="Lato Black" panose="020F0502020204030203" pitchFamily="34" charset="0"/>
                <a:ea typeface="Lato Black" panose="020F0502020204030203" pitchFamily="34" charset="0"/>
                <a:cs typeface="Lato Black" panose="020F0502020204030203" pitchFamily="34" charset="0"/>
              </a:rPr>
              <a:t> Aaron’s dilemma</a:t>
            </a:r>
            <a:r>
              <a:rPr lang="en-US" sz="4400" dirty="0"/>
              <a:t>.</a:t>
            </a:r>
          </a:p>
        </p:txBody>
      </p:sp>
    </p:spTree>
    <p:extLst>
      <p:ext uri="{BB962C8B-B14F-4D97-AF65-F5344CB8AC3E}">
        <p14:creationId xmlns:p14="http://schemas.microsoft.com/office/powerpoint/2010/main" val="28107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FF2F-8820-9BB2-739F-27C975C60429}"/>
              </a:ext>
            </a:extLst>
          </p:cNvPr>
          <p:cNvSpPr>
            <a:spLocks noGrp="1"/>
          </p:cNvSpPr>
          <p:nvPr>
            <p:ph type="title"/>
          </p:nvPr>
        </p:nvSpPr>
        <p:spPr/>
        <p:txBody>
          <a:bodyPr/>
          <a:lstStyle/>
          <a:p>
            <a:r>
              <a:rPr lang="en-US" dirty="0"/>
              <a:t>Summary - Lessons</a:t>
            </a:r>
          </a:p>
        </p:txBody>
      </p:sp>
      <p:sp>
        <p:nvSpPr>
          <p:cNvPr id="3" name="Text Placeholder 2">
            <a:extLst>
              <a:ext uri="{FF2B5EF4-FFF2-40B4-BE49-F238E27FC236}">
                <a16:creationId xmlns:a16="http://schemas.microsoft.com/office/drawing/2014/main" id="{E6E332A3-EFA3-B6A4-8BFB-6BB842B2FD06}"/>
              </a:ext>
            </a:extLst>
          </p:cNvPr>
          <p:cNvSpPr>
            <a:spLocks noGrp="1"/>
          </p:cNvSpPr>
          <p:nvPr>
            <p:ph type="body" sz="quarter" idx="10"/>
          </p:nvPr>
        </p:nvSpPr>
        <p:spPr>
          <a:xfrm>
            <a:off x="598230" y="1323000"/>
            <a:ext cx="7986477" cy="857250"/>
          </a:xfrm>
        </p:spPr>
        <p:txBody>
          <a:bodyPr>
            <a:normAutofit fontScale="85000" lnSpcReduction="10000"/>
          </a:bodyPr>
          <a:lstStyle/>
          <a:p>
            <a:pPr marL="0" indent="0">
              <a:buNone/>
            </a:pPr>
            <a:r>
              <a:rPr lang="en-US" sz="5100" b="1" dirty="0">
                <a:latin typeface="Lato Black" panose="020F0502020204030203" pitchFamily="34" charset="0"/>
                <a:ea typeface="Lato Black" panose="020F0502020204030203" pitchFamily="34" charset="0"/>
                <a:cs typeface="Lato Black" panose="020F0502020204030203" pitchFamily="34" charset="0"/>
              </a:rPr>
              <a:t>Lesson #1 - Leaders are fallible</a:t>
            </a:r>
          </a:p>
        </p:txBody>
      </p:sp>
      <p:sp>
        <p:nvSpPr>
          <p:cNvPr id="6" name="TextBox 5">
            <a:extLst>
              <a:ext uri="{FF2B5EF4-FFF2-40B4-BE49-F238E27FC236}">
                <a16:creationId xmlns:a16="http://schemas.microsoft.com/office/drawing/2014/main" id="{3A5320CD-8CF3-1926-3C95-DB81B7AF87B7}"/>
              </a:ext>
            </a:extLst>
          </p:cNvPr>
          <p:cNvSpPr txBox="1"/>
          <p:nvPr/>
        </p:nvSpPr>
        <p:spPr>
          <a:xfrm>
            <a:off x="1336089" y="2255365"/>
            <a:ext cx="5473084" cy="707886"/>
          </a:xfrm>
          <a:prstGeom prst="rect">
            <a:avLst/>
          </a:prstGeom>
          <a:noFill/>
        </p:spPr>
        <p:txBody>
          <a:bodyPr wrap="square">
            <a:spAutoFit/>
          </a:bodyPr>
          <a:lstStyle/>
          <a:p>
            <a:pPr marL="297180" indent="-297180">
              <a:buFont typeface="Arial" panose="020B0604020202020204" pitchFamily="34" charset="0"/>
              <a:buChar char="•"/>
            </a:pPr>
            <a:r>
              <a:rPr lang="en-US" sz="4000" dirty="0">
                <a:latin typeface="Lato" panose="020F0502020204030203" pitchFamily="34" charset="0"/>
                <a:ea typeface="Lato" panose="020F0502020204030203" pitchFamily="34" charset="0"/>
                <a:cs typeface="Lato" panose="020F0502020204030203" pitchFamily="34" charset="0"/>
              </a:rPr>
              <a:t>Leaders ≠ Perfect</a:t>
            </a:r>
          </a:p>
        </p:txBody>
      </p:sp>
    </p:spTree>
    <p:extLst>
      <p:ext uri="{BB962C8B-B14F-4D97-AF65-F5344CB8AC3E}">
        <p14:creationId xmlns:p14="http://schemas.microsoft.com/office/powerpoint/2010/main" val="347076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AB833A-A2E8-B8CE-889A-9B86B87115DE}"/>
              </a:ext>
            </a:extLst>
          </p:cNvPr>
          <p:cNvSpPr>
            <a:spLocks noGrp="1"/>
          </p:cNvSpPr>
          <p:nvPr>
            <p:ph type="body" sz="quarter" idx="10"/>
          </p:nvPr>
        </p:nvSpPr>
        <p:spPr/>
        <p:txBody>
          <a:bodyPr>
            <a:normAutofit/>
          </a:bodyPr>
          <a:lstStyle/>
          <a:p>
            <a:r>
              <a:rPr lang="en-US" sz="3200" dirty="0"/>
              <a:t>Now why do you delay? Get up and be baptized, and wash away your sins, calling on His name.’</a:t>
            </a:r>
          </a:p>
        </p:txBody>
      </p:sp>
      <p:sp>
        <p:nvSpPr>
          <p:cNvPr id="3" name="Text Placeholder 2">
            <a:extLst>
              <a:ext uri="{FF2B5EF4-FFF2-40B4-BE49-F238E27FC236}">
                <a16:creationId xmlns:a16="http://schemas.microsoft.com/office/drawing/2014/main" id="{9D3F6C2F-27D7-425A-2FF0-BECD7C6DD22A}"/>
              </a:ext>
            </a:extLst>
          </p:cNvPr>
          <p:cNvSpPr>
            <a:spLocks noGrp="1"/>
          </p:cNvSpPr>
          <p:nvPr>
            <p:ph type="body" sz="quarter" idx="11"/>
          </p:nvPr>
        </p:nvSpPr>
        <p:spPr/>
        <p:txBody>
          <a:bodyPr/>
          <a:lstStyle/>
          <a:p>
            <a:r>
              <a:rPr lang="en-US" dirty="0"/>
              <a:t>- Acts 22:16</a:t>
            </a:r>
          </a:p>
        </p:txBody>
      </p:sp>
    </p:spTree>
    <p:extLst>
      <p:ext uri="{BB962C8B-B14F-4D97-AF65-F5344CB8AC3E}">
        <p14:creationId xmlns:p14="http://schemas.microsoft.com/office/powerpoint/2010/main" val="412233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FF2F-8820-9BB2-739F-27C975C60429}"/>
              </a:ext>
            </a:extLst>
          </p:cNvPr>
          <p:cNvSpPr>
            <a:spLocks noGrp="1"/>
          </p:cNvSpPr>
          <p:nvPr>
            <p:ph type="title"/>
          </p:nvPr>
        </p:nvSpPr>
        <p:spPr/>
        <p:txBody>
          <a:bodyPr/>
          <a:lstStyle/>
          <a:p>
            <a:r>
              <a:rPr lang="en-US" dirty="0"/>
              <a:t>Summary - Lessons</a:t>
            </a:r>
          </a:p>
        </p:txBody>
      </p:sp>
      <p:sp>
        <p:nvSpPr>
          <p:cNvPr id="3" name="Text Placeholder 2">
            <a:extLst>
              <a:ext uri="{FF2B5EF4-FFF2-40B4-BE49-F238E27FC236}">
                <a16:creationId xmlns:a16="http://schemas.microsoft.com/office/drawing/2014/main" id="{E6E332A3-EFA3-B6A4-8BFB-6BB842B2FD06}"/>
              </a:ext>
            </a:extLst>
          </p:cNvPr>
          <p:cNvSpPr>
            <a:spLocks noGrp="1"/>
          </p:cNvSpPr>
          <p:nvPr>
            <p:ph type="body" sz="quarter" idx="10"/>
          </p:nvPr>
        </p:nvSpPr>
        <p:spPr>
          <a:xfrm>
            <a:off x="598488" y="1251438"/>
            <a:ext cx="8235411" cy="3160764"/>
          </a:xfrm>
        </p:spPr>
        <p:txBody>
          <a:bodyPr>
            <a:normAutofit fontScale="92500" lnSpcReduction="10000"/>
          </a:bodyPr>
          <a:lstStyle/>
          <a:p>
            <a:pPr marL="0" indent="0">
              <a:spcAft>
                <a:spcPts val="600"/>
              </a:spcAft>
              <a:buNone/>
            </a:pPr>
            <a:r>
              <a:rPr lang="en-US" sz="2200" dirty="0"/>
              <a:t>Lesson #1 - Leaders are fallible</a:t>
            </a:r>
          </a:p>
          <a:p>
            <a:pPr marL="0" indent="0">
              <a:spcAft>
                <a:spcPts val="600"/>
              </a:spcAft>
              <a:buNone/>
            </a:pPr>
            <a:r>
              <a:rPr lang="en-US" sz="5600" b="1" dirty="0"/>
              <a:t>Lesson #2	- Obedience is essential for holiness</a:t>
            </a:r>
          </a:p>
          <a:p>
            <a:pPr marL="0" indent="0">
              <a:spcAft>
                <a:spcPts val="600"/>
              </a:spcAft>
              <a:buNone/>
            </a:pPr>
            <a:r>
              <a:rPr lang="en-US" sz="2400" dirty="0"/>
              <a:t>			</a:t>
            </a:r>
          </a:p>
          <a:p>
            <a:pPr marL="0" indent="0">
              <a:buNone/>
            </a:pPr>
            <a:r>
              <a:rPr lang="en-US" dirty="0"/>
              <a:t>			</a:t>
            </a:r>
            <a:endParaRPr lang="en-US" sz="4400" dirty="0"/>
          </a:p>
        </p:txBody>
      </p:sp>
      <p:sp>
        <p:nvSpPr>
          <p:cNvPr id="5" name="TextBox 4">
            <a:extLst>
              <a:ext uri="{FF2B5EF4-FFF2-40B4-BE49-F238E27FC236}">
                <a16:creationId xmlns:a16="http://schemas.microsoft.com/office/drawing/2014/main" id="{4940C1F4-120D-CF13-F1A0-C5EDD28D445B}"/>
              </a:ext>
            </a:extLst>
          </p:cNvPr>
          <p:cNvSpPr txBox="1"/>
          <p:nvPr/>
        </p:nvSpPr>
        <p:spPr>
          <a:xfrm>
            <a:off x="1002934" y="3458095"/>
            <a:ext cx="7426518"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The first lie → </a:t>
            </a:r>
            <a:br>
              <a:rPr lang="en-US" sz="2800" dirty="0">
                <a:latin typeface="Lato" panose="020F0502020204030203" pitchFamily="34" charset="0"/>
                <a:ea typeface="Lato" panose="020F0502020204030203" pitchFamily="34" charset="0"/>
                <a:cs typeface="Lato" panose="020F0502020204030203" pitchFamily="34" charset="0"/>
              </a:rPr>
            </a:br>
            <a:r>
              <a:rPr lang="en-US" sz="2800" dirty="0">
                <a:latin typeface="Lato" panose="020F0502020204030203" pitchFamily="34" charset="0"/>
                <a:ea typeface="Lato" panose="020F0502020204030203" pitchFamily="34" charset="0"/>
                <a:cs typeface="Lato" panose="020F0502020204030203" pitchFamily="34" charset="0"/>
              </a:rPr>
              <a:t>No punishment for disobedience</a:t>
            </a:r>
          </a:p>
        </p:txBody>
      </p:sp>
    </p:spTree>
    <p:extLst>
      <p:ext uri="{BB962C8B-B14F-4D97-AF65-F5344CB8AC3E}">
        <p14:creationId xmlns:p14="http://schemas.microsoft.com/office/powerpoint/2010/main" val="14425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FF2F-8820-9BB2-739F-27C975C60429}"/>
              </a:ext>
            </a:extLst>
          </p:cNvPr>
          <p:cNvSpPr>
            <a:spLocks noGrp="1"/>
          </p:cNvSpPr>
          <p:nvPr>
            <p:ph type="title"/>
          </p:nvPr>
        </p:nvSpPr>
        <p:spPr/>
        <p:txBody>
          <a:bodyPr/>
          <a:lstStyle/>
          <a:p>
            <a:r>
              <a:rPr lang="en-US" dirty="0"/>
              <a:t>Summary - Lessons</a:t>
            </a:r>
          </a:p>
        </p:txBody>
      </p:sp>
      <p:sp>
        <p:nvSpPr>
          <p:cNvPr id="3" name="Text Placeholder 2">
            <a:extLst>
              <a:ext uri="{FF2B5EF4-FFF2-40B4-BE49-F238E27FC236}">
                <a16:creationId xmlns:a16="http://schemas.microsoft.com/office/drawing/2014/main" id="{E6E332A3-EFA3-B6A4-8BFB-6BB842B2FD06}"/>
              </a:ext>
            </a:extLst>
          </p:cNvPr>
          <p:cNvSpPr>
            <a:spLocks noGrp="1"/>
          </p:cNvSpPr>
          <p:nvPr>
            <p:ph type="body" sz="quarter" idx="10"/>
          </p:nvPr>
        </p:nvSpPr>
        <p:spPr>
          <a:xfrm>
            <a:off x="598488" y="1251438"/>
            <a:ext cx="8235411" cy="1921132"/>
          </a:xfrm>
        </p:spPr>
        <p:txBody>
          <a:bodyPr>
            <a:normAutofit fontScale="47500" lnSpcReduction="20000"/>
          </a:bodyPr>
          <a:lstStyle/>
          <a:p>
            <a:pPr marL="0" indent="0">
              <a:spcAft>
                <a:spcPts val="600"/>
              </a:spcAft>
              <a:buNone/>
            </a:pPr>
            <a:r>
              <a:rPr lang="en-US" sz="4200" dirty="0"/>
              <a:t>Lesson #1 - Leaders are fallible</a:t>
            </a:r>
          </a:p>
          <a:p>
            <a:pPr marL="0" indent="0">
              <a:spcAft>
                <a:spcPts val="600"/>
              </a:spcAft>
              <a:buNone/>
            </a:pPr>
            <a:r>
              <a:rPr lang="en-US" sz="4200" dirty="0"/>
              <a:t>Lesson #2 - Obedience is essential for holiness</a:t>
            </a:r>
          </a:p>
          <a:p>
            <a:pPr marL="0" indent="0">
              <a:spcAft>
                <a:spcPts val="600"/>
              </a:spcAft>
              <a:buNone/>
            </a:pPr>
            <a:r>
              <a:rPr lang="en-US" sz="8000" b="1" dirty="0"/>
              <a:t>Lesson #3	- </a:t>
            </a:r>
            <a:br>
              <a:rPr lang="en-US" sz="8000" b="1" dirty="0"/>
            </a:br>
            <a:r>
              <a:rPr lang="en-US" sz="8000" b="1" dirty="0"/>
              <a:t>Innovation can be dangerous</a:t>
            </a:r>
            <a:r>
              <a:rPr lang="en-US" dirty="0"/>
              <a:t>	</a:t>
            </a:r>
            <a:endParaRPr lang="en-US" sz="4400" dirty="0"/>
          </a:p>
        </p:txBody>
      </p:sp>
      <p:sp>
        <p:nvSpPr>
          <p:cNvPr id="5" name="TextBox 4">
            <a:extLst>
              <a:ext uri="{FF2B5EF4-FFF2-40B4-BE49-F238E27FC236}">
                <a16:creationId xmlns:a16="http://schemas.microsoft.com/office/drawing/2014/main" id="{4940C1F4-120D-CF13-F1A0-C5EDD28D445B}"/>
              </a:ext>
            </a:extLst>
          </p:cNvPr>
          <p:cNvSpPr txBox="1"/>
          <p:nvPr/>
        </p:nvSpPr>
        <p:spPr>
          <a:xfrm>
            <a:off x="965124" y="3172570"/>
            <a:ext cx="6345140" cy="172354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Human innovation in worship is done to please humans, not God</a:t>
            </a:r>
          </a:p>
          <a:p>
            <a:pPr marL="342900" indent="-34290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When it comes to worship, obey God’s word / commands meticulously</a:t>
            </a:r>
          </a:p>
        </p:txBody>
      </p:sp>
    </p:spTree>
    <p:extLst>
      <p:ext uri="{BB962C8B-B14F-4D97-AF65-F5344CB8AC3E}">
        <p14:creationId xmlns:p14="http://schemas.microsoft.com/office/powerpoint/2010/main" val="97921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CCE9-04DE-F23D-73A4-069A29252ED8}"/>
              </a:ext>
            </a:extLst>
          </p:cNvPr>
          <p:cNvSpPr>
            <a:spLocks noGrp="1"/>
          </p:cNvSpPr>
          <p:nvPr>
            <p:ph type="title"/>
          </p:nvPr>
        </p:nvSpPr>
        <p:spPr>
          <a:xfrm>
            <a:off x="615285" y="2484080"/>
            <a:ext cx="7913430" cy="1966847"/>
          </a:xfrm>
        </p:spPr>
        <p:txBody>
          <a:bodyPr>
            <a:normAutofit/>
          </a:bodyPr>
          <a:lstStyle/>
          <a:p>
            <a:r>
              <a:rPr lang="en-US" sz="4800" dirty="0"/>
              <a:t>Leviticus </a:t>
            </a:r>
            <a:br>
              <a:rPr lang="en-US" sz="4800"/>
            </a:br>
            <a:r>
              <a:rPr lang="en-US" b="0"/>
              <a:t>Chapters </a:t>
            </a:r>
            <a:r>
              <a:rPr lang="en-US" b="0" dirty="0"/>
              <a:t>11-15</a:t>
            </a:r>
            <a:endParaRPr lang="en-US" sz="4800" b="0" dirty="0"/>
          </a:p>
        </p:txBody>
      </p:sp>
      <p:pic>
        <p:nvPicPr>
          <p:cNvPr id="5" name="Picture 4">
            <a:extLst>
              <a:ext uri="{FF2B5EF4-FFF2-40B4-BE49-F238E27FC236}">
                <a16:creationId xmlns:a16="http://schemas.microsoft.com/office/drawing/2014/main" id="{BF538DAF-97F1-8D9E-FDEF-7B0F8EAFC87E}"/>
              </a:ext>
            </a:extLst>
          </p:cNvPr>
          <p:cNvPicPr>
            <a:picLocks noChangeAspect="1"/>
          </p:cNvPicPr>
          <p:nvPr/>
        </p:nvPicPr>
        <p:blipFill>
          <a:blip r:embed="rId2"/>
          <a:stretch>
            <a:fillRect/>
          </a:stretch>
        </p:blipFill>
        <p:spPr>
          <a:xfrm>
            <a:off x="2920590" y="692573"/>
            <a:ext cx="3302819" cy="1966847"/>
          </a:xfrm>
          <a:prstGeom prst="rect">
            <a:avLst/>
          </a:prstGeom>
        </p:spPr>
      </p:pic>
    </p:spTree>
    <p:extLst>
      <p:ext uri="{BB962C8B-B14F-4D97-AF65-F5344CB8AC3E}">
        <p14:creationId xmlns:p14="http://schemas.microsoft.com/office/powerpoint/2010/main" val="319394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A865-1CE0-F41C-141D-8CCACB24A2A7}"/>
              </a:ext>
            </a:extLst>
          </p:cNvPr>
          <p:cNvSpPr>
            <a:spLocks noGrp="1"/>
          </p:cNvSpPr>
          <p:nvPr>
            <p:ph type="title"/>
          </p:nvPr>
        </p:nvSpPr>
        <p:spPr/>
        <p:txBody>
          <a:bodyPr/>
          <a:lstStyle/>
          <a:p>
            <a:r>
              <a:rPr lang="en-US" dirty="0"/>
              <a:t>Cycle of Sin</a:t>
            </a:r>
          </a:p>
        </p:txBody>
      </p:sp>
      <p:sp>
        <p:nvSpPr>
          <p:cNvPr id="3" name="Text Placeholder 2">
            <a:extLst>
              <a:ext uri="{FF2B5EF4-FFF2-40B4-BE49-F238E27FC236}">
                <a16:creationId xmlns:a16="http://schemas.microsoft.com/office/drawing/2014/main" id="{A665176D-8F7B-2C01-23FE-6002B550AA5F}"/>
              </a:ext>
            </a:extLst>
          </p:cNvPr>
          <p:cNvSpPr>
            <a:spLocks noGrp="1"/>
          </p:cNvSpPr>
          <p:nvPr>
            <p:ph type="body" sz="quarter" idx="10"/>
          </p:nvPr>
        </p:nvSpPr>
        <p:spPr>
          <a:xfrm>
            <a:off x="3342068" y="1275291"/>
            <a:ext cx="2094099" cy="656876"/>
          </a:xfrm>
        </p:spPr>
        <p:txBody>
          <a:bodyPr>
            <a:normAutofit/>
          </a:bodyPr>
          <a:lstStyle/>
          <a:p>
            <a:pPr marL="0" indent="0" algn="ctr">
              <a:buNone/>
            </a:pPr>
            <a:r>
              <a:rPr lang="en-US" sz="3000" dirty="0"/>
              <a:t>High Point</a:t>
            </a:r>
          </a:p>
        </p:txBody>
      </p:sp>
      <p:sp>
        <p:nvSpPr>
          <p:cNvPr id="4" name="Text Placeholder 2">
            <a:extLst>
              <a:ext uri="{FF2B5EF4-FFF2-40B4-BE49-F238E27FC236}">
                <a16:creationId xmlns:a16="http://schemas.microsoft.com/office/drawing/2014/main" id="{5E0C4AA0-DB12-8080-20B3-ED2D42C18E35}"/>
              </a:ext>
            </a:extLst>
          </p:cNvPr>
          <p:cNvSpPr txBox="1">
            <a:spLocks/>
          </p:cNvSpPr>
          <p:nvPr/>
        </p:nvSpPr>
        <p:spPr>
          <a:xfrm>
            <a:off x="865408" y="2584183"/>
            <a:ext cx="2094099" cy="6568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000" dirty="0"/>
              <a:t>Renewal</a:t>
            </a:r>
          </a:p>
        </p:txBody>
      </p:sp>
      <p:sp>
        <p:nvSpPr>
          <p:cNvPr id="5" name="Text Placeholder 2">
            <a:extLst>
              <a:ext uri="{FF2B5EF4-FFF2-40B4-BE49-F238E27FC236}">
                <a16:creationId xmlns:a16="http://schemas.microsoft.com/office/drawing/2014/main" id="{73B27D08-3780-6C46-105E-1543420274A6}"/>
              </a:ext>
            </a:extLst>
          </p:cNvPr>
          <p:cNvSpPr txBox="1">
            <a:spLocks/>
          </p:cNvSpPr>
          <p:nvPr/>
        </p:nvSpPr>
        <p:spPr>
          <a:xfrm>
            <a:off x="5727346" y="2482928"/>
            <a:ext cx="2210589" cy="8572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000" dirty="0"/>
              <a:t>Brief Obedience</a:t>
            </a:r>
          </a:p>
        </p:txBody>
      </p:sp>
      <p:sp>
        <p:nvSpPr>
          <p:cNvPr id="6" name="Text Placeholder 2">
            <a:extLst>
              <a:ext uri="{FF2B5EF4-FFF2-40B4-BE49-F238E27FC236}">
                <a16:creationId xmlns:a16="http://schemas.microsoft.com/office/drawing/2014/main" id="{7CB77833-3A5E-A5F7-B792-C6B5D24E1EAC}"/>
              </a:ext>
            </a:extLst>
          </p:cNvPr>
          <p:cNvSpPr txBox="1">
            <a:spLocks/>
          </p:cNvSpPr>
          <p:nvPr/>
        </p:nvSpPr>
        <p:spPr>
          <a:xfrm>
            <a:off x="3217559" y="3953886"/>
            <a:ext cx="2343115" cy="6568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000" dirty="0"/>
              <a:t>Sin and Punishment</a:t>
            </a:r>
          </a:p>
        </p:txBody>
      </p:sp>
      <p:sp>
        <p:nvSpPr>
          <p:cNvPr id="9" name="Bent Arrow 8">
            <a:extLst>
              <a:ext uri="{FF2B5EF4-FFF2-40B4-BE49-F238E27FC236}">
                <a16:creationId xmlns:a16="http://schemas.microsoft.com/office/drawing/2014/main" id="{5A06968A-AE6C-227A-4FFA-2BD399C4C57B}"/>
              </a:ext>
            </a:extLst>
          </p:cNvPr>
          <p:cNvSpPr/>
          <p:nvPr/>
        </p:nvSpPr>
        <p:spPr>
          <a:xfrm>
            <a:off x="2048707" y="1510747"/>
            <a:ext cx="910800" cy="842839"/>
          </a:xfrm>
          <a:prstGeom prst="bentArrow">
            <a:avLst>
              <a:gd name="adj1" fmla="val 9906"/>
              <a:gd name="adj2" fmla="val 18396"/>
              <a:gd name="adj3" fmla="val 25000"/>
              <a:gd name="adj4" fmla="val 71108"/>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Bent Arrow 10">
            <a:extLst>
              <a:ext uri="{FF2B5EF4-FFF2-40B4-BE49-F238E27FC236}">
                <a16:creationId xmlns:a16="http://schemas.microsoft.com/office/drawing/2014/main" id="{B6AF211C-30CC-8ADD-8FCF-42B6B18D8712}"/>
              </a:ext>
            </a:extLst>
          </p:cNvPr>
          <p:cNvSpPr/>
          <p:nvPr/>
        </p:nvSpPr>
        <p:spPr>
          <a:xfrm rot="5400000">
            <a:off x="5955821" y="1631738"/>
            <a:ext cx="910800" cy="842839"/>
          </a:xfrm>
          <a:prstGeom prst="bentArrow">
            <a:avLst>
              <a:gd name="adj1" fmla="val 9906"/>
              <a:gd name="adj2" fmla="val 18396"/>
              <a:gd name="adj3" fmla="val 25000"/>
              <a:gd name="adj4" fmla="val 71108"/>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a:extLst>
              <a:ext uri="{FF2B5EF4-FFF2-40B4-BE49-F238E27FC236}">
                <a16:creationId xmlns:a16="http://schemas.microsoft.com/office/drawing/2014/main" id="{2685B5A9-52A9-26B0-728B-C8BDB36012CB}"/>
              </a:ext>
            </a:extLst>
          </p:cNvPr>
          <p:cNvSpPr/>
          <p:nvPr/>
        </p:nvSpPr>
        <p:spPr>
          <a:xfrm rot="10800000">
            <a:off x="5831532" y="3767923"/>
            <a:ext cx="910800" cy="842839"/>
          </a:xfrm>
          <a:prstGeom prst="bentArrow">
            <a:avLst>
              <a:gd name="adj1" fmla="val 9906"/>
              <a:gd name="adj2" fmla="val 18396"/>
              <a:gd name="adj3" fmla="val 25000"/>
              <a:gd name="adj4" fmla="val 71108"/>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B85A9583-EBF6-1A7C-6654-82A3A39C0254}"/>
              </a:ext>
            </a:extLst>
          </p:cNvPr>
          <p:cNvSpPr/>
          <p:nvPr/>
        </p:nvSpPr>
        <p:spPr>
          <a:xfrm rot="16200000">
            <a:off x="1878478" y="3634759"/>
            <a:ext cx="910800" cy="842839"/>
          </a:xfrm>
          <a:prstGeom prst="bentArrow">
            <a:avLst>
              <a:gd name="adj1" fmla="val 9906"/>
              <a:gd name="adj2" fmla="val 18396"/>
              <a:gd name="adj3" fmla="val 25000"/>
              <a:gd name="adj4" fmla="val 71108"/>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072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ED5A-8C35-AC82-6E80-048373F4AA39}"/>
              </a:ext>
            </a:extLst>
          </p:cNvPr>
          <p:cNvSpPr>
            <a:spLocks noGrp="1"/>
          </p:cNvSpPr>
          <p:nvPr>
            <p:ph type="title"/>
          </p:nvPr>
        </p:nvSpPr>
        <p:spPr/>
        <p:txBody>
          <a:bodyPr/>
          <a:lstStyle/>
          <a:p>
            <a:r>
              <a:rPr lang="en-US" dirty="0"/>
              <a:t>Failures of Priests</a:t>
            </a:r>
          </a:p>
        </p:txBody>
      </p:sp>
      <p:sp>
        <p:nvSpPr>
          <p:cNvPr id="3" name="Text Placeholder 2">
            <a:extLst>
              <a:ext uri="{FF2B5EF4-FFF2-40B4-BE49-F238E27FC236}">
                <a16:creationId xmlns:a16="http://schemas.microsoft.com/office/drawing/2014/main" id="{C9FBE6D7-D1A3-660E-EC9F-E52BFC9119E5}"/>
              </a:ext>
            </a:extLst>
          </p:cNvPr>
          <p:cNvSpPr>
            <a:spLocks noGrp="1"/>
          </p:cNvSpPr>
          <p:nvPr>
            <p:ph type="body" sz="quarter" idx="10"/>
          </p:nvPr>
        </p:nvSpPr>
        <p:spPr>
          <a:xfrm>
            <a:off x="598488" y="1251437"/>
            <a:ext cx="7913687" cy="553509"/>
          </a:xfrm>
        </p:spPr>
        <p:txBody>
          <a:bodyPr>
            <a:normAutofit fontScale="92500" lnSpcReduction="10000"/>
          </a:bodyPr>
          <a:lstStyle/>
          <a:p>
            <a:pPr marL="0" indent="0">
              <a:buNone/>
            </a:pPr>
            <a:r>
              <a:rPr lang="en-US" sz="3600" b="1" dirty="0"/>
              <a:t>Failure #1 - Nadab and Abihu</a:t>
            </a:r>
          </a:p>
          <a:p>
            <a:pPr marL="0" indent="0">
              <a:buNone/>
            </a:pPr>
            <a:endParaRPr lang="en-US" sz="2800" dirty="0"/>
          </a:p>
        </p:txBody>
      </p:sp>
      <p:sp>
        <p:nvSpPr>
          <p:cNvPr id="5" name="TextBox 4">
            <a:extLst>
              <a:ext uri="{FF2B5EF4-FFF2-40B4-BE49-F238E27FC236}">
                <a16:creationId xmlns:a16="http://schemas.microsoft.com/office/drawing/2014/main" id="{CFAF43F3-9C22-EE09-130A-050161D806C8}"/>
              </a:ext>
            </a:extLst>
          </p:cNvPr>
          <p:cNvSpPr txBox="1"/>
          <p:nvPr/>
        </p:nvSpPr>
        <p:spPr>
          <a:xfrm>
            <a:off x="1191290" y="2006588"/>
            <a:ext cx="7473309" cy="2739211"/>
          </a:xfrm>
          <a:prstGeom prst="rect">
            <a:avLst/>
          </a:prstGeom>
          <a:noFill/>
        </p:spPr>
        <p:txBody>
          <a:bodyPr wrap="square" rtlCol="0">
            <a:spAutoFit/>
          </a:bodyPr>
          <a:lstStyle/>
          <a:p>
            <a:r>
              <a:rPr lang="en-US" sz="2400" baseline="30000" dirty="0">
                <a:latin typeface="Lato" panose="020F0502020204030203" pitchFamily="34" charset="0"/>
                <a:ea typeface="Lato" panose="020F0502020204030203" pitchFamily="34" charset="0"/>
                <a:cs typeface="Lato" panose="020F0502020204030203" pitchFamily="34" charset="0"/>
              </a:rPr>
              <a:t>1</a:t>
            </a:r>
            <a:r>
              <a:rPr lang="en-US" sz="2400" dirty="0">
                <a:latin typeface="Lato" panose="020F0502020204030203" pitchFamily="34" charset="0"/>
                <a:ea typeface="Lato" panose="020F0502020204030203" pitchFamily="34" charset="0"/>
                <a:cs typeface="Lato" panose="020F0502020204030203" pitchFamily="34" charset="0"/>
              </a:rPr>
              <a:t> Now Nadab and Abihu, the sons of Aaron, took their respective firepans, and after putting fire in them, placed incense on it and offered strange fire before the Lord, which He had not commanded them. </a:t>
            </a:r>
            <a:r>
              <a:rPr lang="en-US" sz="2400" baseline="30000" dirty="0">
                <a:latin typeface="Lato" panose="020F0502020204030203" pitchFamily="34" charset="0"/>
                <a:ea typeface="Lato" panose="020F0502020204030203" pitchFamily="34" charset="0"/>
                <a:cs typeface="Lato" panose="020F0502020204030203" pitchFamily="34" charset="0"/>
              </a:rPr>
              <a:t>2</a:t>
            </a:r>
            <a:r>
              <a:rPr lang="en-US" sz="2400" dirty="0">
                <a:latin typeface="Lato" panose="020F0502020204030203" pitchFamily="34" charset="0"/>
                <a:ea typeface="Lato" panose="020F0502020204030203" pitchFamily="34" charset="0"/>
                <a:cs typeface="Lato" panose="020F0502020204030203" pitchFamily="34" charset="0"/>
              </a:rPr>
              <a:t> And fire came out from the presence of the Lord and consumed them, and they died before the Lord.</a:t>
            </a:r>
            <a:endParaRPr lang="en-US" sz="1000" dirty="0"/>
          </a:p>
          <a:p>
            <a:r>
              <a:rPr lang="en-US" sz="2800" b="1" dirty="0">
                <a:latin typeface="Lato" panose="020F0502020204030203" pitchFamily="34" charset="0"/>
                <a:ea typeface="Lato" panose="020F0502020204030203" pitchFamily="34" charset="0"/>
                <a:cs typeface="Lato" panose="020F0502020204030203" pitchFamily="34" charset="0"/>
              </a:rPr>
              <a:t>- Leviticus 10:1-2</a:t>
            </a:r>
          </a:p>
        </p:txBody>
      </p:sp>
      <p:cxnSp>
        <p:nvCxnSpPr>
          <p:cNvPr id="6" name="Straight Connector 5">
            <a:extLst>
              <a:ext uri="{FF2B5EF4-FFF2-40B4-BE49-F238E27FC236}">
                <a16:creationId xmlns:a16="http://schemas.microsoft.com/office/drawing/2014/main" id="{33D6870A-6AA3-0984-90BE-D21BD268C0AB}"/>
              </a:ext>
            </a:extLst>
          </p:cNvPr>
          <p:cNvCxnSpPr/>
          <p:nvPr/>
        </p:nvCxnSpPr>
        <p:spPr>
          <a:xfrm>
            <a:off x="887767" y="1908699"/>
            <a:ext cx="0" cy="289412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68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06C6B-9610-347F-931F-7BDBFD9C8581}"/>
              </a:ext>
            </a:extLst>
          </p:cNvPr>
          <p:cNvSpPr>
            <a:spLocks noGrp="1"/>
          </p:cNvSpPr>
          <p:nvPr>
            <p:ph type="body" sz="quarter" idx="10"/>
          </p:nvPr>
        </p:nvSpPr>
        <p:spPr>
          <a:xfrm>
            <a:off x="713220" y="429598"/>
            <a:ext cx="7905993" cy="3680039"/>
          </a:xfrm>
        </p:spPr>
        <p:txBody>
          <a:bodyPr>
            <a:normAutofit/>
          </a:bodyPr>
          <a:lstStyle/>
          <a:p>
            <a:r>
              <a:rPr lang="en-US" sz="3200" dirty="0"/>
              <a:t>Then Moses said to Aaron, </a:t>
            </a:r>
            <a:br>
              <a:rPr lang="en-US" sz="3200" dirty="0"/>
            </a:br>
            <a:r>
              <a:rPr lang="en-US" sz="3200" dirty="0"/>
              <a:t>“It is what the Lord spoke, saying, </a:t>
            </a:r>
            <a:br>
              <a:rPr lang="en-US" sz="3200" dirty="0"/>
            </a:br>
            <a:r>
              <a:rPr lang="en-US" sz="3200" dirty="0"/>
              <a:t>‘By those who come near Me I will be treated as holy, </a:t>
            </a:r>
            <a:br>
              <a:rPr lang="en-US" sz="3200" dirty="0"/>
            </a:br>
            <a:r>
              <a:rPr lang="en-US" sz="3200" dirty="0"/>
              <a:t>And before all the people I will be honored.’” So Aaron, therefore, kept silent.</a:t>
            </a:r>
          </a:p>
        </p:txBody>
      </p:sp>
      <p:sp>
        <p:nvSpPr>
          <p:cNvPr id="3" name="Text Placeholder 2">
            <a:extLst>
              <a:ext uri="{FF2B5EF4-FFF2-40B4-BE49-F238E27FC236}">
                <a16:creationId xmlns:a16="http://schemas.microsoft.com/office/drawing/2014/main" id="{2FB8EB38-7D8A-BB0F-FF33-1C3CEB501F42}"/>
              </a:ext>
            </a:extLst>
          </p:cNvPr>
          <p:cNvSpPr>
            <a:spLocks noGrp="1"/>
          </p:cNvSpPr>
          <p:nvPr>
            <p:ph type="body" sz="quarter" idx="11"/>
          </p:nvPr>
        </p:nvSpPr>
        <p:spPr/>
        <p:txBody>
          <a:bodyPr/>
          <a:lstStyle/>
          <a:p>
            <a:r>
              <a:rPr lang="en-US" dirty="0"/>
              <a:t>- Leviticus 10:3</a:t>
            </a:r>
          </a:p>
        </p:txBody>
      </p:sp>
    </p:spTree>
    <p:extLst>
      <p:ext uri="{BB962C8B-B14F-4D97-AF65-F5344CB8AC3E}">
        <p14:creationId xmlns:p14="http://schemas.microsoft.com/office/powerpoint/2010/main" val="171339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4F0B-375A-156B-C76A-021B1211A823}"/>
              </a:ext>
            </a:extLst>
          </p:cNvPr>
          <p:cNvSpPr>
            <a:spLocks noGrp="1"/>
          </p:cNvSpPr>
          <p:nvPr>
            <p:ph type="title"/>
          </p:nvPr>
        </p:nvSpPr>
        <p:spPr>
          <a:xfrm>
            <a:off x="1518081" y="465439"/>
            <a:ext cx="7010633" cy="4236288"/>
          </a:xfrm>
        </p:spPr>
        <p:txBody>
          <a:bodyPr>
            <a:normAutofit/>
          </a:bodyPr>
          <a:lstStyle/>
          <a:p>
            <a:pPr algn="l"/>
            <a:r>
              <a:rPr lang="en-US" sz="4800" b="0" dirty="0"/>
              <a:t>Cycle of sin with the </a:t>
            </a:r>
            <a:br>
              <a:rPr lang="en-US" sz="4800" dirty="0"/>
            </a:br>
            <a:r>
              <a:rPr lang="en-US" sz="4800" dirty="0">
                <a:latin typeface="Lato Black" panose="020F0502020204030203" pitchFamily="34" charset="0"/>
                <a:ea typeface="Lato Black" panose="020F0502020204030203" pitchFamily="34" charset="0"/>
                <a:cs typeface="Lato Black" panose="020F0502020204030203" pitchFamily="34" charset="0"/>
              </a:rPr>
              <a:t>people and Aaron</a:t>
            </a:r>
          </a:p>
        </p:txBody>
      </p:sp>
    </p:spTree>
    <p:extLst>
      <p:ext uri="{BB962C8B-B14F-4D97-AF65-F5344CB8AC3E}">
        <p14:creationId xmlns:p14="http://schemas.microsoft.com/office/powerpoint/2010/main" val="261355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A856-2B39-EF8B-78A3-097EB528EBE9}"/>
              </a:ext>
            </a:extLst>
          </p:cNvPr>
          <p:cNvSpPr>
            <a:spLocks noGrp="1"/>
          </p:cNvSpPr>
          <p:nvPr>
            <p:ph type="title"/>
          </p:nvPr>
        </p:nvSpPr>
        <p:spPr/>
        <p:txBody>
          <a:bodyPr/>
          <a:lstStyle/>
          <a:p>
            <a:r>
              <a:rPr lang="en-US" dirty="0"/>
              <a:t>Cycle Throughout the Old Testament</a:t>
            </a:r>
          </a:p>
        </p:txBody>
      </p:sp>
      <p:sp>
        <p:nvSpPr>
          <p:cNvPr id="3" name="Text Placeholder 2">
            <a:extLst>
              <a:ext uri="{FF2B5EF4-FFF2-40B4-BE49-F238E27FC236}">
                <a16:creationId xmlns:a16="http://schemas.microsoft.com/office/drawing/2014/main" id="{10F36548-44E9-80C3-2D1A-61900CC1F45A}"/>
              </a:ext>
            </a:extLst>
          </p:cNvPr>
          <p:cNvSpPr>
            <a:spLocks noGrp="1"/>
          </p:cNvSpPr>
          <p:nvPr>
            <p:ph type="body" sz="quarter" idx="10"/>
          </p:nvPr>
        </p:nvSpPr>
        <p:spPr/>
        <p:txBody>
          <a:bodyPr>
            <a:normAutofit/>
          </a:bodyPr>
          <a:lstStyle/>
          <a:p>
            <a:pPr>
              <a:spcAft>
                <a:spcPts val="1200"/>
              </a:spcAft>
            </a:pPr>
            <a:r>
              <a:rPr lang="en-US" dirty="0"/>
              <a:t>Pentateuch			</a:t>
            </a:r>
            <a:r>
              <a:rPr lang="en-US" sz="2400" dirty="0"/>
              <a:t>(Genesis – Deuteronomy)</a:t>
            </a:r>
          </a:p>
          <a:p>
            <a:pPr>
              <a:spcAft>
                <a:spcPts val="1200"/>
              </a:spcAft>
            </a:pPr>
            <a:r>
              <a:rPr lang="en-US" dirty="0"/>
              <a:t>History					</a:t>
            </a:r>
            <a:r>
              <a:rPr lang="en-US" sz="2400" dirty="0"/>
              <a:t>(Joshua – Esther)</a:t>
            </a:r>
          </a:p>
          <a:p>
            <a:pPr>
              <a:spcAft>
                <a:spcPts val="1200"/>
              </a:spcAft>
            </a:pPr>
            <a:r>
              <a:rPr lang="en-US" dirty="0"/>
              <a:t>Poetry					</a:t>
            </a:r>
            <a:r>
              <a:rPr lang="en-US" sz="2400" dirty="0"/>
              <a:t>(Psalms – Song of Solomon)</a:t>
            </a:r>
          </a:p>
          <a:p>
            <a:pPr>
              <a:spcAft>
                <a:spcPts val="1200"/>
              </a:spcAft>
            </a:pPr>
            <a:r>
              <a:rPr lang="en-US" dirty="0"/>
              <a:t>Major Prophets		</a:t>
            </a:r>
            <a:r>
              <a:rPr lang="en-US" sz="2400" dirty="0"/>
              <a:t>(Isaiah – Daniel)</a:t>
            </a:r>
          </a:p>
          <a:p>
            <a:pPr>
              <a:spcAft>
                <a:spcPts val="1200"/>
              </a:spcAft>
            </a:pPr>
            <a:r>
              <a:rPr lang="en-US" dirty="0"/>
              <a:t>Minor Prophets</a:t>
            </a:r>
            <a:r>
              <a:rPr lang="en-US" sz="2400" dirty="0"/>
              <a:t>		(Hosea – Malachi)</a:t>
            </a:r>
          </a:p>
        </p:txBody>
      </p:sp>
    </p:spTree>
    <p:extLst>
      <p:ext uri="{BB962C8B-B14F-4D97-AF65-F5344CB8AC3E}">
        <p14:creationId xmlns:p14="http://schemas.microsoft.com/office/powerpoint/2010/main" val="3765364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1900-3197-F7CE-BE6F-0173769D3F66}"/>
              </a:ext>
            </a:extLst>
          </p:cNvPr>
          <p:cNvSpPr>
            <a:spLocks noGrp="1"/>
          </p:cNvSpPr>
          <p:nvPr>
            <p:ph type="title"/>
          </p:nvPr>
        </p:nvSpPr>
        <p:spPr/>
        <p:txBody>
          <a:bodyPr/>
          <a:lstStyle/>
          <a:p>
            <a:r>
              <a:rPr lang="en-US" dirty="0"/>
              <a:t>Cycle Follows the Same Pattern</a:t>
            </a:r>
          </a:p>
        </p:txBody>
      </p:sp>
      <p:sp>
        <p:nvSpPr>
          <p:cNvPr id="3" name="Text Placeholder 2">
            <a:extLst>
              <a:ext uri="{FF2B5EF4-FFF2-40B4-BE49-F238E27FC236}">
                <a16:creationId xmlns:a16="http://schemas.microsoft.com/office/drawing/2014/main" id="{28B275BE-4C60-DD66-33EE-9ABB2766508C}"/>
              </a:ext>
            </a:extLst>
          </p:cNvPr>
          <p:cNvSpPr>
            <a:spLocks noGrp="1"/>
          </p:cNvSpPr>
          <p:nvPr>
            <p:ph type="body" sz="quarter" idx="10"/>
          </p:nvPr>
        </p:nvSpPr>
        <p:spPr/>
        <p:txBody>
          <a:bodyPr>
            <a:normAutofit lnSpcReduction="10000"/>
          </a:bodyPr>
          <a:lstStyle/>
          <a:p>
            <a:pPr marL="514350" indent="-514350">
              <a:spcAft>
                <a:spcPts val="600"/>
              </a:spcAft>
              <a:buFont typeface="+mj-lt"/>
              <a:buAutoNum type="alphaUcPeriod"/>
            </a:pPr>
            <a:r>
              <a:rPr lang="en-US" dirty="0"/>
              <a:t>People are in trouble</a:t>
            </a:r>
          </a:p>
          <a:p>
            <a:pPr marL="514350" indent="-514350">
              <a:spcAft>
                <a:spcPts val="600"/>
              </a:spcAft>
              <a:buFont typeface="+mj-lt"/>
              <a:buAutoNum type="alphaUcPeriod"/>
            </a:pPr>
            <a:r>
              <a:rPr lang="en-US" dirty="0"/>
              <a:t>God intervenes</a:t>
            </a:r>
          </a:p>
          <a:p>
            <a:pPr marL="514350" indent="-514350">
              <a:spcAft>
                <a:spcPts val="600"/>
              </a:spcAft>
              <a:buFont typeface="+mj-lt"/>
              <a:buAutoNum type="alphaUcPeriod"/>
            </a:pPr>
            <a:r>
              <a:rPr lang="en-US" dirty="0"/>
              <a:t>People enjoy a time of relief</a:t>
            </a:r>
          </a:p>
          <a:p>
            <a:pPr marL="514350" indent="-514350">
              <a:spcAft>
                <a:spcPts val="600"/>
              </a:spcAft>
              <a:buFont typeface="+mj-lt"/>
              <a:buAutoNum type="alphaUcPeriod"/>
            </a:pPr>
            <a:r>
              <a:rPr lang="en-US" dirty="0"/>
              <a:t>The people drift back into sin</a:t>
            </a:r>
          </a:p>
          <a:p>
            <a:pPr marL="514350" indent="-514350">
              <a:spcAft>
                <a:spcPts val="600"/>
              </a:spcAft>
              <a:buFont typeface="+mj-lt"/>
              <a:buAutoNum type="alphaUcPeriod"/>
            </a:pPr>
            <a:r>
              <a:rPr lang="en-US" dirty="0"/>
              <a:t>God punishes the people</a:t>
            </a:r>
          </a:p>
          <a:p>
            <a:pPr marL="514350" indent="-514350">
              <a:spcAft>
                <a:spcPts val="600"/>
              </a:spcAft>
              <a:buFont typeface="+mj-lt"/>
              <a:buAutoNum type="alphaUcPeriod"/>
            </a:pPr>
            <a:r>
              <a:rPr lang="en-US" dirty="0"/>
              <a:t>The people call out to God for help</a:t>
            </a:r>
          </a:p>
        </p:txBody>
      </p:sp>
    </p:spTree>
    <p:extLst>
      <p:ext uri="{BB962C8B-B14F-4D97-AF65-F5344CB8AC3E}">
        <p14:creationId xmlns:p14="http://schemas.microsoft.com/office/powerpoint/2010/main" val="153668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BFA2-D272-EAC4-2D3F-2B3AEEE25167}"/>
              </a:ext>
            </a:extLst>
          </p:cNvPr>
          <p:cNvSpPr>
            <a:spLocks noGrp="1"/>
          </p:cNvSpPr>
          <p:nvPr>
            <p:ph type="title"/>
          </p:nvPr>
        </p:nvSpPr>
        <p:spPr/>
        <p:txBody>
          <a:bodyPr/>
          <a:lstStyle/>
          <a:p>
            <a:r>
              <a:rPr lang="en-US" dirty="0"/>
              <a:t>The Cycle Explained</a:t>
            </a:r>
          </a:p>
        </p:txBody>
      </p:sp>
      <p:sp>
        <p:nvSpPr>
          <p:cNvPr id="3" name="Text Placeholder 2">
            <a:extLst>
              <a:ext uri="{FF2B5EF4-FFF2-40B4-BE49-F238E27FC236}">
                <a16:creationId xmlns:a16="http://schemas.microsoft.com/office/drawing/2014/main" id="{425D0080-AD2E-6AE9-CA7F-10E78703A704}"/>
              </a:ext>
            </a:extLst>
          </p:cNvPr>
          <p:cNvSpPr>
            <a:spLocks noGrp="1"/>
          </p:cNvSpPr>
          <p:nvPr>
            <p:ph type="body" sz="quarter" idx="10"/>
          </p:nvPr>
        </p:nvSpPr>
        <p:spPr>
          <a:xfrm>
            <a:off x="518974" y="1501257"/>
            <a:ext cx="4283613" cy="3642243"/>
          </a:xfrm>
        </p:spPr>
        <p:txBody>
          <a:bodyPr/>
          <a:lstStyle/>
          <a:p>
            <a:pPr>
              <a:spcBef>
                <a:spcPts val="0"/>
              </a:spcBef>
              <a:spcAft>
                <a:spcPts val="800"/>
              </a:spcAft>
              <a:buFontTx/>
              <a:buChar char="-"/>
            </a:pPr>
            <a:r>
              <a:rPr lang="en-US" sz="2800" dirty="0"/>
              <a:t>Pentateuch and History</a:t>
            </a:r>
          </a:p>
          <a:p>
            <a:pPr marL="0" indent="0">
              <a:spcBef>
                <a:spcPts val="0"/>
              </a:spcBef>
              <a:spcAft>
                <a:spcPts val="800"/>
              </a:spcAft>
              <a:buNone/>
            </a:pPr>
            <a:endParaRPr lang="en-US" dirty="0"/>
          </a:p>
          <a:p>
            <a:pPr>
              <a:spcAft>
                <a:spcPts val="800"/>
              </a:spcAft>
              <a:buFontTx/>
              <a:buChar char="-"/>
            </a:pPr>
            <a:r>
              <a:rPr lang="en-US" dirty="0"/>
              <a:t>Poetry</a:t>
            </a:r>
          </a:p>
          <a:p>
            <a:pPr marL="0" indent="0">
              <a:spcAft>
                <a:spcPts val="600"/>
              </a:spcAft>
              <a:buNone/>
            </a:pPr>
            <a:endParaRPr lang="en-US" dirty="0"/>
          </a:p>
          <a:p>
            <a:pPr>
              <a:spcAft>
                <a:spcPts val="600"/>
              </a:spcAft>
              <a:buFontTx/>
              <a:buChar char="-"/>
            </a:pPr>
            <a:r>
              <a:rPr lang="en-US" dirty="0"/>
              <a:t>Prophets</a:t>
            </a:r>
          </a:p>
        </p:txBody>
      </p:sp>
      <p:sp>
        <p:nvSpPr>
          <p:cNvPr id="4" name="Text Placeholder 2">
            <a:extLst>
              <a:ext uri="{FF2B5EF4-FFF2-40B4-BE49-F238E27FC236}">
                <a16:creationId xmlns:a16="http://schemas.microsoft.com/office/drawing/2014/main" id="{637F7E89-9F03-A1E3-00C6-5763EB05CE65}"/>
              </a:ext>
            </a:extLst>
          </p:cNvPr>
          <p:cNvSpPr txBox="1">
            <a:spLocks/>
          </p:cNvSpPr>
          <p:nvPr/>
        </p:nvSpPr>
        <p:spPr>
          <a:xfrm>
            <a:off x="5388433" y="1572818"/>
            <a:ext cx="3647509"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pPr>
            <a:r>
              <a:rPr lang="en-US" sz="2400" dirty="0"/>
              <a:t>Story in real time</a:t>
            </a:r>
          </a:p>
          <a:p>
            <a:pPr marL="0" indent="0">
              <a:spcAft>
                <a:spcPts val="600"/>
              </a:spcAft>
              <a:buNone/>
            </a:pPr>
            <a:endParaRPr lang="en-US" dirty="0"/>
          </a:p>
          <a:p>
            <a:pPr marL="0" indent="0">
              <a:spcAft>
                <a:spcPts val="600"/>
              </a:spcAft>
              <a:buNone/>
            </a:pPr>
            <a:r>
              <a:rPr lang="en-US" sz="2400" dirty="0"/>
              <a:t>Individual experiences and feelings</a:t>
            </a:r>
          </a:p>
          <a:p>
            <a:pPr marL="0" indent="0">
              <a:spcAft>
                <a:spcPts val="600"/>
              </a:spcAft>
              <a:buNone/>
            </a:pPr>
            <a:endParaRPr lang="en-US" sz="800" dirty="0"/>
          </a:p>
          <a:p>
            <a:pPr marL="0" indent="0">
              <a:spcAft>
                <a:spcPts val="600"/>
              </a:spcAft>
              <a:buNone/>
            </a:pPr>
            <a:endParaRPr lang="en-US" sz="800" dirty="0"/>
          </a:p>
          <a:p>
            <a:pPr marL="0" indent="0">
              <a:spcAft>
                <a:spcPts val="600"/>
              </a:spcAft>
              <a:buNone/>
            </a:pPr>
            <a:r>
              <a:rPr lang="en-US" sz="2400" dirty="0"/>
              <a:t>Warned and encouraged</a:t>
            </a:r>
          </a:p>
        </p:txBody>
      </p:sp>
      <p:sp>
        <p:nvSpPr>
          <p:cNvPr id="5" name="TextBox 4">
            <a:extLst>
              <a:ext uri="{FF2B5EF4-FFF2-40B4-BE49-F238E27FC236}">
                <a16:creationId xmlns:a16="http://schemas.microsoft.com/office/drawing/2014/main" id="{1DC617F1-5F8C-3E8F-C2DD-2B2B0351F01E}"/>
              </a:ext>
            </a:extLst>
          </p:cNvPr>
          <p:cNvSpPr txBox="1"/>
          <p:nvPr/>
        </p:nvSpPr>
        <p:spPr>
          <a:xfrm>
            <a:off x="4752329" y="1501256"/>
            <a:ext cx="543739" cy="523220"/>
          </a:xfrm>
          <a:prstGeom prst="rect">
            <a:avLst/>
          </a:prstGeom>
          <a:noFill/>
        </p:spPr>
        <p:txBody>
          <a:bodyPr wrap="non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a:t>
            </a:r>
          </a:p>
        </p:txBody>
      </p:sp>
      <p:sp>
        <p:nvSpPr>
          <p:cNvPr id="6" name="TextBox 5">
            <a:extLst>
              <a:ext uri="{FF2B5EF4-FFF2-40B4-BE49-F238E27FC236}">
                <a16:creationId xmlns:a16="http://schemas.microsoft.com/office/drawing/2014/main" id="{A385913C-7550-DDAC-1ABC-8FF1BAA4AA58}"/>
              </a:ext>
            </a:extLst>
          </p:cNvPr>
          <p:cNvSpPr txBox="1"/>
          <p:nvPr/>
        </p:nvSpPr>
        <p:spPr>
          <a:xfrm>
            <a:off x="4742551" y="4016219"/>
            <a:ext cx="543739" cy="523220"/>
          </a:xfrm>
          <a:prstGeom prst="rect">
            <a:avLst/>
          </a:prstGeom>
          <a:noFill/>
        </p:spPr>
        <p:txBody>
          <a:bodyPr wrap="non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a:t>
            </a:r>
          </a:p>
        </p:txBody>
      </p:sp>
      <p:sp>
        <p:nvSpPr>
          <p:cNvPr id="7" name="TextBox 6">
            <a:extLst>
              <a:ext uri="{FF2B5EF4-FFF2-40B4-BE49-F238E27FC236}">
                <a16:creationId xmlns:a16="http://schemas.microsoft.com/office/drawing/2014/main" id="{ACE5F6BA-511B-FDD1-94A1-11D33577501A}"/>
              </a:ext>
            </a:extLst>
          </p:cNvPr>
          <p:cNvSpPr txBox="1"/>
          <p:nvPr/>
        </p:nvSpPr>
        <p:spPr>
          <a:xfrm>
            <a:off x="4742552" y="2758738"/>
            <a:ext cx="543739" cy="523220"/>
          </a:xfrm>
          <a:prstGeom prst="rect">
            <a:avLst/>
          </a:prstGeom>
          <a:noFill/>
        </p:spPr>
        <p:txBody>
          <a:bodyPr wrap="non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166850709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3965</TotalTime>
  <Words>804</Words>
  <Application>Microsoft Macintosh PowerPoint</Application>
  <PresentationFormat>On-screen Show (16:9)</PresentationFormat>
  <Paragraphs>102</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Lato</vt:lpstr>
      <vt:lpstr>Lato Black</vt:lpstr>
      <vt:lpstr>Lato Regular</vt:lpstr>
      <vt:lpstr>With Title</vt:lpstr>
      <vt:lpstr>PowerPoint Presentation</vt:lpstr>
      <vt:lpstr>Leviticus</vt:lpstr>
      <vt:lpstr>Cycle of Sin</vt:lpstr>
      <vt:lpstr>Failures of Priests</vt:lpstr>
      <vt:lpstr>PowerPoint Presentation</vt:lpstr>
      <vt:lpstr>Cycle of sin with the  people and Aaron</vt:lpstr>
      <vt:lpstr>Cycle Throughout the Old Testament</vt:lpstr>
      <vt:lpstr>Cycle Follows the Same Pattern</vt:lpstr>
      <vt:lpstr>The Cycle Explained</vt:lpstr>
      <vt:lpstr>What was Their Sin?</vt:lpstr>
      <vt:lpstr>What was Their Sin?</vt:lpstr>
      <vt:lpstr>Instructions Following the Sin of Nadar and Abihu</vt:lpstr>
      <vt:lpstr>Instructions Following the Sin of Nadar and Abihu</vt:lpstr>
      <vt:lpstr>Instructions Following the Sin of Nadar and Abihu</vt:lpstr>
      <vt:lpstr>Failures of Priests</vt:lpstr>
      <vt:lpstr>PowerPoint Presentation</vt:lpstr>
      <vt:lpstr>PowerPoint Presentation</vt:lpstr>
      <vt:lpstr>The Problem</vt:lpstr>
      <vt:lpstr>The Response</vt:lpstr>
      <vt:lpstr>The Resolution</vt:lpstr>
      <vt:lpstr>Summary - Lessons</vt:lpstr>
      <vt:lpstr>PowerPoint Presentation</vt:lpstr>
      <vt:lpstr>Summary - Lessons</vt:lpstr>
      <vt:lpstr>Summary - Lessons</vt:lpstr>
      <vt:lpstr>Leviticus  Chapters 11-15</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351</cp:revision>
  <dcterms:created xsi:type="dcterms:W3CDTF">2014-04-30T18:34:38Z</dcterms:created>
  <dcterms:modified xsi:type="dcterms:W3CDTF">2023-01-04T21:59:30Z</dcterms:modified>
  <cp:category/>
</cp:coreProperties>
</file>