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8"/>
  </p:handoutMasterIdLst>
  <p:sldIdLst>
    <p:sldId id="256" r:id="rId2"/>
    <p:sldId id="288" r:id="rId3"/>
    <p:sldId id="258" r:id="rId4"/>
    <p:sldId id="259" r:id="rId5"/>
    <p:sldId id="260" r:id="rId6"/>
    <p:sldId id="261" r:id="rId7"/>
    <p:sldId id="262" r:id="rId8"/>
    <p:sldId id="263" r:id="rId9"/>
    <p:sldId id="264" r:id="rId10"/>
    <p:sldId id="265" r:id="rId11"/>
    <p:sldId id="290" r:id="rId12"/>
    <p:sldId id="266" r:id="rId13"/>
    <p:sldId id="267" r:id="rId14"/>
    <p:sldId id="268" r:id="rId15"/>
    <p:sldId id="269" r:id="rId16"/>
    <p:sldId id="270" r:id="rId17"/>
    <p:sldId id="271" r:id="rId18"/>
    <p:sldId id="291" r:id="rId19"/>
    <p:sldId id="272" r:id="rId20"/>
    <p:sldId id="273" r:id="rId21"/>
    <p:sldId id="274" r:id="rId22"/>
    <p:sldId id="275" r:id="rId23"/>
    <p:sldId id="276" r:id="rId24"/>
    <p:sldId id="277" r:id="rId25"/>
    <p:sldId id="278" r:id="rId26"/>
    <p:sldId id="289"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CC3F"/>
    <a:srgbClr val="4B3448"/>
    <a:srgbClr val="904B25"/>
    <a:srgbClr val="C0652E"/>
    <a:srgbClr val="871C17"/>
    <a:srgbClr val="A5241D"/>
    <a:srgbClr val="16313B"/>
    <a:srgbClr val="0C1E25"/>
    <a:srgbClr val="9A3E28"/>
    <a:srgbClr val="5116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2"/>
    <p:restoredTop sz="94150"/>
  </p:normalViewPr>
  <p:slideViewPr>
    <p:cSldViewPr snapToGrid="0" snapToObjects="1">
      <p:cViewPr varScale="1">
        <p:scale>
          <a:sx n="160" d="100"/>
          <a:sy n="160" d="100"/>
        </p:scale>
        <p:origin x="912"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3/5/23</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97737" y="2073932"/>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18344" y="193847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1326730"/>
          </a:xfrm>
        </p:spPr>
        <p:txBody>
          <a:bodyPr anchor="b"/>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724297"/>
            <a:ext cx="7913687" cy="316938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35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533760"/>
          </a:xfrm>
        </p:spPr>
        <p:txBody>
          <a:bodyPr>
            <a:normAutofit/>
          </a:bodyPr>
          <a:lstStyle>
            <a:lvl1pPr>
              <a:defRPr sz="2400"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924675"/>
            <a:ext cx="7913687" cy="3969006"/>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325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o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EEB29-58B0-3C48-AEE1-EF78B3A4435C}"/>
              </a:ext>
            </a:extLst>
          </p:cNvPr>
          <p:cNvSpPr>
            <a:spLocks noGrp="1"/>
          </p:cNvSpPr>
          <p:nvPr>
            <p:ph sz="quarter" idx="10" hasCustomPrompt="1"/>
          </p:nvPr>
        </p:nvSpPr>
        <p:spPr>
          <a:xfrm>
            <a:off x="1033463" y="2059260"/>
            <a:ext cx="7262812" cy="2490516"/>
          </a:xfrm>
          <a:prstGeom prst="rect">
            <a:avLst/>
          </a:prstGeom>
        </p:spPr>
        <p:txBody>
          <a:bodyPr/>
          <a:lstStyle>
            <a:lvl1pPr marL="0" indent="0" algn="ctr">
              <a:buNone/>
              <a:defRPr b="1" i="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Different looking page to bring attention to something or to wake up the audience.</a:t>
            </a:r>
          </a:p>
        </p:txBody>
      </p:sp>
    </p:spTree>
    <p:extLst>
      <p:ext uri="{BB962C8B-B14F-4D97-AF65-F5344CB8AC3E}">
        <p14:creationId xmlns:p14="http://schemas.microsoft.com/office/powerpoint/2010/main" val="154418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1" r:id="rId4"/>
    <p:sldLayoutId id="2147483655" r:id="rId5"/>
    <p:sldLayoutId id="2147483667" r:id="rId6"/>
    <p:sldLayoutId id="2147483668" r:id="rId7"/>
    <p:sldLayoutId id="2147483669" r:id="rId8"/>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3635" y="1420092"/>
            <a:ext cx="2089632" cy="3363913"/>
          </a:xfrm>
        </p:spPr>
        <p:txBody>
          <a:bodyPr/>
          <a:lstStyle/>
          <a:p>
            <a:r>
              <a:rPr lang="en-US" dirty="0"/>
              <a:t>8</a:t>
            </a:r>
          </a:p>
        </p:txBody>
      </p:sp>
      <p:sp>
        <p:nvSpPr>
          <p:cNvPr id="3" name="Subtitle 2"/>
          <p:cNvSpPr>
            <a:spLocks noGrp="1"/>
          </p:cNvSpPr>
          <p:nvPr>
            <p:ph type="subTitle" idx="1"/>
          </p:nvPr>
        </p:nvSpPr>
        <p:spPr>
          <a:xfrm>
            <a:off x="2921663" y="2722273"/>
            <a:ext cx="5633385" cy="1239893"/>
          </a:xfrm>
        </p:spPr>
        <p:txBody>
          <a:bodyPr/>
          <a:lstStyle/>
          <a:p>
            <a:r>
              <a:rPr lang="en-US" sz="4800" dirty="0">
                <a:latin typeface="Lato Black" panose="020F0502020204030203" pitchFamily="34" charset="0"/>
                <a:ea typeface="Lato Black" panose="020F0502020204030203" pitchFamily="34" charset="0"/>
                <a:cs typeface="Lato Black" panose="020F0502020204030203" pitchFamily="34" charset="0"/>
              </a:rPr>
              <a:t>A Consecrated Priesthood – Part I</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70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94D661-6ABE-1367-7812-8B7E8D5CF830}"/>
              </a:ext>
            </a:extLst>
          </p:cNvPr>
          <p:cNvSpPr/>
          <p:nvPr/>
        </p:nvSpPr>
        <p:spPr>
          <a:xfrm>
            <a:off x="4174435" y="795130"/>
            <a:ext cx="4102873" cy="3530380"/>
          </a:xfrm>
          <a:prstGeom prst="rect">
            <a:avLst/>
          </a:prstGeom>
          <a:solidFill>
            <a:schemeClr val="bg2">
              <a:lumMod val="10000"/>
              <a:alpha val="70405"/>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028A5AC-04C6-A754-506E-25742F7ED231}"/>
              </a:ext>
            </a:extLst>
          </p:cNvPr>
          <p:cNvSpPr txBox="1"/>
          <p:nvPr/>
        </p:nvSpPr>
        <p:spPr>
          <a:xfrm>
            <a:off x="4433122" y="1009784"/>
            <a:ext cx="3729162" cy="312393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Tunic</a:t>
            </a:r>
          </a:p>
          <a:p>
            <a:pPr marL="285750" indent="-285750">
              <a:spcAft>
                <a:spcPts val="60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Sash</a:t>
            </a:r>
            <a:endParaRPr lang="en-US" b="1" dirty="0">
              <a:latin typeface="Lato" panose="020F0502020204030203" pitchFamily="34" charset="0"/>
              <a:ea typeface="Lato" panose="020F0502020204030203" pitchFamily="34" charset="0"/>
              <a:cs typeface="Lato" panose="020F0502020204030203" pitchFamily="34" charset="0"/>
            </a:endParaRPr>
          </a:p>
          <a:p>
            <a:pPr marL="285750" indent="-285750">
              <a:spcAft>
                <a:spcPts val="60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Robe – with belt and pomegranates on hem </a:t>
            </a:r>
          </a:p>
          <a:p>
            <a:pPr marL="285750" indent="-285750">
              <a:spcAft>
                <a:spcPts val="60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Ephod</a:t>
            </a:r>
            <a:endParaRPr lang="en-US" b="1" dirty="0">
              <a:latin typeface="Lato" panose="020F0502020204030203" pitchFamily="34" charset="0"/>
              <a:ea typeface="Lato" panose="020F0502020204030203" pitchFamily="34" charset="0"/>
              <a:cs typeface="Lato" panose="020F0502020204030203" pitchFamily="34" charset="0"/>
            </a:endParaRPr>
          </a:p>
          <a:p>
            <a:pPr marL="285750" indent="-285750">
              <a:spcAft>
                <a:spcPts val="600"/>
              </a:spcAft>
              <a:buFont typeface="Arial" panose="020B0604020202020204" pitchFamily="34" charset="0"/>
              <a:buChar char="•"/>
            </a:pPr>
            <a:r>
              <a:rPr lang="en-US" sz="1800" b="1" dirty="0" err="1">
                <a:latin typeface="Lato" panose="020F0502020204030203" pitchFamily="34" charset="0"/>
                <a:ea typeface="Lato" panose="020F0502020204030203" pitchFamily="34" charset="0"/>
                <a:cs typeface="Lato" panose="020F0502020204030203" pitchFamily="34" charset="0"/>
              </a:rPr>
              <a:t>Breastpiece</a:t>
            </a:r>
            <a:endParaRPr lang="en-US" b="1" dirty="0">
              <a:latin typeface="Lato" panose="020F0502020204030203" pitchFamily="34" charset="0"/>
              <a:ea typeface="Lato" panose="020F0502020204030203" pitchFamily="34" charset="0"/>
              <a:cs typeface="Lato" panose="020F0502020204030203" pitchFamily="34" charset="0"/>
            </a:endParaRPr>
          </a:p>
          <a:p>
            <a:pPr marL="285750" indent="-285750">
              <a:spcAft>
                <a:spcPts val="600"/>
              </a:spcAft>
              <a:buFont typeface="Arial" panose="020B0604020202020204" pitchFamily="34" charset="0"/>
              <a:buChar char="•"/>
            </a:pPr>
            <a:r>
              <a:rPr lang="en-US" sz="1800" b="1" dirty="0" err="1">
                <a:latin typeface="Lato" panose="020F0502020204030203" pitchFamily="34" charset="0"/>
                <a:ea typeface="Lato" panose="020F0502020204030203" pitchFamily="34" charset="0"/>
                <a:cs typeface="Lato" panose="020F0502020204030203" pitchFamily="34" charset="0"/>
              </a:rPr>
              <a:t>Urim</a:t>
            </a:r>
            <a:r>
              <a:rPr lang="en-US" sz="1800" b="1" dirty="0">
                <a:latin typeface="Lato" panose="020F0502020204030203" pitchFamily="34" charset="0"/>
                <a:ea typeface="Lato" panose="020F0502020204030203" pitchFamily="34" charset="0"/>
                <a:cs typeface="Lato" panose="020F0502020204030203" pitchFamily="34" charset="0"/>
              </a:rPr>
              <a:t> </a:t>
            </a:r>
          </a:p>
          <a:p>
            <a:pPr marL="285750" indent="-285750">
              <a:spcAft>
                <a:spcPts val="60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Thummim</a:t>
            </a:r>
          </a:p>
          <a:p>
            <a:pPr marL="285750" indent="-285750">
              <a:spcAft>
                <a:spcPts val="600"/>
              </a:spcAft>
              <a:buFont typeface="Arial" panose="020B0604020202020204" pitchFamily="34" charset="0"/>
              <a:buChar char="•"/>
            </a:pPr>
            <a:r>
              <a:rPr lang="en-US" sz="1800" b="1" dirty="0">
                <a:latin typeface="Lato" panose="020F0502020204030203" pitchFamily="34" charset="0"/>
                <a:ea typeface="Lato" panose="020F0502020204030203" pitchFamily="34" charset="0"/>
                <a:cs typeface="Lato" panose="020F0502020204030203" pitchFamily="34" charset="0"/>
              </a:rPr>
              <a:t>Turban with gold plate</a:t>
            </a:r>
            <a:endParaRPr lang="en-US"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0555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78DFEC-EFB7-F61A-EB0D-F4657DD10C62}"/>
              </a:ext>
            </a:extLst>
          </p:cNvPr>
          <p:cNvSpPr>
            <a:spLocks noGrp="1"/>
          </p:cNvSpPr>
          <p:nvPr>
            <p:ph type="body" sz="quarter" idx="10"/>
          </p:nvPr>
        </p:nvSpPr>
        <p:spPr/>
        <p:txBody>
          <a:bodyPr>
            <a:normAutofit/>
          </a:bodyPr>
          <a:lstStyle/>
          <a:p>
            <a:r>
              <a:rPr lang="en-US" sz="3200" baseline="30000" dirty="0"/>
              <a:t>10</a:t>
            </a:r>
            <a:r>
              <a:rPr lang="en-US" sz="3200" dirty="0"/>
              <a:t> Moses then took the anointing oil and anointed the tabernacle and all that was in it, and consecrated them. </a:t>
            </a:r>
            <a:r>
              <a:rPr lang="en-US" sz="3200" baseline="30000" dirty="0"/>
              <a:t>11</a:t>
            </a:r>
            <a:r>
              <a:rPr lang="en-US" sz="3200" dirty="0"/>
              <a:t> He sprinkled some of it on the altar seven times and anointed the altar and all its utensils, and the basin and its stand, to consecrate them.</a:t>
            </a:r>
          </a:p>
        </p:txBody>
      </p:sp>
      <p:sp>
        <p:nvSpPr>
          <p:cNvPr id="3" name="Text Placeholder 2">
            <a:extLst>
              <a:ext uri="{FF2B5EF4-FFF2-40B4-BE49-F238E27FC236}">
                <a16:creationId xmlns:a16="http://schemas.microsoft.com/office/drawing/2014/main" id="{D422F35C-573F-BF46-10FB-32A7B7D89835}"/>
              </a:ext>
            </a:extLst>
          </p:cNvPr>
          <p:cNvSpPr>
            <a:spLocks noGrp="1"/>
          </p:cNvSpPr>
          <p:nvPr>
            <p:ph type="body" sz="quarter" idx="11"/>
          </p:nvPr>
        </p:nvSpPr>
        <p:spPr/>
        <p:txBody>
          <a:bodyPr/>
          <a:lstStyle/>
          <a:p>
            <a:r>
              <a:rPr lang="en-US" dirty="0"/>
              <a:t>- Leviticus 8:10-11</a:t>
            </a:r>
          </a:p>
        </p:txBody>
      </p:sp>
    </p:spTree>
    <p:extLst>
      <p:ext uri="{BB962C8B-B14F-4D97-AF65-F5344CB8AC3E}">
        <p14:creationId xmlns:p14="http://schemas.microsoft.com/office/powerpoint/2010/main" val="65588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78DFEC-EFB7-F61A-EB0D-F4657DD10C62}"/>
              </a:ext>
            </a:extLst>
          </p:cNvPr>
          <p:cNvSpPr>
            <a:spLocks noGrp="1"/>
          </p:cNvSpPr>
          <p:nvPr>
            <p:ph type="body" sz="quarter" idx="10"/>
          </p:nvPr>
        </p:nvSpPr>
        <p:spPr/>
        <p:txBody>
          <a:bodyPr>
            <a:normAutofit lnSpcReduction="10000"/>
          </a:bodyPr>
          <a:lstStyle/>
          <a:p>
            <a:pPr>
              <a:spcBef>
                <a:spcPts val="200"/>
              </a:spcBef>
            </a:pPr>
            <a:r>
              <a:rPr lang="en-US" sz="3200" baseline="30000" dirty="0"/>
              <a:t>12</a:t>
            </a:r>
            <a:r>
              <a:rPr lang="en-US" sz="3200" dirty="0"/>
              <a:t> Then he poured some of the anointing oil on Aaron’s head and anointed him, to consecrate him. </a:t>
            </a:r>
          </a:p>
          <a:p>
            <a:pPr>
              <a:spcBef>
                <a:spcPts val="200"/>
              </a:spcBef>
            </a:pPr>
            <a:r>
              <a:rPr lang="en-US" sz="3200" baseline="30000" dirty="0"/>
              <a:t>13</a:t>
            </a:r>
            <a:r>
              <a:rPr lang="en-US" sz="3200" dirty="0"/>
              <a:t> Next Moses had Aaron’s sons come near and clothed them with tunics, and girded them with sashes and bound caps on them, just as the Lord had commanded Moses.</a:t>
            </a:r>
          </a:p>
        </p:txBody>
      </p:sp>
      <p:sp>
        <p:nvSpPr>
          <p:cNvPr id="3" name="Text Placeholder 2">
            <a:extLst>
              <a:ext uri="{FF2B5EF4-FFF2-40B4-BE49-F238E27FC236}">
                <a16:creationId xmlns:a16="http://schemas.microsoft.com/office/drawing/2014/main" id="{D422F35C-573F-BF46-10FB-32A7B7D89835}"/>
              </a:ext>
            </a:extLst>
          </p:cNvPr>
          <p:cNvSpPr>
            <a:spLocks noGrp="1"/>
          </p:cNvSpPr>
          <p:nvPr>
            <p:ph type="body" sz="quarter" idx="11"/>
          </p:nvPr>
        </p:nvSpPr>
        <p:spPr/>
        <p:txBody>
          <a:bodyPr/>
          <a:lstStyle/>
          <a:p>
            <a:r>
              <a:rPr lang="en-US" dirty="0"/>
              <a:t>- Leviticus 8:12-13</a:t>
            </a:r>
          </a:p>
        </p:txBody>
      </p:sp>
    </p:spTree>
    <p:extLst>
      <p:ext uri="{BB962C8B-B14F-4D97-AF65-F5344CB8AC3E}">
        <p14:creationId xmlns:p14="http://schemas.microsoft.com/office/powerpoint/2010/main" val="3470077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09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7923-427D-16F1-50BB-7179A536B1D5}"/>
              </a:ext>
            </a:extLst>
          </p:cNvPr>
          <p:cNvSpPr>
            <a:spLocks noGrp="1"/>
          </p:cNvSpPr>
          <p:nvPr>
            <p:ph type="title"/>
          </p:nvPr>
        </p:nvSpPr>
        <p:spPr/>
        <p:txBody>
          <a:bodyPr/>
          <a:lstStyle/>
          <a:p>
            <a:r>
              <a:rPr lang="en-US" dirty="0"/>
              <a:t>Moses’ Tasks</a:t>
            </a:r>
          </a:p>
        </p:txBody>
      </p:sp>
      <p:sp>
        <p:nvSpPr>
          <p:cNvPr id="3" name="Text Placeholder 2">
            <a:extLst>
              <a:ext uri="{FF2B5EF4-FFF2-40B4-BE49-F238E27FC236}">
                <a16:creationId xmlns:a16="http://schemas.microsoft.com/office/drawing/2014/main" id="{A4EDBE24-FCD9-E61B-5CCD-151E4D3F587B}"/>
              </a:ext>
            </a:extLst>
          </p:cNvPr>
          <p:cNvSpPr>
            <a:spLocks noGrp="1"/>
          </p:cNvSpPr>
          <p:nvPr>
            <p:ph type="body" sz="quarter" idx="10"/>
          </p:nvPr>
        </p:nvSpPr>
        <p:spPr>
          <a:xfrm>
            <a:off x="789319" y="1501257"/>
            <a:ext cx="7913687" cy="3642243"/>
          </a:xfrm>
        </p:spPr>
        <p:txBody>
          <a:bodyPr>
            <a:normAutofit/>
          </a:bodyPr>
          <a:lstStyle/>
          <a:p>
            <a:pPr>
              <a:spcAft>
                <a:spcPts val="1200"/>
              </a:spcAft>
            </a:pPr>
            <a:r>
              <a:rPr lang="en-US" sz="4000" dirty="0"/>
              <a:t>Anoint			- set apart</a:t>
            </a:r>
          </a:p>
          <a:p>
            <a:pPr>
              <a:spcAft>
                <a:spcPts val="1200"/>
              </a:spcAft>
            </a:pPr>
            <a:r>
              <a:rPr lang="en-US" sz="4000" dirty="0"/>
              <a:t>Ordain			- appoint</a:t>
            </a:r>
          </a:p>
          <a:p>
            <a:pPr>
              <a:spcAft>
                <a:spcPts val="1200"/>
              </a:spcAft>
            </a:pPr>
            <a:r>
              <a:rPr lang="en-US" sz="4000" dirty="0"/>
              <a:t>Consecrate 	- assign</a:t>
            </a:r>
          </a:p>
        </p:txBody>
      </p:sp>
    </p:spTree>
    <p:extLst>
      <p:ext uri="{BB962C8B-B14F-4D97-AF65-F5344CB8AC3E}">
        <p14:creationId xmlns:p14="http://schemas.microsoft.com/office/powerpoint/2010/main" val="3263485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C7D8-E85B-8CED-2FD9-E3D3F3A2DC7C}"/>
              </a:ext>
            </a:extLst>
          </p:cNvPr>
          <p:cNvSpPr>
            <a:spLocks noGrp="1"/>
          </p:cNvSpPr>
          <p:nvPr>
            <p:ph type="title"/>
          </p:nvPr>
        </p:nvSpPr>
        <p:spPr/>
        <p:txBody>
          <a:bodyPr/>
          <a:lstStyle/>
          <a:p>
            <a:r>
              <a:rPr lang="en-US" dirty="0"/>
              <a:t>Consecration Ceremony</a:t>
            </a:r>
          </a:p>
        </p:txBody>
      </p:sp>
      <p:sp>
        <p:nvSpPr>
          <p:cNvPr id="3" name="Text Placeholder 2">
            <a:extLst>
              <a:ext uri="{FF2B5EF4-FFF2-40B4-BE49-F238E27FC236}">
                <a16:creationId xmlns:a16="http://schemas.microsoft.com/office/drawing/2014/main" id="{4D8CA132-662A-BFE7-6554-3118057B3CD7}"/>
              </a:ext>
            </a:extLst>
          </p:cNvPr>
          <p:cNvSpPr>
            <a:spLocks noGrp="1"/>
          </p:cNvSpPr>
          <p:nvPr>
            <p:ph type="body" sz="quarter" idx="10"/>
          </p:nvPr>
        </p:nvSpPr>
        <p:spPr/>
        <p:txBody>
          <a:bodyPr>
            <a:normAutofit/>
          </a:bodyPr>
          <a:lstStyle/>
          <a:p>
            <a:pPr marL="697230" indent="-697230">
              <a:buFont typeface="+mj-lt"/>
              <a:buAutoNum type="arabicPeriod"/>
            </a:pPr>
            <a:r>
              <a:rPr lang="en-US" sz="4800" b="1" dirty="0"/>
              <a:t>Sin Offering</a:t>
            </a:r>
          </a:p>
        </p:txBody>
      </p:sp>
    </p:spTree>
    <p:extLst>
      <p:ext uri="{BB962C8B-B14F-4D97-AF65-F5344CB8AC3E}">
        <p14:creationId xmlns:p14="http://schemas.microsoft.com/office/powerpoint/2010/main" val="6132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C7D8-E85B-8CED-2FD9-E3D3F3A2DC7C}"/>
              </a:ext>
            </a:extLst>
          </p:cNvPr>
          <p:cNvSpPr>
            <a:spLocks noGrp="1"/>
          </p:cNvSpPr>
          <p:nvPr>
            <p:ph type="title"/>
          </p:nvPr>
        </p:nvSpPr>
        <p:spPr/>
        <p:txBody>
          <a:bodyPr/>
          <a:lstStyle/>
          <a:p>
            <a:r>
              <a:rPr lang="en-US" dirty="0"/>
              <a:t>Consecration Ceremony</a:t>
            </a:r>
          </a:p>
        </p:txBody>
      </p:sp>
      <p:sp>
        <p:nvSpPr>
          <p:cNvPr id="3" name="Text Placeholder 2">
            <a:extLst>
              <a:ext uri="{FF2B5EF4-FFF2-40B4-BE49-F238E27FC236}">
                <a16:creationId xmlns:a16="http://schemas.microsoft.com/office/drawing/2014/main" id="{4D8CA132-662A-BFE7-6554-3118057B3CD7}"/>
              </a:ext>
            </a:extLst>
          </p:cNvPr>
          <p:cNvSpPr>
            <a:spLocks noGrp="1"/>
          </p:cNvSpPr>
          <p:nvPr>
            <p:ph type="body" sz="quarter" idx="10"/>
          </p:nvPr>
        </p:nvSpPr>
        <p:spPr/>
        <p:txBody>
          <a:bodyPr>
            <a:normAutofit/>
          </a:bodyPr>
          <a:lstStyle/>
          <a:p>
            <a:pPr marL="697230" indent="-697230">
              <a:spcAft>
                <a:spcPts val="600"/>
              </a:spcAft>
              <a:buFont typeface="+mj-lt"/>
              <a:buAutoNum type="arabicPeriod"/>
            </a:pPr>
            <a:r>
              <a:rPr lang="en-US" sz="2000" dirty="0"/>
              <a:t>Sin Offering</a:t>
            </a:r>
          </a:p>
          <a:p>
            <a:pPr marL="697230" indent="-697230">
              <a:spcAft>
                <a:spcPts val="600"/>
              </a:spcAft>
              <a:buFont typeface="+mj-lt"/>
              <a:buAutoNum type="arabicPeriod"/>
            </a:pPr>
            <a:r>
              <a:rPr lang="en-US" sz="4800" b="1" dirty="0"/>
              <a:t>Burnt Offering</a:t>
            </a:r>
          </a:p>
        </p:txBody>
      </p:sp>
    </p:spTree>
    <p:extLst>
      <p:ext uri="{BB962C8B-B14F-4D97-AF65-F5344CB8AC3E}">
        <p14:creationId xmlns:p14="http://schemas.microsoft.com/office/powerpoint/2010/main" val="3403957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C7D8-E85B-8CED-2FD9-E3D3F3A2DC7C}"/>
              </a:ext>
            </a:extLst>
          </p:cNvPr>
          <p:cNvSpPr>
            <a:spLocks noGrp="1"/>
          </p:cNvSpPr>
          <p:nvPr>
            <p:ph type="title"/>
          </p:nvPr>
        </p:nvSpPr>
        <p:spPr/>
        <p:txBody>
          <a:bodyPr/>
          <a:lstStyle/>
          <a:p>
            <a:r>
              <a:rPr lang="en-US" dirty="0"/>
              <a:t>Consecration Ceremony</a:t>
            </a:r>
          </a:p>
        </p:txBody>
      </p:sp>
      <p:sp>
        <p:nvSpPr>
          <p:cNvPr id="3" name="Text Placeholder 2">
            <a:extLst>
              <a:ext uri="{FF2B5EF4-FFF2-40B4-BE49-F238E27FC236}">
                <a16:creationId xmlns:a16="http://schemas.microsoft.com/office/drawing/2014/main" id="{4D8CA132-662A-BFE7-6554-3118057B3CD7}"/>
              </a:ext>
            </a:extLst>
          </p:cNvPr>
          <p:cNvSpPr>
            <a:spLocks noGrp="1"/>
          </p:cNvSpPr>
          <p:nvPr>
            <p:ph type="body" sz="quarter" idx="10"/>
          </p:nvPr>
        </p:nvSpPr>
        <p:spPr/>
        <p:txBody>
          <a:bodyPr>
            <a:normAutofit/>
          </a:bodyPr>
          <a:lstStyle/>
          <a:p>
            <a:pPr marL="697230" indent="-697230">
              <a:spcAft>
                <a:spcPts val="600"/>
              </a:spcAft>
              <a:buFont typeface="+mj-lt"/>
              <a:buAutoNum type="arabicPeriod"/>
            </a:pPr>
            <a:r>
              <a:rPr lang="en-US" sz="2000" dirty="0"/>
              <a:t>Sin Offering</a:t>
            </a:r>
          </a:p>
          <a:p>
            <a:pPr marL="697230" indent="-697230">
              <a:spcAft>
                <a:spcPts val="600"/>
              </a:spcAft>
              <a:buFont typeface="+mj-lt"/>
              <a:buAutoNum type="arabicPeriod"/>
            </a:pPr>
            <a:r>
              <a:rPr lang="en-US" sz="2000" dirty="0"/>
              <a:t>Burnt Offering</a:t>
            </a:r>
          </a:p>
          <a:p>
            <a:pPr marL="697230" indent="-697230">
              <a:spcAft>
                <a:spcPts val="600"/>
              </a:spcAft>
              <a:buFont typeface="+mj-lt"/>
              <a:buAutoNum type="arabicPeriod"/>
            </a:pPr>
            <a:r>
              <a:rPr lang="en-US" sz="4800" b="1" dirty="0"/>
              <a:t>Ordination Offering</a:t>
            </a:r>
          </a:p>
        </p:txBody>
      </p:sp>
    </p:spTree>
    <p:extLst>
      <p:ext uri="{BB962C8B-B14F-4D97-AF65-F5344CB8AC3E}">
        <p14:creationId xmlns:p14="http://schemas.microsoft.com/office/powerpoint/2010/main" val="3174203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C7D8-E85B-8CED-2FD9-E3D3F3A2DC7C}"/>
              </a:ext>
            </a:extLst>
          </p:cNvPr>
          <p:cNvSpPr>
            <a:spLocks noGrp="1"/>
          </p:cNvSpPr>
          <p:nvPr>
            <p:ph type="title"/>
          </p:nvPr>
        </p:nvSpPr>
        <p:spPr/>
        <p:txBody>
          <a:bodyPr/>
          <a:lstStyle/>
          <a:p>
            <a:r>
              <a:rPr lang="en-US" dirty="0"/>
              <a:t>Consecration Ceremony</a:t>
            </a:r>
          </a:p>
        </p:txBody>
      </p:sp>
      <p:sp>
        <p:nvSpPr>
          <p:cNvPr id="3" name="Text Placeholder 2">
            <a:extLst>
              <a:ext uri="{FF2B5EF4-FFF2-40B4-BE49-F238E27FC236}">
                <a16:creationId xmlns:a16="http://schemas.microsoft.com/office/drawing/2014/main" id="{4D8CA132-662A-BFE7-6554-3118057B3CD7}"/>
              </a:ext>
            </a:extLst>
          </p:cNvPr>
          <p:cNvSpPr>
            <a:spLocks noGrp="1"/>
          </p:cNvSpPr>
          <p:nvPr>
            <p:ph type="body" sz="quarter" idx="10"/>
          </p:nvPr>
        </p:nvSpPr>
        <p:spPr/>
        <p:txBody>
          <a:bodyPr>
            <a:normAutofit fontScale="70000" lnSpcReduction="20000"/>
          </a:bodyPr>
          <a:lstStyle/>
          <a:p>
            <a:pPr marL="697230" indent="-697230">
              <a:buFont typeface="+mj-lt"/>
              <a:buAutoNum type="arabicPeriod"/>
            </a:pPr>
            <a:r>
              <a:rPr lang="en-US" sz="2400" dirty="0"/>
              <a:t>Sin Offering</a:t>
            </a:r>
          </a:p>
          <a:p>
            <a:pPr marL="697230" indent="-697230">
              <a:buFont typeface="+mj-lt"/>
              <a:buAutoNum type="arabicPeriod"/>
            </a:pPr>
            <a:r>
              <a:rPr lang="en-US" sz="2400" dirty="0"/>
              <a:t>Burnt Offering</a:t>
            </a:r>
          </a:p>
          <a:p>
            <a:pPr marL="697230" indent="-697230">
              <a:buFont typeface="+mj-lt"/>
              <a:buAutoNum type="arabicPeriod"/>
            </a:pPr>
            <a:r>
              <a:rPr lang="en-US" sz="2400" dirty="0"/>
              <a:t>Ordination Offering</a:t>
            </a:r>
          </a:p>
          <a:p>
            <a:pPr marL="697230" indent="-697230">
              <a:spcAft>
                <a:spcPts val="600"/>
              </a:spcAft>
              <a:buFont typeface="+mj-lt"/>
              <a:buAutoNum type="arabicPeriod"/>
            </a:pPr>
            <a:r>
              <a:rPr lang="en-US" sz="5700" b="1" dirty="0"/>
              <a:t>Anointing Aaron and sons</a:t>
            </a:r>
          </a:p>
          <a:p>
            <a:pPr marL="800100" lvl="2" indent="0">
              <a:spcAft>
                <a:spcPts val="600"/>
              </a:spcAft>
              <a:buNone/>
            </a:pPr>
            <a:r>
              <a:rPr lang="en-US" sz="3200" dirty="0"/>
              <a:t>So Moses took some of the anointing oil and some of the blood which was on the altar and sprinkled it on Aaron, on his garments, on his sons, and on the garments of his sons with him; and he consecrated Aaron, his garments, and his sons, and the garments of his sons with him.</a:t>
            </a:r>
            <a:br>
              <a:rPr lang="en-US" sz="3200" dirty="0"/>
            </a:br>
            <a:r>
              <a:rPr lang="en-US" sz="3200" b="1" dirty="0"/>
              <a:t>- Leviticus 8:30</a:t>
            </a:r>
          </a:p>
        </p:txBody>
      </p:sp>
      <p:cxnSp>
        <p:nvCxnSpPr>
          <p:cNvPr id="5" name="Straight Connector 4">
            <a:extLst>
              <a:ext uri="{FF2B5EF4-FFF2-40B4-BE49-F238E27FC236}">
                <a16:creationId xmlns:a16="http://schemas.microsoft.com/office/drawing/2014/main" id="{CF8F0EEB-9246-BC1E-0D28-6037C8613EAF}"/>
              </a:ext>
            </a:extLst>
          </p:cNvPr>
          <p:cNvCxnSpPr/>
          <p:nvPr/>
        </p:nvCxnSpPr>
        <p:spPr>
          <a:xfrm>
            <a:off x="1049572" y="2775005"/>
            <a:ext cx="0" cy="1924216"/>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6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3659-0D21-BDBC-4575-A0623F2ECC10}"/>
              </a:ext>
            </a:extLst>
          </p:cNvPr>
          <p:cNvSpPr>
            <a:spLocks noGrp="1"/>
          </p:cNvSpPr>
          <p:nvPr>
            <p:ph type="title"/>
          </p:nvPr>
        </p:nvSpPr>
        <p:spPr/>
        <p:txBody>
          <a:bodyPr/>
          <a:lstStyle/>
          <a:p>
            <a:r>
              <a:rPr lang="en-US" dirty="0"/>
              <a:t>Outline #3 – Training for Holiness</a:t>
            </a:r>
            <a:endParaRPr lang="en-US" b="0" dirty="0">
              <a:latin typeface="Lato" panose="020F0502020204030203" pitchFamily="34" charset="0"/>
              <a:ea typeface="Lato" panose="020F0502020204030203" pitchFamily="34" charset="0"/>
              <a:cs typeface="Lato" panose="020F0502020204030203" pitchFamily="34" charset="0"/>
            </a:endParaRPr>
          </a:p>
        </p:txBody>
      </p:sp>
      <p:sp>
        <p:nvSpPr>
          <p:cNvPr id="3" name="Text Placeholder 2">
            <a:extLst>
              <a:ext uri="{FF2B5EF4-FFF2-40B4-BE49-F238E27FC236}">
                <a16:creationId xmlns:a16="http://schemas.microsoft.com/office/drawing/2014/main" id="{E9467AF9-B46D-8607-033A-451AF1BC56FB}"/>
              </a:ext>
            </a:extLst>
          </p:cNvPr>
          <p:cNvSpPr>
            <a:spLocks noGrp="1"/>
          </p:cNvSpPr>
          <p:nvPr>
            <p:ph type="body" sz="quarter" idx="10"/>
          </p:nvPr>
        </p:nvSpPr>
        <p:spPr>
          <a:xfrm>
            <a:off x="598488" y="924675"/>
            <a:ext cx="8024402" cy="4012846"/>
          </a:xfrm>
        </p:spPr>
        <p:txBody>
          <a:bodyPr>
            <a:normAutofit/>
          </a:bodyPr>
          <a:lstStyle/>
          <a:p>
            <a:pPr marL="388620" indent="-388620">
              <a:buFont typeface="+mj-lt"/>
              <a:buAutoNum type="romanUcPeriod"/>
            </a:pPr>
            <a:r>
              <a:rPr lang="en-US" sz="2400" b="1" dirty="0"/>
              <a:t>Attaining Holiness (Lev. 1-16)</a:t>
            </a:r>
          </a:p>
          <a:p>
            <a:pPr marL="697230" lvl="1" indent="-297180">
              <a:buFont typeface="+mj-lt"/>
              <a:buAutoNum type="alphaUcPeriod"/>
            </a:pPr>
            <a:r>
              <a:rPr lang="en-US" sz="1800" dirty="0"/>
              <a:t>Through offerings (1-7)</a:t>
            </a:r>
          </a:p>
          <a:p>
            <a:pPr marL="697230" lvl="1" indent="-297180">
              <a:buFont typeface="+mj-lt"/>
              <a:buAutoNum type="alphaUcPeriod"/>
            </a:pPr>
            <a:r>
              <a:rPr lang="en-US" sz="1800" dirty="0"/>
              <a:t>Through a consecrated priesthood (8-10)</a:t>
            </a:r>
          </a:p>
          <a:p>
            <a:pPr marL="697230" lvl="1" indent="-297180">
              <a:buFont typeface="+mj-lt"/>
              <a:buAutoNum type="alphaUcPeriod"/>
            </a:pPr>
            <a:r>
              <a:rPr lang="en-US" sz="1800" dirty="0"/>
              <a:t>By distinguishing between the clean and the unclean (11-15)</a:t>
            </a:r>
          </a:p>
          <a:p>
            <a:pPr marL="697230" lvl="1" indent="-297180">
              <a:spcAft>
                <a:spcPts val="1200"/>
              </a:spcAft>
              <a:buFont typeface="+mj-lt"/>
              <a:buAutoNum type="alphaUcPeriod"/>
            </a:pPr>
            <a:r>
              <a:rPr lang="en-US" sz="1800" dirty="0"/>
              <a:t>By observing the Day of Atonement (16)</a:t>
            </a:r>
          </a:p>
          <a:p>
            <a:pPr marL="388620" indent="-388620">
              <a:buFont typeface="+mj-lt"/>
              <a:buAutoNum type="romanUcPeriod"/>
            </a:pPr>
            <a:r>
              <a:rPr lang="en-US" sz="2400" b="1" dirty="0"/>
              <a:t>Practicing Holiness (Lev. 17-27)</a:t>
            </a:r>
          </a:p>
          <a:p>
            <a:pPr marL="697230" lvl="1" indent="-297180">
              <a:buFont typeface="+mj-lt"/>
              <a:buAutoNum type="alphaUcPeriod"/>
            </a:pPr>
            <a:r>
              <a:rPr lang="en-US" sz="1800" dirty="0"/>
              <a:t>Individual responsibility to keep God’s moral and ritual Laws (17-20)</a:t>
            </a:r>
          </a:p>
          <a:p>
            <a:pPr marL="697230" lvl="1" indent="-297180">
              <a:buFont typeface="+mj-lt"/>
              <a:buAutoNum type="alphaUcPeriod"/>
            </a:pPr>
            <a:r>
              <a:rPr lang="en-US" sz="1800" dirty="0"/>
              <a:t>Priestly responsibilities (21-22)</a:t>
            </a:r>
          </a:p>
          <a:p>
            <a:pPr marL="697230" lvl="1" indent="-297180">
              <a:buFont typeface="+mj-lt"/>
              <a:buAutoNum type="alphaUcPeriod"/>
            </a:pPr>
            <a:r>
              <a:rPr lang="en-US" sz="1800" dirty="0"/>
              <a:t>The Nation’s responsibility to promote holiness (23-25)</a:t>
            </a:r>
          </a:p>
          <a:p>
            <a:pPr marL="697230" lvl="1" indent="-297180">
              <a:buFont typeface="+mj-lt"/>
              <a:buAutoNum type="alphaUcPeriod"/>
            </a:pPr>
            <a:r>
              <a:rPr lang="en-US" sz="1800" dirty="0"/>
              <a:t>Reasons for practicing holiness: blessings and curses (26)</a:t>
            </a:r>
          </a:p>
          <a:p>
            <a:pPr marL="697230" lvl="1" indent="-297180">
              <a:buFont typeface="+mj-lt"/>
              <a:buAutoNum type="alphaUcPeriod"/>
            </a:pPr>
            <a:r>
              <a:rPr lang="en-US" sz="1800" dirty="0"/>
              <a:t>Evidence of holiness: vows and valuations (27)</a:t>
            </a:r>
          </a:p>
        </p:txBody>
      </p:sp>
    </p:spTree>
    <p:extLst>
      <p:ext uri="{BB962C8B-B14F-4D97-AF65-F5344CB8AC3E}">
        <p14:creationId xmlns:p14="http://schemas.microsoft.com/office/powerpoint/2010/main" val="2249003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C7D8-E85B-8CED-2FD9-E3D3F3A2DC7C}"/>
              </a:ext>
            </a:extLst>
          </p:cNvPr>
          <p:cNvSpPr>
            <a:spLocks noGrp="1"/>
          </p:cNvSpPr>
          <p:nvPr>
            <p:ph type="title"/>
          </p:nvPr>
        </p:nvSpPr>
        <p:spPr/>
        <p:txBody>
          <a:bodyPr/>
          <a:lstStyle/>
          <a:p>
            <a:r>
              <a:rPr lang="en-US" dirty="0"/>
              <a:t>Consecration Ceremony</a:t>
            </a:r>
          </a:p>
        </p:txBody>
      </p:sp>
      <p:sp>
        <p:nvSpPr>
          <p:cNvPr id="3" name="Text Placeholder 2">
            <a:extLst>
              <a:ext uri="{FF2B5EF4-FFF2-40B4-BE49-F238E27FC236}">
                <a16:creationId xmlns:a16="http://schemas.microsoft.com/office/drawing/2014/main" id="{4D8CA132-662A-BFE7-6554-3118057B3CD7}"/>
              </a:ext>
            </a:extLst>
          </p:cNvPr>
          <p:cNvSpPr>
            <a:spLocks noGrp="1"/>
          </p:cNvSpPr>
          <p:nvPr>
            <p:ph type="body" sz="quarter" idx="10"/>
          </p:nvPr>
        </p:nvSpPr>
        <p:spPr/>
        <p:txBody>
          <a:bodyPr>
            <a:normAutofit/>
          </a:bodyPr>
          <a:lstStyle/>
          <a:p>
            <a:pPr marL="697230" indent="-697230">
              <a:buFont typeface="+mj-lt"/>
              <a:buAutoNum type="arabicPeriod"/>
            </a:pPr>
            <a:r>
              <a:rPr lang="en-US" sz="2000" dirty="0"/>
              <a:t>Sin Offering</a:t>
            </a:r>
          </a:p>
          <a:p>
            <a:pPr marL="697230" indent="-697230">
              <a:buFont typeface="+mj-lt"/>
              <a:buAutoNum type="arabicPeriod"/>
            </a:pPr>
            <a:r>
              <a:rPr lang="en-US" sz="2000" dirty="0"/>
              <a:t>Burnt Offering</a:t>
            </a:r>
          </a:p>
          <a:p>
            <a:pPr marL="697230" indent="-697230">
              <a:buFont typeface="+mj-lt"/>
              <a:buAutoNum type="arabicPeriod"/>
            </a:pPr>
            <a:r>
              <a:rPr lang="en-US" sz="2000" dirty="0"/>
              <a:t>Ordination Offering</a:t>
            </a:r>
          </a:p>
          <a:p>
            <a:pPr marL="697230" indent="-697230">
              <a:buFont typeface="+mj-lt"/>
              <a:buAutoNum type="arabicPeriod"/>
            </a:pPr>
            <a:r>
              <a:rPr lang="en-US" sz="2000" dirty="0"/>
              <a:t>Anointing Aaron and sons</a:t>
            </a:r>
          </a:p>
          <a:p>
            <a:pPr marL="697230" indent="-697230">
              <a:spcAft>
                <a:spcPts val="600"/>
              </a:spcAft>
              <a:buFont typeface="+mj-lt"/>
              <a:buAutoNum type="arabicPeriod"/>
            </a:pPr>
            <a:r>
              <a:rPr lang="en-US" sz="4400" b="1" dirty="0"/>
              <a:t>Seven-day waiting period</a:t>
            </a:r>
          </a:p>
        </p:txBody>
      </p:sp>
    </p:spTree>
    <p:extLst>
      <p:ext uri="{BB962C8B-B14F-4D97-AF65-F5344CB8AC3E}">
        <p14:creationId xmlns:p14="http://schemas.microsoft.com/office/powerpoint/2010/main" val="3345406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C7D8-E85B-8CED-2FD9-E3D3F3A2DC7C}"/>
              </a:ext>
            </a:extLst>
          </p:cNvPr>
          <p:cNvSpPr>
            <a:spLocks noGrp="1"/>
          </p:cNvSpPr>
          <p:nvPr>
            <p:ph type="title"/>
          </p:nvPr>
        </p:nvSpPr>
        <p:spPr/>
        <p:txBody>
          <a:bodyPr/>
          <a:lstStyle/>
          <a:p>
            <a:r>
              <a:rPr lang="en-US" dirty="0"/>
              <a:t>Consecration Ceremony</a:t>
            </a:r>
          </a:p>
        </p:txBody>
      </p:sp>
      <p:sp>
        <p:nvSpPr>
          <p:cNvPr id="3" name="Text Placeholder 2">
            <a:extLst>
              <a:ext uri="{FF2B5EF4-FFF2-40B4-BE49-F238E27FC236}">
                <a16:creationId xmlns:a16="http://schemas.microsoft.com/office/drawing/2014/main" id="{4D8CA132-662A-BFE7-6554-3118057B3CD7}"/>
              </a:ext>
            </a:extLst>
          </p:cNvPr>
          <p:cNvSpPr>
            <a:spLocks noGrp="1"/>
          </p:cNvSpPr>
          <p:nvPr>
            <p:ph type="body" sz="quarter" idx="10"/>
          </p:nvPr>
        </p:nvSpPr>
        <p:spPr/>
        <p:txBody>
          <a:bodyPr>
            <a:normAutofit/>
          </a:bodyPr>
          <a:lstStyle/>
          <a:p>
            <a:pPr marL="697230" indent="-697230">
              <a:buFont typeface="+mj-lt"/>
              <a:buAutoNum type="arabicPeriod"/>
            </a:pPr>
            <a:r>
              <a:rPr lang="en-US" sz="2000" dirty="0"/>
              <a:t>Sin Offering</a:t>
            </a:r>
          </a:p>
          <a:p>
            <a:pPr marL="697230" indent="-697230">
              <a:buFont typeface="+mj-lt"/>
              <a:buAutoNum type="arabicPeriod"/>
            </a:pPr>
            <a:r>
              <a:rPr lang="en-US" sz="2000" dirty="0"/>
              <a:t>Burnt Offering</a:t>
            </a:r>
          </a:p>
          <a:p>
            <a:pPr marL="697230" indent="-697230">
              <a:buFont typeface="+mj-lt"/>
              <a:buAutoNum type="arabicPeriod"/>
            </a:pPr>
            <a:r>
              <a:rPr lang="en-US" sz="2000" dirty="0"/>
              <a:t>Ordination Offering</a:t>
            </a:r>
          </a:p>
          <a:p>
            <a:pPr marL="697230" indent="-697230">
              <a:buFont typeface="+mj-lt"/>
              <a:buAutoNum type="arabicPeriod"/>
            </a:pPr>
            <a:r>
              <a:rPr lang="en-US" sz="2000" dirty="0"/>
              <a:t>Anointing Aaron and sons</a:t>
            </a:r>
          </a:p>
          <a:p>
            <a:pPr marL="697230" indent="-697230">
              <a:buFont typeface="+mj-lt"/>
              <a:buAutoNum type="arabicPeriod"/>
            </a:pPr>
            <a:r>
              <a:rPr lang="en-US" sz="2000" dirty="0"/>
              <a:t>Seven-day waiting period</a:t>
            </a:r>
          </a:p>
          <a:p>
            <a:pPr marL="697230" indent="-697230">
              <a:spcAft>
                <a:spcPts val="600"/>
              </a:spcAft>
              <a:buFont typeface="+mj-lt"/>
              <a:buAutoNum type="arabicPeriod"/>
            </a:pPr>
            <a:r>
              <a:rPr lang="en-US" sz="4800" b="1" dirty="0"/>
              <a:t>Activities on the 8</a:t>
            </a:r>
            <a:r>
              <a:rPr lang="en-US" sz="4800" b="1" baseline="30000" dirty="0"/>
              <a:t>th</a:t>
            </a:r>
            <a:r>
              <a:rPr lang="en-US" sz="4800" b="1" dirty="0"/>
              <a:t> day</a:t>
            </a:r>
          </a:p>
        </p:txBody>
      </p:sp>
    </p:spTree>
    <p:extLst>
      <p:ext uri="{BB962C8B-B14F-4D97-AF65-F5344CB8AC3E}">
        <p14:creationId xmlns:p14="http://schemas.microsoft.com/office/powerpoint/2010/main" val="3754649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C7D8-E85B-8CED-2FD9-E3D3F3A2DC7C}"/>
              </a:ext>
            </a:extLst>
          </p:cNvPr>
          <p:cNvSpPr>
            <a:spLocks noGrp="1"/>
          </p:cNvSpPr>
          <p:nvPr>
            <p:ph type="title"/>
          </p:nvPr>
        </p:nvSpPr>
        <p:spPr/>
        <p:txBody>
          <a:bodyPr/>
          <a:lstStyle/>
          <a:p>
            <a:r>
              <a:rPr lang="en-US" dirty="0"/>
              <a:t>Consecration Ceremony</a:t>
            </a:r>
          </a:p>
        </p:txBody>
      </p:sp>
      <p:sp>
        <p:nvSpPr>
          <p:cNvPr id="3" name="Text Placeholder 2">
            <a:extLst>
              <a:ext uri="{FF2B5EF4-FFF2-40B4-BE49-F238E27FC236}">
                <a16:creationId xmlns:a16="http://schemas.microsoft.com/office/drawing/2014/main" id="{4D8CA132-662A-BFE7-6554-3118057B3CD7}"/>
              </a:ext>
            </a:extLst>
          </p:cNvPr>
          <p:cNvSpPr>
            <a:spLocks noGrp="1"/>
          </p:cNvSpPr>
          <p:nvPr>
            <p:ph type="body" sz="quarter" idx="10"/>
          </p:nvPr>
        </p:nvSpPr>
        <p:spPr/>
        <p:txBody>
          <a:bodyPr>
            <a:normAutofit/>
          </a:bodyPr>
          <a:lstStyle/>
          <a:p>
            <a:pPr marL="697230" indent="-697230">
              <a:buFont typeface="+mj-lt"/>
              <a:buAutoNum type="arabicPeriod"/>
            </a:pPr>
            <a:r>
              <a:rPr lang="en-US" sz="2000" dirty="0"/>
              <a:t>Sin Offering</a:t>
            </a:r>
          </a:p>
          <a:p>
            <a:pPr marL="697230" indent="-697230">
              <a:buFont typeface="+mj-lt"/>
              <a:buAutoNum type="arabicPeriod"/>
            </a:pPr>
            <a:r>
              <a:rPr lang="en-US" sz="2000" dirty="0"/>
              <a:t>Burnt Offering</a:t>
            </a:r>
          </a:p>
          <a:p>
            <a:pPr marL="697230" indent="-697230">
              <a:buFont typeface="+mj-lt"/>
              <a:buAutoNum type="arabicPeriod"/>
            </a:pPr>
            <a:r>
              <a:rPr lang="en-US" sz="2000" dirty="0"/>
              <a:t>Ordination Offering</a:t>
            </a:r>
          </a:p>
          <a:p>
            <a:pPr marL="697230" indent="-697230">
              <a:buFont typeface="+mj-lt"/>
              <a:buAutoNum type="arabicPeriod"/>
            </a:pPr>
            <a:r>
              <a:rPr lang="en-US" sz="2000" dirty="0"/>
              <a:t>Anointing Aaron and sons</a:t>
            </a:r>
          </a:p>
          <a:p>
            <a:pPr marL="697230" indent="-697230">
              <a:buFont typeface="+mj-lt"/>
              <a:buAutoNum type="arabicPeriod"/>
            </a:pPr>
            <a:r>
              <a:rPr lang="en-US" sz="2000" dirty="0"/>
              <a:t>Seven-day waiting period</a:t>
            </a:r>
          </a:p>
          <a:p>
            <a:pPr marL="697230" indent="-697230">
              <a:buFont typeface="+mj-lt"/>
              <a:buAutoNum type="arabicPeriod"/>
            </a:pPr>
            <a:r>
              <a:rPr lang="en-US" sz="2000" dirty="0"/>
              <a:t>Activities on the 8</a:t>
            </a:r>
            <a:r>
              <a:rPr lang="en-US" sz="2000" baseline="30000" dirty="0"/>
              <a:t>th</a:t>
            </a:r>
            <a:r>
              <a:rPr lang="en-US" sz="2000" dirty="0"/>
              <a:t> day</a:t>
            </a:r>
          </a:p>
          <a:p>
            <a:pPr marL="697230" indent="-697230">
              <a:spcAft>
                <a:spcPts val="600"/>
              </a:spcAft>
              <a:buFont typeface="+mj-lt"/>
              <a:buAutoNum type="arabicPeriod"/>
            </a:pPr>
            <a:r>
              <a:rPr lang="en-US" sz="4400" b="1" dirty="0"/>
              <a:t>Blessings from the Lord</a:t>
            </a:r>
          </a:p>
        </p:txBody>
      </p:sp>
    </p:spTree>
    <p:extLst>
      <p:ext uri="{BB962C8B-B14F-4D97-AF65-F5344CB8AC3E}">
        <p14:creationId xmlns:p14="http://schemas.microsoft.com/office/powerpoint/2010/main" val="4124119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691B21-619A-E67A-3411-95EAE649DD00}"/>
              </a:ext>
            </a:extLst>
          </p:cNvPr>
          <p:cNvSpPr>
            <a:spLocks noGrp="1"/>
          </p:cNvSpPr>
          <p:nvPr>
            <p:ph type="body" sz="quarter" idx="10"/>
          </p:nvPr>
        </p:nvSpPr>
        <p:spPr/>
        <p:txBody>
          <a:bodyPr/>
          <a:lstStyle/>
          <a:p>
            <a:pPr>
              <a:spcBef>
                <a:spcPts val="200"/>
              </a:spcBef>
            </a:pPr>
            <a:r>
              <a:rPr lang="en-US" baseline="30000" dirty="0"/>
              <a:t>22</a:t>
            </a:r>
            <a:r>
              <a:rPr lang="en-US" dirty="0"/>
              <a:t> Then Aaron lifted up his hands toward the people and blessed them, and he stepped down after making the sin offering and the burnt offering and the peace offerings. </a:t>
            </a:r>
          </a:p>
          <a:p>
            <a:pPr>
              <a:spcBef>
                <a:spcPts val="200"/>
              </a:spcBef>
            </a:pPr>
            <a:r>
              <a:rPr lang="en-US" baseline="30000" dirty="0"/>
              <a:t>23</a:t>
            </a:r>
            <a:r>
              <a:rPr lang="en-US" dirty="0"/>
              <a:t> Moses and Aaron went into the tent of meeting. When they came out and blessed the people, the glory of the Lord appeared to all the people.</a:t>
            </a:r>
          </a:p>
        </p:txBody>
      </p:sp>
      <p:sp>
        <p:nvSpPr>
          <p:cNvPr id="3" name="Text Placeholder 2">
            <a:extLst>
              <a:ext uri="{FF2B5EF4-FFF2-40B4-BE49-F238E27FC236}">
                <a16:creationId xmlns:a16="http://schemas.microsoft.com/office/drawing/2014/main" id="{E721A74A-85DD-EF81-3265-F2B5B8AA45D2}"/>
              </a:ext>
            </a:extLst>
          </p:cNvPr>
          <p:cNvSpPr>
            <a:spLocks noGrp="1"/>
          </p:cNvSpPr>
          <p:nvPr>
            <p:ph type="body" sz="quarter" idx="11"/>
          </p:nvPr>
        </p:nvSpPr>
        <p:spPr/>
        <p:txBody>
          <a:bodyPr/>
          <a:lstStyle/>
          <a:p>
            <a:r>
              <a:rPr lang="en-US" dirty="0"/>
              <a:t>- Leviticus 9:22-23</a:t>
            </a:r>
          </a:p>
        </p:txBody>
      </p:sp>
    </p:spTree>
    <p:extLst>
      <p:ext uri="{BB962C8B-B14F-4D97-AF65-F5344CB8AC3E}">
        <p14:creationId xmlns:p14="http://schemas.microsoft.com/office/powerpoint/2010/main" val="3367147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691B21-619A-E67A-3411-95EAE649DD00}"/>
              </a:ext>
            </a:extLst>
          </p:cNvPr>
          <p:cNvSpPr>
            <a:spLocks noGrp="1"/>
          </p:cNvSpPr>
          <p:nvPr>
            <p:ph type="body" sz="quarter" idx="10"/>
          </p:nvPr>
        </p:nvSpPr>
        <p:spPr/>
        <p:txBody>
          <a:bodyPr>
            <a:normAutofit/>
          </a:bodyPr>
          <a:lstStyle/>
          <a:p>
            <a:pPr>
              <a:spcBef>
                <a:spcPts val="200"/>
              </a:spcBef>
            </a:pPr>
            <a:r>
              <a:rPr lang="en-US" sz="3200" dirty="0"/>
              <a:t>Then fire came out from before the Lord and consumed the burnt offering and the portions of fat on the altar; and when all the people saw it, they shouted and fell on their faces.</a:t>
            </a:r>
          </a:p>
        </p:txBody>
      </p:sp>
      <p:sp>
        <p:nvSpPr>
          <p:cNvPr id="3" name="Text Placeholder 2">
            <a:extLst>
              <a:ext uri="{FF2B5EF4-FFF2-40B4-BE49-F238E27FC236}">
                <a16:creationId xmlns:a16="http://schemas.microsoft.com/office/drawing/2014/main" id="{E721A74A-85DD-EF81-3265-F2B5B8AA45D2}"/>
              </a:ext>
            </a:extLst>
          </p:cNvPr>
          <p:cNvSpPr>
            <a:spLocks noGrp="1"/>
          </p:cNvSpPr>
          <p:nvPr>
            <p:ph type="body" sz="quarter" idx="11"/>
          </p:nvPr>
        </p:nvSpPr>
        <p:spPr/>
        <p:txBody>
          <a:bodyPr/>
          <a:lstStyle/>
          <a:p>
            <a:r>
              <a:rPr lang="en-US" dirty="0"/>
              <a:t>- Leviticus 9:24</a:t>
            </a:r>
          </a:p>
        </p:txBody>
      </p:sp>
    </p:spTree>
    <p:extLst>
      <p:ext uri="{BB962C8B-B14F-4D97-AF65-F5344CB8AC3E}">
        <p14:creationId xmlns:p14="http://schemas.microsoft.com/office/powerpoint/2010/main" val="2120263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144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ECCE9-04DE-F23D-73A4-069A29252ED8}"/>
              </a:ext>
            </a:extLst>
          </p:cNvPr>
          <p:cNvSpPr>
            <a:spLocks noGrp="1"/>
          </p:cNvSpPr>
          <p:nvPr>
            <p:ph type="title"/>
          </p:nvPr>
        </p:nvSpPr>
        <p:spPr>
          <a:xfrm>
            <a:off x="615285" y="2484080"/>
            <a:ext cx="7913430" cy="1966847"/>
          </a:xfrm>
        </p:spPr>
        <p:txBody>
          <a:bodyPr>
            <a:normAutofit/>
          </a:bodyPr>
          <a:lstStyle/>
          <a:p>
            <a:r>
              <a:rPr lang="en-US" sz="4800" dirty="0"/>
              <a:t>Leviticus </a:t>
            </a:r>
            <a:br>
              <a:rPr lang="en-US" sz="4800" dirty="0"/>
            </a:br>
            <a:r>
              <a:rPr lang="en-US" b="0" dirty="0"/>
              <a:t>Chapters 10-11</a:t>
            </a:r>
            <a:endParaRPr lang="en-US" sz="4800" b="0" dirty="0"/>
          </a:p>
        </p:txBody>
      </p:sp>
      <p:pic>
        <p:nvPicPr>
          <p:cNvPr id="5" name="Picture 4">
            <a:extLst>
              <a:ext uri="{FF2B5EF4-FFF2-40B4-BE49-F238E27FC236}">
                <a16:creationId xmlns:a16="http://schemas.microsoft.com/office/drawing/2014/main" id="{BF538DAF-97F1-8D9E-FDEF-7B0F8EAFC87E}"/>
              </a:ext>
            </a:extLst>
          </p:cNvPr>
          <p:cNvPicPr>
            <a:picLocks noChangeAspect="1"/>
          </p:cNvPicPr>
          <p:nvPr/>
        </p:nvPicPr>
        <p:blipFill>
          <a:blip r:embed="rId2"/>
          <a:stretch>
            <a:fillRect/>
          </a:stretch>
        </p:blipFill>
        <p:spPr>
          <a:xfrm>
            <a:off x="2920590" y="692573"/>
            <a:ext cx="3302819" cy="1966847"/>
          </a:xfrm>
          <a:prstGeom prst="rect">
            <a:avLst/>
          </a:prstGeom>
        </p:spPr>
      </p:pic>
    </p:spTree>
    <p:extLst>
      <p:ext uri="{BB962C8B-B14F-4D97-AF65-F5344CB8AC3E}">
        <p14:creationId xmlns:p14="http://schemas.microsoft.com/office/powerpoint/2010/main" val="319394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889A-2A42-9CA7-9BCE-9E089301692E}"/>
              </a:ext>
            </a:extLst>
          </p:cNvPr>
          <p:cNvSpPr>
            <a:spLocks noGrp="1"/>
          </p:cNvSpPr>
          <p:nvPr>
            <p:ph type="title"/>
          </p:nvPr>
        </p:nvSpPr>
        <p:spPr/>
        <p:txBody>
          <a:bodyPr/>
          <a:lstStyle/>
          <a:p>
            <a:r>
              <a:rPr lang="en-US" dirty="0"/>
              <a:t>Timeline</a:t>
            </a:r>
          </a:p>
        </p:txBody>
      </p:sp>
      <p:sp>
        <p:nvSpPr>
          <p:cNvPr id="3" name="Text Placeholder 2">
            <a:extLst>
              <a:ext uri="{FF2B5EF4-FFF2-40B4-BE49-F238E27FC236}">
                <a16:creationId xmlns:a16="http://schemas.microsoft.com/office/drawing/2014/main" id="{062C1C0B-1838-8323-094E-681B4C925EB5}"/>
              </a:ext>
            </a:extLst>
          </p:cNvPr>
          <p:cNvSpPr>
            <a:spLocks noGrp="1"/>
          </p:cNvSpPr>
          <p:nvPr>
            <p:ph type="body" sz="quarter" idx="10"/>
          </p:nvPr>
        </p:nvSpPr>
        <p:spPr/>
        <p:txBody>
          <a:bodyPr/>
          <a:lstStyle/>
          <a:p>
            <a:pPr marL="697230" indent="-697230">
              <a:buFont typeface="+mj-lt"/>
              <a:buAutoNum type="arabicPeriod"/>
            </a:pPr>
            <a:r>
              <a:rPr lang="en-US" sz="4400" b="1" dirty="0"/>
              <a:t>Construction of </a:t>
            </a:r>
            <a:br>
              <a:rPr lang="en-US" sz="4400" b="1" dirty="0"/>
            </a:br>
            <a:r>
              <a:rPr lang="en-US" sz="4400" b="1" dirty="0"/>
              <a:t>Tabernacle completed</a:t>
            </a:r>
          </a:p>
          <a:p>
            <a:pPr marL="914400" lvl="1" indent="-514350"/>
            <a:r>
              <a:rPr lang="en-US" dirty="0"/>
              <a:t>Exodus 40</a:t>
            </a:r>
          </a:p>
          <a:p>
            <a:pPr marL="800100" lvl="2" indent="0">
              <a:buNone/>
            </a:pPr>
            <a:endParaRPr lang="en-US" dirty="0"/>
          </a:p>
        </p:txBody>
      </p:sp>
    </p:spTree>
    <p:extLst>
      <p:ext uri="{BB962C8B-B14F-4D97-AF65-F5344CB8AC3E}">
        <p14:creationId xmlns:p14="http://schemas.microsoft.com/office/powerpoint/2010/main" val="1374232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889A-2A42-9CA7-9BCE-9E089301692E}"/>
              </a:ext>
            </a:extLst>
          </p:cNvPr>
          <p:cNvSpPr>
            <a:spLocks noGrp="1"/>
          </p:cNvSpPr>
          <p:nvPr>
            <p:ph type="title"/>
          </p:nvPr>
        </p:nvSpPr>
        <p:spPr/>
        <p:txBody>
          <a:bodyPr/>
          <a:lstStyle/>
          <a:p>
            <a:r>
              <a:rPr lang="en-US" dirty="0"/>
              <a:t>Timeline</a:t>
            </a:r>
          </a:p>
        </p:txBody>
      </p:sp>
      <p:sp>
        <p:nvSpPr>
          <p:cNvPr id="3" name="Text Placeholder 2">
            <a:extLst>
              <a:ext uri="{FF2B5EF4-FFF2-40B4-BE49-F238E27FC236}">
                <a16:creationId xmlns:a16="http://schemas.microsoft.com/office/drawing/2014/main" id="{062C1C0B-1838-8323-094E-681B4C925EB5}"/>
              </a:ext>
            </a:extLst>
          </p:cNvPr>
          <p:cNvSpPr>
            <a:spLocks noGrp="1"/>
          </p:cNvSpPr>
          <p:nvPr>
            <p:ph type="body" sz="quarter" idx="10"/>
          </p:nvPr>
        </p:nvSpPr>
        <p:spPr/>
        <p:txBody>
          <a:bodyPr/>
          <a:lstStyle/>
          <a:p>
            <a:pPr marL="514350" indent="-514350">
              <a:spcAft>
                <a:spcPts val="600"/>
              </a:spcAft>
              <a:buFont typeface="+mj-lt"/>
              <a:buAutoNum type="arabicPeriod"/>
            </a:pPr>
            <a:r>
              <a:rPr lang="en-US" sz="2000" dirty="0"/>
              <a:t>Construction of Tabernacle completed -	Exodus 40</a:t>
            </a:r>
          </a:p>
          <a:p>
            <a:pPr marL="697230" indent="-697230">
              <a:spcAft>
                <a:spcPts val="600"/>
              </a:spcAft>
              <a:buFont typeface="+mj-lt"/>
              <a:buAutoNum type="arabicPeriod"/>
            </a:pPr>
            <a:r>
              <a:rPr lang="en-US" sz="5400" b="1" dirty="0"/>
              <a:t>Sacrificial System </a:t>
            </a:r>
          </a:p>
          <a:p>
            <a:pPr marL="1097280" lvl="1" indent="-697230">
              <a:spcAft>
                <a:spcPts val="600"/>
              </a:spcAft>
            </a:pPr>
            <a:r>
              <a:rPr lang="en-US" sz="3200" dirty="0"/>
              <a:t>Leviticus 1-7</a:t>
            </a:r>
          </a:p>
          <a:p>
            <a:pPr marL="800100" lvl="2" indent="0">
              <a:buNone/>
            </a:pPr>
            <a:endParaRPr lang="en-US" dirty="0"/>
          </a:p>
        </p:txBody>
      </p:sp>
    </p:spTree>
    <p:extLst>
      <p:ext uri="{BB962C8B-B14F-4D97-AF65-F5344CB8AC3E}">
        <p14:creationId xmlns:p14="http://schemas.microsoft.com/office/powerpoint/2010/main" val="3231245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889A-2A42-9CA7-9BCE-9E089301692E}"/>
              </a:ext>
            </a:extLst>
          </p:cNvPr>
          <p:cNvSpPr>
            <a:spLocks noGrp="1"/>
          </p:cNvSpPr>
          <p:nvPr>
            <p:ph type="title"/>
          </p:nvPr>
        </p:nvSpPr>
        <p:spPr/>
        <p:txBody>
          <a:bodyPr/>
          <a:lstStyle/>
          <a:p>
            <a:r>
              <a:rPr lang="en-US" dirty="0"/>
              <a:t>Timeline</a:t>
            </a:r>
          </a:p>
        </p:txBody>
      </p:sp>
      <p:sp>
        <p:nvSpPr>
          <p:cNvPr id="3" name="Text Placeholder 2">
            <a:extLst>
              <a:ext uri="{FF2B5EF4-FFF2-40B4-BE49-F238E27FC236}">
                <a16:creationId xmlns:a16="http://schemas.microsoft.com/office/drawing/2014/main" id="{062C1C0B-1838-8323-094E-681B4C925EB5}"/>
              </a:ext>
            </a:extLst>
          </p:cNvPr>
          <p:cNvSpPr>
            <a:spLocks noGrp="1"/>
          </p:cNvSpPr>
          <p:nvPr>
            <p:ph type="body" sz="quarter" idx="10"/>
          </p:nvPr>
        </p:nvSpPr>
        <p:spPr/>
        <p:txBody>
          <a:bodyPr/>
          <a:lstStyle/>
          <a:p>
            <a:pPr marL="514350" indent="-514350">
              <a:spcAft>
                <a:spcPts val="600"/>
              </a:spcAft>
              <a:buFont typeface="+mj-lt"/>
              <a:buAutoNum type="arabicPeriod"/>
            </a:pPr>
            <a:r>
              <a:rPr lang="en-US" sz="2000" dirty="0"/>
              <a:t>Construction of Tabernacle completed -	Exodus 40</a:t>
            </a:r>
          </a:p>
          <a:p>
            <a:pPr marL="514350" indent="-514350">
              <a:spcAft>
                <a:spcPts val="600"/>
              </a:spcAft>
              <a:buFont typeface="+mj-lt"/>
              <a:buAutoNum type="arabicPeriod"/>
            </a:pPr>
            <a:r>
              <a:rPr lang="en-US" sz="2000" dirty="0"/>
              <a:t>Sacrificial System – Leviticus 1-7</a:t>
            </a:r>
          </a:p>
          <a:p>
            <a:pPr marL="697230" indent="-697230">
              <a:spcAft>
                <a:spcPts val="600"/>
              </a:spcAft>
              <a:buFont typeface="+mj-lt"/>
              <a:buAutoNum type="arabicPeriod"/>
            </a:pPr>
            <a:r>
              <a:rPr lang="en-US" sz="5400" b="1" dirty="0"/>
              <a:t>The Priesthood </a:t>
            </a:r>
          </a:p>
          <a:p>
            <a:pPr marL="1097280" lvl="1" indent="-697230">
              <a:spcAft>
                <a:spcPts val="600"/>
              </a:spcAft>
            </a:pPr>
            <a:r>
              <a:rPr lang="en-US" sz="3200" dirty="0"/>
              <a:t>Leviticus 8-9</a:t>
            </a:r>
          </a:p>
          <a:p>
            <a:pPr marL="800100" lvl="2" indent="0">
              <a:buNone/>
            </a:pPr>
            <a:endParaRPr lang="en-US" dirty="0"/>
          </a:p>
        </p:txBody>
      </p:sp>
    </p:spTree>
    <p:extLst>
      <p:ext uri="{BB962C8B-B14F-4D97-AF65-F5344CB8AC3E}">
        <p14:creationId xmlns:p14="http://schemas.microsoft.com/office/powerpoint/2010/main" val="240244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6B3795-988C-A95D-50AD-975308B6F247}"/>
              </a:ext>
            </a:extLst>
          </p:cNvPr>
          <p:cNvSpPr>
            <a:spLocks noGrp="1"/>
          </p:cNvSpPr>
          <p:nvPr>
            <p:ph type="body" sz="quarter" idx="10"/>
          </p:nvPr>
        </p:nvSpPr>
        <p:spPr/>
        <p:txBody>
          <a:bodyPr>
            <a:normAutofit/>
          </a:bodyPr>
          <a:lstStyle/>
          <a:p>
            <a:r>
              <a:rPr lang="en-US" baseline="30000" dirty="0"/>
              <a:t>34</a:t>
            </a:r>
            <a:r>
              <a:rPr lang="en-US" dirty="0"/>
              <a:t> Then the cloud covered the tent of meeting, and the glory of the Lord filled the tabernacle. </a:t>
            </a:r>
            <a:r>
              <a:rPr lang="en-US" baseline="30000" dirty="0"/>
              <a:t>35</a:t>
            </a:r>
            <a:r>
              <a:rPr lang="en-US" dirty="0"/>
              <a:t> Moses was not able to enter the tent of meeting because the cloud had settled on it, and the glory of the Lord filled the tabernacle. </a:t>
            </a:r>
            <a:r>
              <a:rPr lang="en-US" baseline="30000" dirty="0"/>
              <a:t>36</a:t>
            </a:r>
            <a:r>
              <a:rPr lang="en-US" dirty="0"/>
              <a:t> Throughout all their journeys whenever the cloud was taken up from over the tabernacle, the sons of Israel would set out;</a:t>
            </a:r>
          </a:p>
        </p:txBody>
      </p:sp>
      <p:sp>
        <p:nvSpPr>
          <p:cNvPr id="3" name="Text Placeholder 2">
            <a:extLst>
              <a:ext uri="{FF2B5EF4-FFF2-40B4-BE49-F238E27FC236}">
                <a16:creationId xmlns:a16="http://schemas.microsoft.com/office/drawing/2014/main" id="{E7B82BF6-DE6D-A7AC-201A-EDF7924ACEC3}"/>
              </a:ext>
            </a:extLst>
          </p:cNvPr>
          <p:cNvSpPr>
            <a:spLocks noGrp="1"/>
          </p:cNvSpPr>
          <p:nvPr>
            <p:ph type="body" sz="quarter" idx="11"/>
          </p:nvPr>
        </p:nvSpPr>
        <p:spPr/>
        <p:txBody>
          <a:bodyPr/>
          <a:lstStyle/>
          <a:p>
            <a:r>
              <a:rPr lang="en-US" dirty="0"/>
              <a:t>- Exodus 40:34-36</a:t>
            </a:r>
          </a:p>
        </p:txBody>
      </p:sp>
    </p:spTree>
    <p:extLst>
      <p:ext uri="{BB962C8B-B14F-4D97-AF65-F5344CB8AC3E}">
        <p14:creationId xmlns:p14="http://schemas.microsoft.com/office/powerpoint/2010/main" val="26666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6B3795-988C-A95D-50AD-975308B6F247}"/>
              </a:ext>
            </a:extLst>
          </p:cNvPr>
          <p:cNvSpPr>
            <a:spLocks noGrp="1"/>
          </p:cNvSpPr>
          <p:nvPr>
            <p:ph type="body" sz="quarter" idx="10"/>
          </p:nvPr>
        </p:nvSpPr>
        <p:spPr/>
        <p:txBody>
          <a:bodyPr>
            <a:normAutofit/>
          </a:bodyPr>
          <a:lstStyle/>
          <a:p>
            <a:r>
              <a:rPr lang="en-US" sz="3200" baseline="30000" dirty="0"/>
              <a:t>37</a:t>
            </a:r>
            <a:r>
              <a:rPr lang="en-US" sz="3200" dirty="0"/>
              <a:t> but if the cloud was not taken up, then they did not set out until the day when it was taken up. </a:t>
            </a:r>
            <a:r>
              <a:rPr lang="en-US" sz="3200" baseline="30000" dirty="0"/>
              <a:t>38</a:t>
            </a:r>
            <a:r>
              <a:rPr lang="en-US" sz="3200" dirty="0"/>
              <a:t> For throughout all their journeys, the cloud of the Lord was on the tabernacle by day, and there was fire in it by night, in the sight of all the house of Israel.</a:t>
            </a:r>
          </a:p>
        </p:txBody>
      </p:sp>
      <p:sp>
        <p:nvSpPr>
          <p:cNvPr id="3" name="Text Placeholder 2">
            <a:extLst>
              <a:ext uri="{FF2B5EF4-FFF2-40B4-BE49-F238E27FC236}">
                <a16:creationId xmlns:a16="http://schemas.microsoft.com/office/drawing/2014/main" id="{E7B82BF6-DE6D-A7AC-201A-EDF7924ACEC3}"/>
              </a:ext>
            </a:extLst>
          </p:cNvPr>
          <p:cNvSpPr>
            <a:spLocks noGrp="1"/>
          </p:cNvSpPr>
          <p:nvPr>
            <p:ph type="body" sz="quarter" idx="11"/>
          </p:nvPr>
        </p:nvSpPr>
        <p:spPr/>
        <p:txBody>
          <a:bodyPr/>
          <a:lstStyle/>
          <a:p>
            <a:r>
              <a:rPr lang="en-US" dirty="0"/>
              <a:t>- Exodus 40:37-38</a:t>
            </a:r>
          </a:p>
        </p:txBody>
      </p:sp>
    </p:spTree>
    <p:extLst>
      <p:ext uri="{BB962C8B-B14F-4D97-AF65-F5344CB8AC3E}">
        <p14:creationId xmlns:p14="http://schemas.microsoft.com/office/powerpoint/2010/main" val="337157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6B3795-988C-A95D-50AD-975308B6F247}"/>
              </a:ext>
            </a:extLst>
          </p:cNvPr>
          <p:cNvSpPr>
            <a:spLocks noGrp="1"/>
          </p:cNvSpPr>
          <p:nvPr>
            <p:ph type="body" sz="quarter" idx="10"/>
          </p:nvPr>
        </p:nvSpPr>
        <p:spPr>
          <a:xfrm>
            <a:off x="713221" y="429598"/>
            <a:ext cx="7643600" cy="3680039"/>
          </a:xfrm>
        </p:spPr>
        <p:txBody>
          <a:bodyPr>
            <a:normAutofit/>
          </a:bodyPr>
          <a:lstStyle/>
          <a:p>
            <a:r>
              <a:rPr lang="en-US" sz="3200" baseline="30000" dirty="0"/>
              <a:t>1</a:t>
            </a:r>
            <a:r>
              <a:rPr lang="en-US" sz="3200" dirty="0"/>
              <a:t> Then the Lord spoke to Moses, saying, </a:t>
            </a:r>
            <a:br>
              <a:rPr lang="en-US" sz="3200" dirty="0"/>
            </a:br>
            <a:r>
              <a:rPr lang="en-US" sz="3200" baseline="30000" dirty="0"/>
              <a:t>2</a:t>
            </a:r>
            <a:r>
              <a:rPr lang="en-US" sz="3200" dirty="0"/>
              <a:t> “Take Aaron and his sons with him, and the garments and the anointing oil and the bull of the sin offering, and the two rams and the basket of unleavened bread, </a:t>
            </a:r>
            <a:r>
              <a:rPr lang="en-US" sz="3200" baseline="30000" dirty="0"/>
              <a:t>3</a:t>
            </a:r>
            <a:r>
              <a:rPr lang="en-US" sz="3200" dirty="0"/>
              <a:t> and assemble all the congregation at the doorway of the tent of meeting.”</a:t>
            </a:r>
          </a:p>
        </p:txBody>
      </p:sp>
      <p:sp>
        <p:nvSpPr>
          <p:cNvPr id="3" name="Text Placeholder 2">
            <a:extLst>
              <a:ext uri="{FF2B5EF4-FFF2-40B4-BE49-F238E27FC236}">
                <a16:creationId xmlns:a16="http://schemas.microsoft.com/office/drawing/2014/main" id="{E7B82BF6-DE6D-A7AC-201A-EDF7924ACEC3}"/>
              </a:ext>
            </a:extLst>
          </p:cNvPr>
          <p:cNvSpPr>
            <a:spLocks noGrp="1"/>
          </p:cNvSpPr>
          <p:nvPr>
            <p:ph type="body" sz="quarter" idx="11"/>
          </p:nvPr>
        </p:nvSpPr>
        <p:spPr/>
        <p:txBody>
          <a:bodyPr/>
          <a:lstStyle/>
          <a:p>
            <a:r>
              <a:rPr lang="en-US" dirty="0"/>
              <a:t>- Leviticus 8:1-3</a:t>
            </a:r>
          </a:p>
        </p:txBody>
      </p:sp>
    </p:spTree>
    <p:extLst>
      <p:ext uri="{BB962C8B-B14F-4D97-AF65-F5344CB8AC3E}">
        <p14:creationId xmlns:p14="http://schemas.microsoft.com/office/powerpoint/2010/main" val="141095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6B3795-988C-A95D-50AD-975308B6F247}"/>
              </a:ext>
            </a:extLst>
          </p:cNvPr>
          <p:cNvSpPr>
            <a:spLocks noGrp="1"/>
          </p:cNvSpPr>
          <p:nvPr>
            <p:ph type="body" sz="quarter" idx="10"/>
          </p:nvPr>
        </p:nvSpPr>
        <p:spPr/>
        <p:txBody>
          <a:bodyPr>
            <a:normAutofit/>
          </a:bodyPr>
          <a:lstStyle/>
          <a:p>
            <a:pPr>
              <a:spcBef>
                <a:spcPts val="200"/>
              </a:spcBef>
            </a:pPr>
            <a:r>
              <a:rPr lang="en-US" sz="3200" baseline="30000" dirty="0"/>
              <a:t>4</a:t>
            </a:r>
            <a:r>
              <a:rPr lang="en-US" sz="3200" dirty="0"/>
              <a:t> So Moses did just as the Lord commanded him. When the congregation was assembled at the doorway of the tent of meeting, </a:t>
            </a:r>
          </a:p>
          <a:p>
            <a:pPr>
              <a:spcBef>
                <a:spcPts val="200"/>
              </a:spcBef>
            </a:pPr>
            <a:r>
              <a:rPr lang="en-US" sz="3200" baseline="30000" dirty="0"/>
              <a:t>5</a:t>
            </a:r>
            <a:r>
              <a:rPr lang="en-US" sz="3200" dirty="0"/>
              <a:t> Moses said to the congregation, “This is the thing which the Lord has commanded to do.”</a:t>
            </a:r>
          </a:p>
        </p:txBody>
      </p:sp>
      <p:sp>
        <p:nvSpPr>
          <p:cNvPr id="3" name="Text Placeholder 2">
            <a:extLst>
              <a:ext uri="{FF2B5EF4-FFF2-40B4-BE49-F238E27FC236}">
                <a16:creationId xmlns:a16="http://schemas.microsoft.com/office/drawing/2014/main" id="{E7B82BF6-DE6D-A7AC-201A-EDF7924ACEC3}"/>
              </a:ext>
            </a:extLst>
          </p:cNvPr>
          <p:cNvSpPr>
            <a:spLocks noGrp="1"/>
          </p:cNvSpPr>
          <p:nvPr>
            <p:ph type="body" sz="quarter" idx="11"/>
          </p:nvPr>
        </p:nvSpPr>
        <p:spPr/>
        <p:txBody>
          <a:bodyPr/>
          <a:lstStyle/>
          <a:p>
            <a:r>
              <a:rPr lang="en-US" dirty="0"/>
              <a:t>- Leviticus 8:4-5</a:t>
            </a:r>
          </a:p>
        </p:txBody>
      </p:sp>
    </p:spTree>
    <p:extLst>
      <p:ext uri="{BB962C8B-B14F-4D97-AF65-F5344CB8AC3E}">
        <p14:creationId xmlns:p14="http://schemas.microsoft.com/office/powerpoint/2010/main" val="297677615"/>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3905</TotalTime>
  <Words>818</Words>
  <Application>Microsoft Macintosh PowerPoint</Application>
  <PresentationFormat>On-screen Show (16:9)</PresentationFormat>
  <Paragraphs>94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Lato</vt:lpstr>
      <vt:lpstr>Lato Black</vt:lpstr>
      <vt:lpstr>Lato Regular</vt:lpstr>
      <vt:lpstr>With Title</vt:lpstr>
      <vt:lpstr>PowerPoint Presentation</vt:lpstr>
      <vt:lpstr>Outline #3 – Training for Holiness</vt:lpstr>
      <vt:lpstr>Timeline</vt:lpstr>
      <vt:lpstr>Timeline</vt:lpstr>
      <vt:lpstr>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Moses’ Tasks</vt:lpstr>
      <vt:lpstr>Consecration Ceremony</vt:lpstr>
      <vt:lpstr>Consecration Ceremony</vt:lpstr>
      <vt:lpstr>Consecration Ceremony</vt:lpstr>
      <vt:lpstr>Consecration Ceremony</vt:lpstr>
      <vt:lpstr>Consecration Ceremony</vt:lpstr>
      <vt:lpstr>Consecration Ceremony</vt:lpstr>
      <vt:lpstr>Consecration Ceremony</vt:lpstr>
      <vt:lpstr>PowerPoint Presentation</vt:lpstr>
      <vt:lpstr>PowerPoint Presentation</vt:lpstr>
      <vt:lpstr>PowerPoint Presentation</vt:lpstr>
      <vt:lpstr>Leviticus  Chapters 10-11</vt:lpstr>
    </vt:vector>
  </TitlesOfParts>
  <Manager/>
  <Company>BibleTalk.tv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for Beginners - #1</dc:title>
  <dc:subject/>
  <dc:creator>Mike Mazzalongo</dc:creator>
  <cp:keywords/>
  <dc:description/>
  <cp:lastModifiedBy>Hal Gatewood</cp:lastModifiedBy>
  <cp:revision>349</cp:revision>
  <dcterms:created xsi:type="dcterms:W3CDTF">2014-04-30T18:34:38Z</dcterms:created>
  <dcterms:modified xsi:type="dcterms:W3CDTF">2023-03-06T03:32:57Z</dcterms:modified>
  <cp:category/>
</cp:coreProperties>
</file>