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2"/>
  </p:handoutMasterIdLst>
  <p:sldIdLst>
    <p:sldId id="256" r:id="rId2"/>
    <p:sldId id="257" r:id="rId3"/>
    <p:sldId id="258" r:id="rId4"/>
    <p:sldId id="285" r:id="rId5"/>
    <p:sldId id="259" r:id="rId6"/>
    <p:sldId id="284" r:id="rId7"/>
    <p:sldId id="260" r:id="rId8"/>
    <p:sldId id="261" r:id="rId9"/>
    <p:sldId id="262" r:id="rId10"/>
    <p:sldId id="283" r:id="rId11"/>
    <p:sldId id="263" r:id="rId12"/>
    <p:sldId id="264" r:id="rId13"/>
    <p:sldId id="265" r:id="rId14"/>
    <p:sldId id="266" r:id="rId15"/>
    <p:sldId id="277" r:id="rId16"/>
    <p:sldId id="278" r:id="rId17"/>
    <p:sldId id="279" r:id="rId18"/>
    <p:sldId id="280" r:id="rId19"/>
    <p:sldId id="281" r:id="rId20"/>
    <p:sldId id="282" r:id="rId21"/>
    <p:sldId id="267" r:id="rId22"/>
    <p:sldId id="268" r:id="rId23"/>
    <p:sldId id="269" r:id="rId24"/>
    <p:sldId id="270" r:id="rId25"/>
    <p:sldId id="271" r:id="rId26"/>
    <p:sldId id="272" r:id="rId27"/>
    <p:sldId id="276" r:id="rId28"/>
    <p:sldId id="273" r:id="rId29"/>
    <p:sldId id="274" r:id="rId30"/>
    <p:sldId id="27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40"/>
    <a:srgbClr val="02818F"/>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211"/>
  </p:normalViewPr>
  <p:slideViewPr>
    <p:cSldViewPr snapToGrid="0" snapToObjects="1">
      <p:cViewPr varScale="1">
        <p:scale>
          <a:sx n="122" d="100"/>
          <a:sy n="122" d="100"/>
        </p:scale>
        <p:origin x="1416"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3/16/22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981" y="1396240"/>
            <a:ext cx="3180522" cy="3302982"/>
          </a:xfrm>
        </p:spPr>
        <p:txBody>
          <a:bodyPr>
            <a:normAutofit/>
          </a:bodyPr>
          <a:lstStyle/>
          <a:p>
            <a:r>
              <a:rPr lang="en-US" sz="16600" dirty="0"/>
              <a:t>12</a:t>
            </a:r>
          </a:p>
        </p:txBody>
      </p:sp>
      <p:sp>
        <p:nvSpPr>
          <p:cNvPr id="3" name="Subtitle 2"/>
          <p:cNvSpPr>
            <a:spLocks noGrp="1"/>
          </p:cNvSpPr>
          <p:nvPr>
            <p:ph type="subTitle" idx="1"/>
          </p:nvPr>
        </p:nvSpPr>
        <p:spPr>
          <a:xfrm>
            <a:off x="3068198" y="2754078"/>
            <a:ext cx="5633385" cy="1239893"/>
          </a:xfrm>
        </p:spPr>
        <p:txBody>
          <a:bodyPr/>
          <a:lstStyle/>
          <a:p>
            <a:r>
              <a:rPr lang="en-US" sz="4400" dirty="0"/>
              <a:t>What's so Great about Abraham?</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2AF4D-FC2A-974C-BAE1-2688B2A30AE2}"/>
              </a:ext>
            </a:extLst>
          </p:cNvPr>
          <p:cNvSpPr>
            <a:spLocks noGrp="1"/>
          </p:cNvSpPr>
          <p:nvPr>
            <p:ph type="body" sz="quarter" idx="10"/>
          </p:nvPr>
        </p:nvSpPr>
        <p:spPr/>
        <p:txBody>
          <a:bodyPr>
            <a:normAutofit/>
          </a:bodyPr>
          <a:lstStyle/>
          <a:p>
            <a:r>
              <a:rPr lang="en-US" sz="2800" baseline="30000" dirty="0"/>
              <a:t>18</a:t>
            </a:r>
            <a:r>
              <a:rPr lang="en-US" sz="2800" dirty="0"/>
              <a:t> since Abraham will surely become a great and mighty nation, and in him all the nations of the earth will be blessed? </a:t>
            </a:r>
            <a:r>
              <a:rPr lang="en-US" sz="2800" baseline="30000" dirty="0"/>
              <a:t>19</a:t>
            </a:r>
            <a:r>
              <a:rPr lang="en-US" sz="2800" dirty="0"/>
              <a:t> For I have chosen him, so that he may command his children and his household after him to keep the way of the Lord by doing righteousness and justice, so that the Lord may bring upon Abraham what He has spoken about him.”</a:t>
            </a:r>
          </a:p>
        </p:txBody>
      </p:sp>
      <p:sp>
        <p:nvSpPr>
          <p:cNvPr id="3" name="Text Placeholder 2">
            <a:extLst>
              <a:ext uri="{FF2B5EF4-FFF2-40B4-BE49-F238E27FC236}">
                <a16:creationId xmlns:a16="http://schemas.microsoft.com/office/drawing/2014/main" id="{8068DFDA-E057-9C40-B20E-3405A9B1F776}"/>
              </a:ext>
            </a:extLst>
          </p:cNvPr>
          <p:cNvSpPr>
            <a:spLocks noGrp="1"/>
          </p:cNvSpPr>
          <p:nvPr>
            <p:ph type="body" sz="quarter" idx="11"/>
          </p:nvPr>
        </p:nvSpPr>
        <p:spPr/>
        <p:txBody>
          <a:bodyPr/>
          <a:lstStyle/>
          <a:p>
            <a:r>
              <a:rPr lang="en-US" dirty="0"/>
              <a:t>- Genesis 18:18-19</a:t>
            </a:r>
          </a:p>
        </p:txBody>
      </p:sp>
    </p:spTree>
    <p:extLst>
      <p:ext uri="{BB962C8B-B14F-4D97-AF65-F5344CB8AC3E}">
        <p14:creationId xmlns:p14="http://schemas.microsoft.com/office/powerpoint/2010/main" val="366370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B0A1-C10E-0847-B9F2-D3E6B6775603}"/>
              </a:ext>
            </a:extLst>
          </p:cNvPr>
          <p:cNvSpPr>
            <a:spLocks noGrp="1"/>
          </p:cNvSpPr>
          <p:nvPr>
            <p:ph type="title"/>
          </p:nvPr>
        </p:nvSpPr>
        <p:spPr>
          <a:xfrm>
            <a:off x="3142592" y="875343"/>
            <a:ext cx="5711943" cy="3843801"/>
          </a:xfrm>
        </p:spPr>
        <p:txBody>
          <a:bodyPr anchor="t"/>
          <a:lstStyle/>
          <a:p>
            <a:pPr algn="l"/>
            <a:r>
              <a:rPr lang="en-US" dirty="0"/>
              <a:t>“...The best answer for </a:t>
            </a:r>
            <a:br>
              <a:rPr lang="en-US" dirty="0"/>
            </a:br>
            <a:r>
              <a:rPr lang="en-US" dirty="0"/>
              <a:t>too much government in Washington is better government at home...”</a:t>
            </a:r>
            <a:br>
              <a:rPr lang="en-US" dirty="0"/>
            </a:br>
            <a:br>
              <a:rPr lang="en-US" sz="2000" dirty="0"/>
            </a:br>
            <a:r>
              <a:rPr lang="en-US" sz="3200" b="0" dirty="0"/>
              <a:t>- Dwight D. Eisenhower</a:t>
            </a:r>
            <a:endParaRPr lang="en-US" b="0" dirty="0"/>
          </a:p>
        </p:txBody>
      </p:sp>
      <p:pic>
        <p:nvPicPr>
          <p:cNvPr id="3" name="Picture 2">
            <a:extLst>
              <a:ext uri="{FF2B5EF4-FFF2-40B4-BE49-F238E27FC236}">
                <a16:creationId xmlns:a16="http://schemas.microsoft.com/office/drawing/2014/main" id="{03ABFD17-AA21-A549-AA4F-AA28E1D4F4C0}"/>
              </a:ext>
            </a:extLst>
          </p:cNvPr>
          <p:cNvPicPr>
            <a:picLocks noChangeAspect="1"/>
          </p:cNvPicPr>
          <p:nvPr/>
        </p:nvPicPr>
        <p:blipFill rotWithShape="1">
          <a:blip r:embed="rId2"/>
          <a:srcRect b="3959"/>
          <a:stretch/>
        </p:blipFill>
        <p:spPr>
          <a:xfrm>
            <a:off x="751921" y="1145628"/>
            <a:ext cx="2054661" cy="2469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716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9" y="1251437"/>
            <a:ext cx="8104078" cy="3642243"/>
          </a:xfrm>
        </p:spPr>
        <p:txBody>
          <a:bodyPr>
            <a:normAutofit/>
          </a:bodyPr>
          <a:lstStyle/>
          <a:p>
            <a:pPr marL="560070" indent="-560070">
              <a:spcAft>
                <a:spcPts val="600"/>
              </a:spcAft>
              <a:buFont typeface="+mj-lt"/>
              <a:buAutoNum type="alphaUcPeriod" startAt="2"/>
            </a:pPr>
            <a:r>
              <a:rPr lang="en-US" sz="2400" dirty="0"/>
              <a:t>By faith Abraham passed his beliefs on to Isaac.</a:t>
            </a:r>
          </a:p>
          <a:p>
            <a:pPr marL="868680" lvl="1" indent="-468630">
              <a:buFont typeface="+mj-lt"/>
              <a:buAutoNum type="arabicPeriod"/>
            </a:pPr>
            <a:r>
              <a:rPr lang="en-US" sz="2000" dirty="0"/>
              <a:t>He invested time in </a:t>
            </a:r>
            <a:r>
              <a:rPr lang="en-US" sz="2000" b="1" u="sng" dirty="0">
                <a:latin typeface="Lato Black" panose="020F0502020204030203" pitchFamily="34" charset="0"/>
                <a:ea typeface="Lato Black" panose="020F0502020204030203" pitchFamily="34" charset="0"/>
                <a:cs typeface="Lato Black" panose="020F0502020204030203" pitchFamily="34" charset="0"/>
              </a:rPr>
              <a:t>Isaac</a:t>
            </a:r>
            <a:r>
              <a:rPr lang="en-US" sz="2000" dirty="0"/>
              <a:t> teaching him the ways of Jehovah.</a:t>
            </a:r>
          </a:p>
          <a:p>
            <a:pPr marL="1051560" lvl="1" indent="-651510">
              <a:spcAft>
                <a:spcPts val="1200"/>
              </a:spcAft>
              <a:buFont typeface="+mj-lt"/>
              <a:buAutoNum type="arabicPeriod"/>
            </a:pPr>
            <a:r>
              <a:rPr lang="en-US" sz="4000" dirty="0"/>
              <a:t>Any parent who teaches their child to serve God shows they </a:t>
            </a:r>
            <a:r>
              <a:rPr lang="en-US" sz="4000" b="1" u="sng" dirty="0">
                <a:latin typeface="Lato Black" panose="020F0502020204030203" pitchFamily="34" charset="0"/>
                <a:ea typeface="Lato Black" panose="020F0502020204030203" pitchFamily="34" charset="0"/>
                <a:cs typeface="Lato Black" panose="020F0502020204030203" pitchFamily="34" charset="0"/>
              </a:rPr>
              <a:t>love</a:t>
            </a:r>
            <a:r>
              <a:rPr lang="en-US" sz="4000" dirty="0"/>
              <a:t> their child and their faith.</a:t>
            </a:r>
          </a:p>
        </p:txBody>
      </p:sp>
    </p:spTree>
    <p:extLst>
      <p:ext uri="{BB962C8B-B14F-4D97-AF65-F5344CB8AC3E}">
        <p14:creationId xmlns:p14="http://schemas.microsoft.com/office/powerpoint/2010/main" val="222623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8" y="1251437"/>
            <a:ext cx="8324795" cy="3642243"/>
          </a:xfrm>
        </p:spPr>
        <p:txBody>
          <a:bodyPr>
            <a:normAutofit/>
          </a:bodyPr>
          <a:lstStyle/>
          <a:p>
            <a:pPr marL="514350" indent="-514350">
              <a:buFont typeface="+mj-lt"/>
              <a:buAutoNum type="alphaUcPeriod"/>
            </a:pPr>
            <a:r>
              <a:rPr lang="en-US" sz="2400" dirty="0"/>
              <a:t>By faith Abraham took God at His word.</a:t>
            </a:r>
          </a:p>
          <a:p>
            <a:pPr marL="514350" indent="-514350">
              <a:buFont typeface="+mj-lt"/>
              <a:buAutoNum type="alphaUcPeriod"/>
            </a:pPr>
            <a:r>
              <a:rPr lang="en-US" sz="2400" dirty="0"/>
              <a:t>By faith Abraham passed his beliefs on to Isaac.</a:t>
            </a:r>
          </a:p>
          <a:p>
            <a:pPr marL="697230" indent="-697230">
              <a:buFont typeface="+mj-lt"/>
              <a:buAutoNum type="alphaUcPeriod"/>
            </a:pPr>
            <a:r>
              <a:rPr lang="en-US" sz="4400" dirty="0"/>
              <a:t>By faith Abraham interceded on behalf of others.</a:t>
            </a:r>
          </a:p>
        </p:txBody>
      </p:sp>
    </p:spTree>
    <p:extLst>
      <p:ext uri="{BB962C8B-B14F-4D97-AF65-F5344CB8AC3E}">
        <p14:creationId xmlns:p14="http://schemas.microsoft.com/office/powerpoint/2010/main" val="157224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90" y="1251437"/>
            <a:ext cx="7715194" cy="3642243"/>
          </a:xfrm>
        </p:spPr>
        <p:txBody>
          <a:bodyPr>
            <a:normAutofit/>
          </a:bodyPr>
          <a:lstStyle/>
          <a:p>
            <a:pPr marL="560070" indent="-560070">
              <a:spcAft>
                <a:spcPts val="600"/>
              </a:spcAft>
              <a:buFont typeface="+mj-lt"/>
              <a:buAutoNum type="alphaUcPeriod" startAt="3"/>
            </a:pPr>
            <a:r>
              <a:rPr lang="en-US" sz="2400" dirty="0"/>
              <a:t>By faith Abraham interceded on behalf of others.</a:t>
            </a:r>
          </a:p>
          <a:p>
            <a:pPr marL="1051560" lvl="1" indent="-651510">
              <a:spcAft>
                <a:spcPts val="1200"/>
              </a:spcAft>
              <a:buFont typeface="+mj-lt"/>
              <a:buAutoNum type="arabicPeriod"/>
            </a:pPr>
            <a:r>
              <a:rPr lang="en-US" sz="4000" dirty="0"/>
              <a:t>A man’s faith is reflected in his concern for the </a:t>
            </a:r>
            <a:r>
              <a:rPr lang="en-US" sz="4000" b="1" u="sng" dirty="0">
                <a:latin typeface="Lato Black" panose="020F0502020204030203" pitchFamily="34" charset="0"/>
                <a:ea typeface="Lato Black" panose="020F0502020204030203" pitchFamily="34" charset="0"/>
                <a:cs typeface="Lato Black" panose="020F0502020204030203" pitchFamily="34" charset="0"/>
              </a:rPr>
              <a:t>welfare</a:t>
            </a:r>
            <a:r>
              <a:rPr lang="en-US" sz="4000" dirty="0"/>
              <a:t> of others.</a:t>
            </a:r>
            <a:br>
              <a:rPr lang="en-US" dirty="0"/>
            </a:br>
            <a:br>
              <a:rPr lang="en-US" sz="2000" dirty="0"/>
            </a:br>
            <a:r>
              <a:rPr lang="en-US" sz="4000" dirty="0"/>
              <a:t>- </a:t>
            </a:r>
            <a:r>
              <a:rPr lang="en-US" sz="4000" b="1" u="sng" dirty="0">
                <a:latin typeface="Lato Black" panose="020F0502020204030203" pitchFamily="34" charset="0"/>
                <a:ea typeface="Lato Black" panose="020F0502020204030203" pitchFamily="34" charset="0"/>
                <a:cs typeface="Lato Black" panose="020F0502020204030203" pitchFamily="34" charset="0"/>
              </a:rPr>
              <a:t>Genesis 18:22-33</a:t>
            </a:r>
          </a:p>
        </p:txBody>
      </p:sp>
    </p:spTree>
    <p:extLst>
      <p:ext uri="{BB962C8B-B14F-4D97-AF65-F5344CB8AC3E}">
        <p14:creationId xmlns:p14="http://schemas.microsoft.com/office/powerpoint/2010/main" val="163768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9A42-4F80-4B4E-9B9F-EC8F1E03BD84}"/>
              </a:ext>
            </a:extLst>
          </p:cNvPr>
          <p:cNvSpPr>
            <a:spLocks noGrp="1"/>
          </p:cNvSpPr>
          <p:nvPr>
            <p:ph type="body" sz="quarter" idx="10"/>
          </p:nvPr>
        </p:nvSpPr>
        <p:spPr/>
        <p:txBody>
          <a:bodyPr/>
          <a:lstStyle/>
          <a:p>
            <a:r>
              <a:rPr lang="en-US" baseline="30000" dirty="0"/>
              <a:t>22</a:t>
            </a:r>
            <a:r>
              <a:rPr lang="en-US" dirty="0"/>
              <a:t> Then the men turned away from there and went toward Sodom, while Abraham was still standing before the Lord. </a:t>
            </a:r>
            <a:br>
              <a:rPr lang="en-US" dirty="0"/>
            </a:br>
            <a:r>
              <a:rPr lang="en-US" baseline="30000" dirty="0"/>
              <a:t>23</a:t>
            </a:r>
            <a:r>
              <a:rPr lang="en-US" dirty="0"/>
              <a:t> Abraham came near and said, “Will You indeed sweep away the righteous with the wicked?</a:t>
            </a:r>
          </a:p>
        </p:txBody>
      </p:sp>
      <p:sp>
        <p:nvSpPr>
          <p:cNvPr id="3" name="Text Placeholder 2">
            <a:extLst>
              <a:ext uri="{FF2B5EF4-FFF2-40B4-BE49-F238E27FC236}">
                <a16:creationId xmlns:a16="http://schemas.microsoft.com/office/drawing/2014/main" id="{A993C1DF-6EB9-334C-AEF2-873F8DCF6962}"/>
              </a:ext>
            </a:extLst>
          </p:cNvPr>
          <p:cNvSpPr>
            <a:spLocks noGrp="1"/>
          </p:cNvSpPr>
          <p:nvPr>
            <p:ph type="body" sz="quarter" idx="11"/>
          </p:nvPr>
        </p:nvSpPr>
        <p:spPr/>
        <p:txBody>
          <a:bodyPr/>
          <a:lstStyle/>
          <a:p>
            <a:r>
              <a:rPr lang="en-US" dirty="0"/>
              <a:t>- </a:t>
            </a:r>
            <a:r>
              <a:rPr lang="en-US"/>
              <a:t>Genesis 18:22-23</a:t>
            </a:r>
            <a:endParaRPr lang="en-US" dirty="0"/>
          </a:p>
        </p:txBody>
      </p:sp>
    </p:spTree>
    <p:extLst>
      <p:ext uri="{BB962C8B-B14F-4D97-AF65-F5344CB8AC3E}">
        <p14:creationId xmlns:p14="http://schemas.microsoft.com/office/powerpoint/2010/main" val="307080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9A42-4F80-4B4E-9B9F-EC8F1E03BD84}"/>
              </a:ext>
            </a:extLst>
          </p:cNvPr>
          <p:cNvSpPr>
            <a:spLocks noGrp="1"/>
          </p:cNvSpPr>
          <p:nvPr>
            <p:ph type="body" sz="quarter" idx="10"/>
          </p:nvPr>
        </p:nvSpPr>
        <p:spPr>
          <a:xfrm>
            <a:off x="713221" y="429598"/>
            <a:ext cx="7526889" cy="3680039"/>
          </a:xfrm>
        </p:spPr>
        <p:txBody>
          <a:bodyPr>
            <a:normAutofit/>
          </a:bodyPr>
          <a:lstStyle/>
          <a:p>
            <a:r>
              <a:rPr lang="en-US" sz="2800" baseline="30000" dirty="0"/>
              <a:t>24</a:t>
            </a:r>
            <a:r>
              <a:rPr lang="en-US" sz="2800" dirty="0"/>
              <a:t> Suppose there are fifty righteous within the city; will You indeed sweep it away and not spare the place for the sake of the fifty righteous who are in it? </a:t>
            </a:r>
            <a:r>
              <a:rPr lang="en-US" sz="2800" baseline="30000" dirty="0"/>
              <a:t>25</a:t>
            </a:r>
            <a:r>
              <a:rPr lang="en-US" sz="2800" dirty="0"/>
              <a:t> Far be it from You to do such a thing, to slay the righteous with the wicked, so that the righteous and the wicked are treated alike. Far be it from You! Shall not the Judge of all the earth deal justly?”</a:t>
            </a:r>
          </a:p>
        </p:txBody>
      </p:sp>
      <p:sp>
        <p:nvSpPr>
          <p:cNvPr id="3" name="Text Placeholder 2">
            <a:extLst>
              <a:ext uri="{FF2B5EF4-FFF2-40B4-BE49-F238E27FC236}">
                <a16:creationId xmlns:a16="http://schemas.microsoft.com/office/drawing/2014/main" id="{A993C1DF-6EB9-334C-AEF2-873F8DCF6962}"/>
              </a:ext>
            </a:extLst>
          </p:cNvPr>
          <p:cNvSpPr>
            <a:spLocks noGrp="1"/>
          </p:cNvSpPr>
          <p:nvPr>
            <p:ph type="body" sz="quarter" idx="11"/>
          </p:nvPr>
        </p:nvSpPr>
        <p:spPr/>
        <p:txBody>
          <a:bodyPr/>
          <a:lstStyle/>
          <a:p>
            <a:r>
              <a:rPr lang="en-US" dirty="0"/>
              <a:t>- Genesis 18:24-25</a:t>
            </a:r>
          </a:p>
        </p:txBody>
      </p:sp>
    </p:spTree>
    <p:extLst>
      <p:ext uri="{BB962C8B-B14F-4D97-AF65-F5344CB8AC3E}">
        <p14:creationId xmlns:p14="http://schemas.microsoft.com/office/powerpoint/2010/main" val="388192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9A42-4F80-4B4E-9B9F-EC8F1E03BD84}"/>
              </a:ext>
            </a:extLst>
          </p:cNvPr>
          <p:cNvSpPr>
            <a:spLocks noGrp="1"/>
          </p:cNvSpPr>
          <p:nvPr>
            <p:ph type="body" sz="quarter" idx="10"/>
          </p:nvPr>
        </p:nvSpPr>
        <p:spPr/>
        <p:txBody>
          <a:bodyPr>
            <a:normAutofit/>
          </a:bodyPr>
          <a:lstStyle/>
          <a:p>
            <a:r>
              <a:rPr lang="en-US" baseline="30000" dirty="0"/>
              <a:t>26</a:t>
            </a:r>
            <a:r>
              <a:rPr lang="en-US" dirty="0"/>
              <a:t> So the Lord said, “If I find in Sodom fifty righteous within the city, then I will spare the whole place on their account.” </a:t>
            </a:r>
            <a:r>
              <a:rPr lang="en-US" baseline="30000" dirty="0"/>
              <a:t>27</a:t>
            </a:r>
            <a:r>
              <a:rPr lang="en-US" dirty="0"/>
              <a:t> And Abraham replied, “Now behold, I have ventured to speak to the Lord, although I am but dust and ashes.</a:t>
            </a:r>
          </a:p>
        </p:txBody>
      </p:sp>
      <p:sp>
        <p:nvSpPr>
          <p:cNvPr id="3" name="Text Placeholder 2">
            <a:extLst>
              <a:ext uri="{FF2B5EF4-FFF2-40B4-BE49-F238E27FC236}">
                <a16:creationId xmlns:a16="http://schemas.microsoft.com/office/drawing/2014/main" id="{A993C1DF-6EB9-334C-AEF2-873F8DCF6962}"/>
              </a:ext>
            </a:extLst>
          </p:cNvPr>
          <p:cNvSpPr>
            <a:spLocks noGrp="1"/>
          </p:cNvSpPr>
          <p:nvPr>
            <p:ph type="body" sz="quarter" idx="11"/>
          </p:nvPr>
        </p:nvSpPr>
        <p:spPr/>
        <p:txBody>
          <a:bodyPr/>
          <a:lstStyle/>
          <a:p>
            <a:r>
              <a:rPr lang="en-US" dirty="0"/>
              <a:t>- Genesis 18:26-27</a:t>
            </a:r>
          </a:p>
        </p:txBody>
      </p:sp>
    </p:spTree>
    <p:extLst>
      <p:ext uri="{BB962C8B-B14F-4D97-AF65-F5344CB8AC3E}">
        <p14:creationId xmlns:p14="http://schemas.microsoft.com/office/powerpoint/2010/main" val="44576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9A42-4F80-4B4E-9B9F-EC8F1E03BD84}"/>
              </a:ext>
            </a:extLst>
          </p:cNvPr>
          <p:cNvSpPr>
            <a:spLocks noGrp="1"/>
          </p:cNvSpPr>
          <p:nvPr>
            <p:ph type="body" sz="quarter" idx="10"/>
          </p:nvPr>
        </p:nvSpPr>
        <p:spPr>
          <a:xfrm>
            <a:off x="713222" y="429598"/>
            <a:ext cx="7474338" cy="3680039"/>
          </a:xfrm>
        </p:spPr>
        <p:txBody>
          <a:bodyPr>
            <a:normAutofit lnSpcReduction="10000"/>
          </a:bodyPr>
          <a:lstStyle/>
          <a:p>
            <a:r>
              <a:rPr lang="en-US" baseline="30000" dirty="0"/>
              <a:t>28</a:t>
            </a:r>
            <a:r>
              <a:rPr lang="en-US" dirty="0"/>
              <a:t> Suppose the fifty righteous are lacking five, will You destroy the whole city because of five?” And He said, “I will not destroy it if I find forty-five there.” </a:t>
            </a:r>
            <a:br>
              <a:rPr lang="en-US" dirty="0"/>
            </a:br>
            <a:r>
              <a:rPr lang="en-US" baseline="30000" dirty="0"/>
              <a:t>29</a:t>
            </a:r>
            <a:r>
              <a:rPr lang="en-US" dirty="0"/>
              <a:t> He spoke to Him yet again and said, “Suppose forty are found there?” And He said, “I will not do it on account of the forty.”</a:t>
            </a:r>
          </a:p>
        </p:txBody>
      </p:sp>
      <p:sp>
        <p:nvSpPr>
          <p:cNvPr id="3" name="Text Placeholder 2">
            <a:extLst>
              <a:ext uri="{FF2B5EF4-FFF2-40B4-BE49-F238E27FC236}">
                <a16:creationId xmlns:a16="http://schemas.microsoft.com/office/drawing/2014/main" id="{A993C1DF-6EB9-334C-AEF2-873F8DCF6962}"/>
              </a:ext>
            </a:extLst>
          </p:cNvPr>
          <p:cNvSpPr>
            <a:spLocks noGrp="1"/>
          </p:cNvSpPr>
          <p:nvPr>
            <p:ph type="body" sz="quarter" idx="11"/>
          </p:nvPr>
        </p:nvSpPr>
        <p:spPr/>
        <p:txBody>
          <a:bodyPr/>
          <a:lstStyle/>
          <a:p>
            <a:r>
              <a:rPr lang="en-US" dirty="0"/>
              <a:t>- Genesis 18:28-29</a:t>
            </a:r>
          </a:p>
        </p:txBody>
      </p:sp>
    </p:spTree>
    <p:extLst>
      <p:ext uri="{BB962C8B-B14F-4D97-AF65-F5344CB8AC3E}">
        <p14:creationId xmlns:p14="http://schemas.microsoft.com/office/powerpoint/2010/main" val="3945447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9A42-4F80-4B4E-9B9F-EC8F1E03BD84}"/>
              </a:ext>
            </a:extLst>
          </p:cNvPr>
          <p:cNvSpPr>
            <a:spLocks noGrp="1"/>
          </p:cNvSpPr>
          <p:nvPr>
            <p:ph type="body" sz="quarter" idx="10"/>
          </p:nvPr>
        </p:nvSpPr>
        <p:spPr>
          <a:xfrm>
            <a:off x="713221" y="429598"/>
            <a:ext cx="7558420" cy="3680039"/>
          </a:xfrm>
        </p:spPr>
        <p:txBody>
          <a:bodyPr>
            <a:normAutofit fontScale="92500" lnSpcReduction="10000"/>
          </a:bodyPr>
          <a:lstStyle/>
          <a:p>
            <a:r>
              <a:rPr lang="en-US" baseline="30000" dirty="0"/>
              <a:t>30</a:t>
            </a:r>
            <a:r>
              <a:rPr lang="en-US" dirty="0"/>
              <a:t> Then he said, “Oh may the Lord not be angry, and I shall speak; suppose thirty are found there?” And He said, “I will not do it if I find thirty there.” </a:t>
            </a:r>
            <a:r>
              <a:rPr lang="en-US" baseline="30000" dirty="0"/>
              <a:t>31</a:t>
            </a:r>
            <a:r>
              <a:rPr lang="en-US" dirty="0"/>
              <a:t> And he said, “Now behold, I have ventured to speak to the Lord; suppose twenty are found there?” And He said, “I will not destroy it on account of the twenty.”</a:t>
            </a:r>
          </a:p>
        </p:txBody>
      </p:sp>
      <p:sp>
        <p:nvSpPr>
          <p:cNvPr id="3" name="Text Placeholder 2">
            <a:extLst>
              <a:ext uri="{FF2B5EF4-FFF2-40B4-BE49-F238E27FC236}">
                <a16:creationId xmlns:a16="http://schemas.microsoft.com/office/drawing/2014/main" id="{A993C1DF-6EB9-334C-AEF2-873F8DCF6962}"/>
              </a:ext>
            </a:extLst>
          </p:cNvPr>
          <p:cNvSpPr>
            <a:spLocks noGrp="1"/>
          </p:cNvSpPr>
          <p:nvPr>
            <p:ph type="body" sz="quarter" idx="11"/>
          </p:nvPr>
        </p:nvSpPr>
        <p:spPr/>
        <p:txBody>
          <a:bodyPr/>
          <a:lstStyle/>
          <a:p>
            <a:r>
              <a:rPr lang="en-US" dirty="0"/>
              <a:t>- Genesis 18:30-31</a:t>
            </a:r>
          </a:p>
        </p:txBody>
      </p:sp>
    </p:spTree>
    <p:extLst>
      <p:ext uri="{BB962C8B-B14F-4D97-AF65-F5344CB8AC3E}">
        <p14:creationId xmlns:p14="http://schemas.microsoft.com/office/powerpoint/2010/main" val="37095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8" y="1251437"/>
            <a:ext cx="8187703" cy="3642243"/>
          </a:xfrm>
        </p:spPr>
        <p:txBody>
          <a:bodyPr>
            <a:normAutofit/>
          </a:bodyPr>
          <a:lstStyle/>
          <a:p>
            <a:pPr marL="697230" indent="-697230">
              <a:buFont typeface="+mj-lt"/>
              <a:buAutoNum type="alphaUcPeriod"/>
            </a:pPr>
            <a:r>
              <a:rPr lang="en-US" sz="4400" b="1" dirty="0"/>
              <a:t>By faith Abraham took </a:t>
            </a:r>
            <a:br>
              <a:rPr lang="en-US" sz="4400" b="1" dirty="0"/>
            </a:br>
            <a:r>
              <a:rPr lang="en-US" sz="4400" b="1" dirty="0"/>
              <a:t>God at His word.</a:t>
            </a:r>
          </a:p>
        </p:txBody>
      </p:sp>
    </p:spTree>
    <p:extLst>
      <p:ext uri="{BB962C8B-B14F-4D97-AF65-F5344CB8AC3E}">
        <p14:creationId xmlns:p14="http://schemas.microsoft.com/office/powerpoint/2010/main" val="1736589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9A42-4F80-4B4E-9B9F-EC8F1E03BD84}"/>
              </a:ext>
            </a:extLst>
          </p:cNvPr>
          <p:cNvSpPr>
            <a:spLocks noGrp="1"/>
          </p:cNvSpPr>
          <p:nvPr>
            <p:ph type="body" sz="quarter" idx="10"/>
          </p:nvPr>
        </p:nvSpPr>
        <p:spPr>
          <a:xfrm>
            <a:off x="713221" y="429598"/>
            <a:ext cx="7631993" cy="3680039"/>
          </a:xfrm>
        </p:spPr>
        <p:txBody>
          <a:bodyPr>
            <a:normAutofit/>
          </a:bodyPr>
          <a:lstStyle/>
          <a:p>
            <a:r>
              <a:rPr lang="en-US" baseline="30000" dirty="0"/>
              <a:t>32</a:t>
            </a:r>
            <a:r>
              <a:rPr lang="en-US" dirty="0"/>
              <a:t> Then he said, “Oh may the Lord not be angry, and I shall speak only this once; suppose ten are found there?” And He said, “I will not destroy it on account of the ten.” </a:t>
            </a:r>
            <a:r>
              <a:rPr lang="en-US" baseline="30000" dirty="0"/>
              <a:t>33</a:t>
            </a:r>
            <a:r>
              <a:rPr lang="en-US" dirty="0"/>
              <a:t> As soon as He had finished speaking to Abraham the Lord departed, and Abraham returned to his place.</a:t>
            </a:r>
          </a:p>
        </p:txBody>
      </p:sp>
      <p:sp>
        <p:nvSpPr>
          <p:cNvPr id="3" name="Text Placeholder 2">
            <a:extLst>
              <a:ext uri="{FF2B5EF4-FFF2-40B4-BE49-F238E27FC236}">
                <a16:creationId xmlns:a16="http://schemas.microsoft.com/office/drawing/2014/main" id="{A993C1DF-6EB9-334C-AEF2-873F8DCF6962}"/>
              </a:ext>
            </a:extLst>
          </p:cNvPr>
          <p:cNvSpPr>
            <a:spLocks noGrp="1"/>
          </p:cNvSpPr>
          <p:nvPr>
            <p:ph type="body" sz="quarter" idx="11"/>
          </p:nvPr>
        </p:nvSpPr>
        <p:spPr/>
        <p:txBody>
          <a:bodyPr/>
          <a:lstStyle/>
          <a:p>
            <a:r>
              <a:rPr lang="en-US" dirty="0"/>
              <a:t>- Genesis 18:32-33</a:t>
            </a:r>
          </a:p>
        </p:txBody>
      </p:sp>
    </p:spTree>
    <p:extLst>
      <p:ext uri="{BB962C8B-B14F-4D97-AF65-F5344CB8AC3E}">
        <p14:creationId xmlns:p14="http://schemas.microsoft.com/office/powerpoint/2010/main" val="172725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D27017-1F4E-4840-9D65-D82629A8C923}"/>
              </a:ext>
            </a:extLst>
          </p:cNvPr>
          <p:cNvSpPr>
            <a:spLocks noGrp="1"/>
          </p:cNvSpPr>
          <p:nvPr>
            <p:ph type="body" sz="quarter" idx="10"/>
          </p:nvPr>
        </p:nvSpPr>
        <p:spPr>
          <a:xfrm>
            <a:off x="713220" y="429598"/>
            <a:ext cx="7947303" cy="3680039"/>
          </a:xfrm>
        </p:spPr>
        <p:txBody>
          <a:bodyPr>
            <a:normAutofit/>
          </a:bodyPr>
          <a:lstStyle/>
          <a:p>
            <a:r>
              <a:rPr lang="en-US" sz="2800" baseline="30000" dirty="0"/>
              <a:t>28</a:t>
            </a:r>
            <a:r>
              <a:rPr lang="en-US" sz="2800" dirty="0"/>
              <a:t> One of the scribes came and heard them arguing, and recognizing that He had answered them well, asked Him, “What commandment is the foremost of all?” </a:t>
            </a:r>
            <a:r>
              <a:rPr lang="en-US" sz="2800" baseline="30000" dirty="0"/>
              <a:t>29</a:t>
            </a:r>
            <a:r>
              <a:rPr lang="en-US" sz="2800" dirty="0"/>
              <a:t> Jesus answered, “The foremost is, ‘Hear, O Israel! The Lord our God is one Lord; </a:t>
            </a:r>
            <a:r>
              <a:rPr lang="en-US" sz="2800" baseline="30000" dirty="0"/>
              <a:t>30</a:t>
            </a:r>
            <a:r>
              <a:rPr lang="en-US" sz="2800" dirty="0"/>
              <a:t> and you shall love the Lord your God with all your heart, and with all your soul, and with all your mind, and with all your strength.’</a:t>
            </a:r>
          </a:p>
        </p:txBody>
      </p:sp>
      <p:sp>
        <p:nvSpPr>
          <p:cNvPr id="3" name="Text Placeholder 2">
            <a:extLst>
              <a:ext uri="{FF2B5EF4-FFF2-40B4-BE49-F238E27FC236}">
                <a16:creationId xmlns:a16="http://schemas.microsoft.com/office/drawing/2014/main" id="{74D88B9B-D2A9-2D45-AC2F-9F387BD4AA2B}"/>
              </a:ext>
            </a:extLst>
          </p:cNvPr>
          <p:cNvSpPr>
            <a:spLocks noGrp="1"/>
          </p:cNvSpPr>
          <p:nvPr>
            <p:ph type="body" sz="quarter" idx="11"/>
          </p:nvPr>
        </p:nvSpPr>
        <p:spPr/>
        <p:txBody>
          <a:bodyPr/>
          <a:lstStyle/>
          <a:p>
            <a:r>
              <a:rPr lang="en-US" dirty="0"/>
              <a:t>- Mark 12:28-30</a:t>
            </a:r>
          </a:p>
        </p:txBody>
      </p:sp>
    </p:spTree>
    <p:extLst>
      <p:ext uri="{BB962C8B-B14F-4D97-AF65-F5344CB8AC3E}">
        <p14:creationId xmlns:p14="http://schemas.microsoft.com/office/powerpoint/2010/main" val="242813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D27017-1F4E-4840-9D65-D82629A8C923}"/>
              </a:ext>
            </a:extLst>
          </p:cNvPr>
          <p:cNvSpPr>
            <a:spLocks noGrp="1"/>
          </p:cNvSpPr>
          <p:nvPr>
            <p:ph type="body" sz="quarter" idx="10"/>
          </p:nvPr>
        </p:nvSpPr>
        <p:spPr>
          <a:xfrm>
            <a:off x="713221" y="429598"/>
            <a:ext cx="7717558" cy="3680039"/>
          </a:xfrm>
        </p:spPr>
        <p:txBody>
          <a:bodyPr/>
          <a:lstStyle/>
          <a:p>
            <a:r>
              <a:rPr lang="en-US" dirty="0"/>
              <a:t>and the second [is] like [it], this, You will love your neighbor as yourself—there is no other command greater than these.”</a:t>
            </a:r>
          </a:p>
        </p:txBody>
      </p:sp>
      <p:sp>
        <p:nvSpPr>
          <p:cNvPr id="3" name="Text Placeholder 2">
            <a:extLst>
              <a:ext uri="{FF2B5EF4-FFF2-40B4-BE49-F238E27FC236}">
                <a16:creationId xmlns:a16="http://schemas.microsoft.com/office/drawing/2014/main" id="{74D88B9B-D2A9-2D45-AC2F-9F387BD4AA2B}"/>
              </a:ext>
            </a:extLst>
          </p:cNvPr>
          <p:cNvSpPr>
            <a:spLocks noGrp="1"/>
          </p:cNvSpPr>
          <p:nvPr>
            <p:ph type="body" sz="quarter" idx="11"/>
          </p:nvPr>
        </p:nvSpPr>
        <p:spPr/>
        <p:txBody>
          <a:bodyPr/>
          <a:lstStyle/>
          <a:p>
            <a:r>
              <a:rPr lang="en-US" dirty="0"/>
              <a:t>- Mark 12:31 LSV</a:t>
            </a:r>
          </a:p>
        </p:txBody>
      </p:sp>
    </p:spTree>
    <p:extLst>
      <p:ext uri="{BB962C8B-B14F-4D97-AF65-F5344CB8AC3E}">
        <p14:creationId xmlns:p14="http://schemas.microsoft.com/office/powerpoint/2010/main" val="418721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90" y="1251437"/>
            <a:ext cx="7913170" cy="3642243"/>
          </a:xfrm>
        </p:spPr>
        <p:txBody>
          <a:bodyPr>
            <a:normAutofit/>
          </a:bodyPr>
          <a:lstStyle/>
          <a:p>
            <a:pPr marL="560070" indent="-560070">
              <a:spcAft>
                <a:spcPts val="600"/>
              </a:spcAft>
              <a:buFont typeface="+mj-lt"/>
              <a:buAutoNum type="alphaUcPeriod" startAt="3"/>
            </a:pPr>
            <a:r>
              <a:rPr lang="en-US" sz="2400" dirty="0"/>
              <a:t>By faith Abraham interceded on behalf of others.</a:t>
            </a:r>
          </a:p>
          <a:p>
            <a:pPr marL="1051560" lvl="1" indent="-651510">
              <a:spcAft>
                <a:spcPts val="1200"/>
              </a:spcAft>
              <a:buFont typeface="+mj-lt"/>
              <a:buAutoNum type="arabicPeriod"/>
            </a:pPr>
            <a:r>
              <a:rPr lang="en-US" dirty="0"/>
              <a:t>A man’s faith is reflected in his concern for the </a:t>
            </a:r>
            <a:r>
              <a:rPr lang="en-US" b="1" u="sng" dirty="0">
                <a:latin typeface="Lato Black" panose="020F0502020204030203" pitchFamily="34" charset="0"/>
                <a:ea typeface="Lato Black" panose="020F0502020204030203" pitchFamily="34" charset="0"/>
                <a:cs typeface="Lato Black" panose="020F0502020204030203" pitchFamily="34" charset="0"/>
              </a:rPr>
              <a:t>welfare</a:t>
            </a:r>
            <a:r>
              <a:rPr lang="en-US" dirty="0"/>
              <a:t> of others.</a:t>
            </a:r>
          </a:p>
          <a:p>
            <a:pPr marL="1051560" lvl="1" indent="-651510">
              <a:spcAft>
                <a:spcPts val="1200"/>
              </a:spcAft>
              <a:buFont typeface="+mj-lt"/>
              <a:buAutoNum type="arabicPeriod"/>
            </a:pPr>
            <a:r>
              <a:rPr lang="en-US" sz="4000" dirty="0"/>
              <a:t>Abraham wanted </a:t>
            </a:r>
            <a:r>
              <a:rPr lang="en-US" sz="4000" b="1" u="sng" dirty="0">
                <a:latin typeface="Lato Black" panose="020F0502020204030203" pitchFamily="34" charset="0"/>
                <a:ea typeface="Lato Black" panose="020F0502020204030203" pitchFamily="34" charset="0"/>
                <a:cs typeface="Lato Black" panose="020F0502020204030203" pitchFamily="34" charset="0"/>
              </a:rPr>
              <a:t>protection</a:t>
            </a:r>
            <a:r>
              <a:rPr lang="en-US" sz="4000" dirty="0"/>
              <a:t> for the innocent.</a:t>
            </a:r>
          </a:p>
        </p:txBody>
      </p:sp>
    </p:spTree>
    <p:extLst>
      <p:ext uri="{BB962C8B-B14F-4D97-AF65-F5344CB8AC3E}">
        <p14:creationId xmlns:p14="http://schemas.microsoft.com/office/powerpoint/2010/main" val="26683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9" y="1251437"/>
            <a:ext cx="8093565" cy="3642243"/>
          </a:xfrm>
        </p:spPr>
        <p:txBody>
          <a:bodyPr>
            <a:normAutofit fontScale="92500"/>
          </a:bodyPr>
          <a:lstStyle/>
          <a:p>
            <a:pPr marL="560070" indent="-560070">
              <a:spcAft>
                <a:spcPts val="600"/>
              </a:spcAft>
              <a:buFont typeface="+mj-lt"/>
              <a:buAutoNum type="alphaUcPeriod" startAt="3"/>
            </a:pPr>
            <a:r>
              <a:rPr lang="en-US" sz="2400" dirty="0"/>
              <a:t>By faith Abraham interceded on behalf of others.</a:t>
            </a:r>
          </a:p>
          <a:p>
            <a:pPr marL="1051560" lvl="1" indent="-651510">
              <a:buFont typeface="+mj-lt"/>
              <a:buAutoNum type="arabicPeriod"/>
            </a:pPr>
            <a:r>
              <a:rPr lang="en-US" dirty="0"/>
              <a:t>A man’s faith is reflected in his concern for </a:t>
            </a:r>
            <a:br>
              <a:rPr lang="en-US" dirty="0"/>
            </a:br>
            <a:r>
              <a:rPr lang="en-US" dirty="0"/>
              <a:t>the </a:t>
            </a:r>
            <a:r>
              <a:rPr lang="en-US" b="1" u="sng" dirty="0">
                <a:latin typeface="Lato Black" panose="020F0502020204030203" pitchFamily="34" charset="0"/>
                <a:ea typeface="Lato Black" panose="020F0502020204030203" pitchFamily="34" charset="0"/>
                <a:cs typeface="Lato Black" panose="020F0502020204030203" pitchFamily="34" charset="0"/>
              </a:rPr>
              <a:t>welfare</a:t>
            </a:r>
            <a:r>
              <a:rPr lang="en-US" dirty="0"/>
              <a:t> of others.</a:t>
            </a:r>
          </a:p>
          <a:p>
            <a:pPr marL="1051560" lvl="1" indent="-651510">
              <a:spcAft>
                <a:spcPts val="1200"/>
              </a:spcAft>
              <a:buFont typeface="+mj-lt"/>
              <a:buAutoNum type="arabicPeriod"/>
            </a:pPr>
            <a:r>
              <a:rPr lang="en-US" dirty="0"/>
              <a:t>Abraham wanted </a:t>
            </a:r>
            <a:r>
              <a:rPr lang="en-US" b="1" u="sng" dirty="0">
                <a:latin typeface="Lato Black" panose="020F0502020204030203" pitchFamily="34" charset="0"/>
                <a:ea typeface="Lato Black" panose="020F0502020204030203" pitchFamily="34" charset="0"/>
                <a:cs typeface="Lato Black" panose="020F0502020204030203" pitchFamily="34" charset="0"/>
              </a:rPr>
              <a:t>protection</a:t>
            </a:r>
            <a:r>
              <a:rPr lang="en-US" dirty="0"/>
              <a:t> for the innocent.</a:t>
            </a:r>
          </a:p>
          <a:p>
            <a:pPr marL="1051560" lvl="1" indent="-651510">
              <a:spcAft>
                <a:spcPts val="1200"/>
              </a:spcAft>
              <a:buFont typeface="+mj-lt"/>
              <a:buAutoNum type="arabicPeriod"/>
            </a:pPr>
            <a:r>
              <a:rPr lang="en-US" sz="4000" dirty="0"/>
              <a:t>Could you carry on so bold a conversation with the </a:t>
            </a:r>
            <a:r>
              <a:rPr lang="en-US" sz="4000" b="1" u="sng" dirty="0">
                <a:latin typeface="Lato Black" panose="020F0502020204030203" pitchFamily="34" charset="0"/>
                <a:ea typeface="Lato Black" panose="020F0502020204030203" pitchFamily="34" charset="0"/>
                <a:cs typeface="Lato Black" panose="020F0502020204030203" pitchFamily="34" charset="0"/>
              </a:rPr>
              <a:t>Almighty</a:t>
            </a:r>
            <a:r>
              <a:rPr lang="en-US" sz="4000" dirty="0"/>
              <a:t>?</a:t>
            </a:r>
          </a:p>
        </p:txBody>
      </p:sp>
    </p:spTree>
    <p:extLst>
      <p:ext uri="{BB962C8B-B14F-4D97-AF65-F5344CB8AC3E}">
        <p14:creationId xmlns:p14="http://schemas.microsoft.com/office/powerpoint/2010/main" val="428615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8" y="1251437"/>
            <a:ext cx="8240711" cy="3642243"/>
          </a:xfrm>
        </p:spPr>
        <p:txBody>
          <a:bodyPr>
            <a:normAutofit/>
          </a:bodyPr>
          <a:lstStyle/>
          <a:p>
            <a:pPr marL="514350" indent="-514350">
              <a:buFont typeface="+mj-lt"/>
              <a:buAutoNum type="alphaUcPeriod"/>
            </a:pPr>
            <a:r>
              <a:rPr lang="en-US" sz="2400" dirty="0"/>
              <a:t>By faith Abraham took God at His word.</a:t>
            </a:r>
          </a:p>
          <a:p>
            <a:pPr marL="514350" indent="-514350">
              <a:buFont typeface="+mj-lt"/>
              <a:buAutoNum type="alphaUcPeriod"/>
            </a:pPr>
            <a:r>
              <a:rPr lang="en-US" sz="2400" dirty="0"/>
              <a:t>By faith Abraham passed his beliefs on to Isaac.</a:t>
            </a:r>
          </a:p>
          <a:p>
            <a:pPr marL="514350" indent="-514350">
              <a:buFont typeface="+mj-lt"/>
              <a:buAutoNum type="alphaUcPeriod"/>
            </a:pPr>
            <a:r>
              <a:rPr lang="en-US" sz="2400" dirty="0"/>
              <a:t>By faith Abraham interceded on behalf of others.</a:t>
            </a:r>
          </a:p>
          <a:p>
            <a:pPr marL="697230" indent="-697230">
              <a:buFont typeface="+mj-lt"/>
              <a:buAutoNum type="alphaUcPeriod"/>
            </a:pPr>
            <a:r>
              <a:rPr lang="en-US" sz="4200" dirty="0"/>
              <a:t>By faith Abraham witnessed the miraculous birth of his son.</a:t>
            </a:r>
          </a:p>
        </p:txBody>
      </p:sp>
    </p:spTree>
    <p:extLst>
      <p:ext uri="{BB962C8B-B14F-4D97-AF65-F5344CB8AC3E}">
        <p14:creationId xmlns:p14="http://schemas.microsoft.com/office/powerpoint/2010/main" val="2705498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9" y="1251437"/>
            <a:ext cx="8093565" cy="3642243"/>
          </a:xfrm>
        </p:spPr>
        <p:txBody>
          <a:bodyPr>
            <a:normAutofit/>
          </a:bodyPr>
          <a:lstStyle/>
          <a:p>
            <a:pPr marL="468630" indent="-468630">
              <a:spcAft>
                <a:spcPts val="600"/>
              </a:spcAft>
              <a:buFont typeface="+mj-lt"/>
              <a:buAutoNum type="alphaUcPeriod" startAt="4"/>
            </a:pPr>
            <a:r>
              <a:rPr lang="en-US" sz="2000" dirty="0"/>
              <a:t>By faith Abraham witnessed the miraculous birth of his son.</a:t>
            </a:r>
          </a:p>
          <a:p>
            <a:pPr marL="1051560" lvl="1" indent="-651510">
              <a:buFont typeface="+mj-lt"/>
              <a:buAutoNum type="arabicPeriod"/>
            </a:pPr>
            <a:r>
              <a:rPr lang="en-US" sz="4000" dirty="0"/>
              <a:t>This happened because of </a:t>
            </a:r>
            <a:br>
              <a:rPr lang="en-US" sz="4000" dirty="0"/>
            </a:br>
            <a:r>
              <a:rPr lang="en-US" sz="4000" dirty="0"/>
              <a:t>his </a:t>
            </a:r>
            <a:r>
              <a:rPr lang="en-US" sz="4000" b="1" u="sng" dirty="0">
                <a:latin typeface="Lato Black" panose="020F0502020204030203" pitchFamily="34" charset="0"/>
                <a:ea typeface="Lato Black" panose="020F0502020204030203" pitchFamily="34" charset="0"/>
                <a:cs typeface="Lato Black" panose="020F0502020204030203" pitchFamily="34" charset="0"/>
              </a:rPr>
              <a:t>faith</a:t>
            </a:r>
            <a:r>
              <a:rPr lang="en-US" sz="4000" dirty="0"/>
              <a:t> according to </a:t>
            </a:r>
            <a:br>
              <a:rPr lang="en-US" sz="4000" dirty="0"/>
            </a:br>
            <a:r>
              <a:rPr lang="en-US" sz="4000" b="1" u="sng" dirty="0">
                <a:latin typeface="Lato Black" panose="020F0502020204030203" pitchFamily="34" charset="0"/>
                <a:ea typeface="Lato Black" panose="020F0502020204030203" pitchFamily="34" charset="0"/>
                <a:cs typeface="Lato Black" panose="020F0502020204030203" pitchFamily="34" charset="0"/>
              </a:rPr>
              <a:t>Hebrews 11:11-12</a:t>
            </a:r>
            <a:r>
              <a:rPr lang="en-US" sz="4000" dirty="0"/>
              <a:t>.</a:t>
            </a:r>
          </a:p>
        </p:txBody>
      </p:sp>
    </p:spTree>
    <p:extLst>
      <p:ext uri="{BB962C8B-B14F-4D97-AF65-F5344CB8AC3E}">
        <p14:creationId xmlns:p14="http://schemas.microsoft.com/office/powerpoint/2010/main" val="769030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BCCA9-44B9-4A4A-8FF6-85FA744AE810}"/>
              </a:ext>
            </a:extLst>
          </p:cNvPr>
          <p:cNvSpPr>
            <a:spLocks noGrp="1"/>
          </p:cNvSpPr>
          <p:nvPr>
            <p:ph type="body" sz="quarter" idx="10"/>
          </p:nvPr>
        </p:nvSpPr>
        <p:spPr/>
        <p:txBody>
          <a:bodyPr>
            <a:normAutofit/>
          </a:bodyPr>
          <a:lstStyle/>
          <a:p>
            <a:r>
              <a:rPr lang="en-US" sz="2800" baseline="30000" dirty="0"/>
              <a:t>11</a:t>
            </a:r>
            <a:r>
              <a:rPr lang="en-US" sz="2800" dirty="0"/>
              <a:t> By faith even Sarah herself received ability to conceive, even beyond the proper time of life, since she considered Him faithful who had promised. </a:t>
            </a:r>
            <a:r>
              <a:rPr lang="en-US" sz="2800" baseline="30000" dirty="0"/>
              <a:t>12</a:t>
            </a:r>
            <a:r>
              <a:rPr lang="en-US" sz="2800" dirty="0"/>
              <a:t> Therefore there was born even of one man, and him as good as dead at that, as many descendants as the stars of heaven in number, and innumerable as the sand which is by the seashore.</a:t>
            </a:r>
          </a:p>
        </p:txBody>
      </p:sp>
      <p:sp>
        <p:nvSpPr>
          <p:cNvPr id="3" name="Text Placeholder 2">
            <a:extLst>
              <a:ext uri="{FF2B5EF4-FFF2-40B4-BE49-F238E27FC236}">
                <a16:creationId xmlns:a16="http://schemas.microsoft.com/office/drawing/2014/main" id="{4629254B-3AC8-5645-9AD3-48E9F4179CC3}"/>
              </a:ext>
            </a:extLst>
          </p:cNvPr>
          <p:cNvSpPr>
            <a:spLocks noGrp="1"/>
          </p:cNvSpPr>
          <p:nvPr>
            <p:ph type="body" sz="quarter" idx="11"/>
          </p:nvPr>
        </p:nvSpPr>
        <p:spPr/>
        <p:txBody>
          <a:bodyPr/>
          <a:lstStyle/>
          <a:p>
            <a:r>
              <a:rPr lang="en-US" dirty="0"/>
              <a:t>- Hebrews 11:11-12</a:t>
            </a:r>
          </a:p>
        </p:txBody>
      </p:sp>
    </p:spTree>
    <p:extLst>
      <p:ext uri="{BB962C8B-B14F-4D97-AF65-F5344CB8AC3E}">
        <p14:creationId xmlns:p14="http://schemas.microsoft.com/office/powerpoint/2010/main" val="947466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9" y="1251437"/>
            <a:ext cx="8093565" cy="3642243"/>
          </a:xfrm>
        </p:spPr>
        <p:txBody>
          <a:bodyPr>
            <a:normAutofit/>
          </a:bodyPr>
          <a:lstStyle/>
          <a:p>
            <a:pPr marL="468630" indent="-468630">
              <a:spcAft>
                <a:spcPts val="600"/>
              </a:spcAft>
              <a:buFont typeface="+mj-lt"/>
              <a:buAutoNum type="alphaUcPeriod" startAt="4"/>
            </a:pPr>
            <a:r>
              <a:rPr lang="en-US" sz="2000" dirty="0"/>
              <a:t>By faith Abraham witnessed the miraculous birth of his son.</a:t>
            </a:r>
          </a:p>
          <a:p>
            <a:pPr marL="1051560" lvl="1" indent="-651510">
              <a:spcAft>
                <a:spcPts val="1200"/>
              </a:spcAft>
              <a:buFont typeface="+mj-lt"/>
              <a:buAutoNum type="arabicPeriod"/>
            </a:pPr>
            <a:r>
              <a:rPr lang="en-US" sz="1800" dirty="0"/>
              <a:t>This happened because of his </a:t>
            </a:r>
            <a:r>
              <a:rPr lang="en-US" sz="1800" b="1" u="sng" dirty="0">
                <a:latin typeface="Lato Black" panose="020F0502020204030203" pitchFamily="34" charset="0"/>
                <a:ea typeface="Lato Black" panose="020F0502020204030203" pitchFamily="34" charset="0"/>
                <a:cs typeface="Lato Black" panose="020F0502020204030203" pitchFamily="34" charset="0"/>
              </a:rPr>
              <a:t>faith</a:t>
            </a:r>
            <a:r>
              <a:rPr lang="en-US" sz="1800" dirty="0"/>
              <a:t> according to </a:t>
            </a:r>
            <a:r>
              <a:rPr lang="en-US" sz="1800" b="1" u="sng" dirty="0">
                <a:latin typeface="Lato Black" panose="020F0502020204030203" pitchFamily="34" charset="0"/>
                <a:ea typeface="Lato Black" panose="020F0502020204030203" pitchFamily="34" charset="0"/>
                <a:cs typeface="Lato Black" panose="020F0502020204030203" pitchFamily="34" charset="0"/>
              </a:rPr>
              <a:t>Hebrews 11:11-12</a:t>
            </a:r>
            <a:r>
              <a:rPr lang="en-US" sz="1800" dirty="0"/>
              <a:t>.</a:t>
            </a:r>
          </a:p>
          <a:p>
            <a:pPr marL="1051560" lvl="1" indent="-651510">
              <a:buFont typeface="+mj-lt"/>
              <a:buAutoNum type="arabicPeriod"/>
            </a:pPr>
            <a:r>
              <a:rPr lang="en-US" sz="3600" dirty="0"/>
              <a:t>The </a:t>
            </a:r>
            <a:r>
              <a:rPr lang="en-US" sz="3600" b="1" u="sng" dirty="0">
                <a:latin typeface="Lato Black" panose="020F0502020204030203" pitchFamily="34" charset="0"/>
                <a:ea typeface="Lato Black" panose="020F0502020204030203" pitchFamily="34" charset="0"/>
                <a:cs typeface="Lato Black" panose="020F0502020204030203" pitchFamily="34" charset="0"/>
              </a:rPr>
              <a:t>ultimate</a:t>
            </a:r>
            <a:r>
              <a:rPr lang="en-US" sz="3600" dirty="0"/>
              <a:t> tests of Abraham’s faith was when God told him to offer up Isaac, Genesis 22:2.</a:t>
            </a:r>
          </a:p>
        </p:txBody>
      </p:sp>
    </p:spTree>
    <p:extLst>
      <p:ext uri="{BB962C8B-B14F-4D97-AF65-F5344CB8AC3E}">
        <p14:creationId xmlns:p14="http://schemas.microsoft.com/office/powerpoint/2010/main" val="3401560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F466A-4DEB-7F43-A07F-2C4A9813FC8A}"/>
              </a:ext>
            </a:extLst>
          </p:cNvPr>
          <p:cNvSpPr>
            <a:spLocks noGrp="1"/>
          </p:cNvSpPr>
          <p:nvPr>
            <p:ph type="body" sz="quarter" idx="10"/>
          </p:nvPr>
        </p:nvSpPr>
        <p:spPr/>
        <p:txBody>
          <a:bodyPr/>
          <a:lstStyle/>
          <a:p>
            <a:r>
              <a:rPr lang="en-US" dirty="0"/>
              <a:t>He said, “Take now your son, your only son, whom you love, Isaac, and go to the land of Moriah, and offer him there as a burnt offering on one of the mountains of which I will tell you.”</a:t>
            </a:r>
          </a:p>
        </p:txBody>
      </p:sp>
      <p:sp>
        <p:nvSpPr>
          <p:cNvPr id="3" name="Text Placeholder 2">
            <a:extLst>
              <a:ext uri="{FF2B5EF4-FFF2-40B4-BE49-F238E27FC236}">
                <a16:creationId xmlns:a16="http://schemas.microsoft.com/office/drawing/2014/main" id="{E0393020-4F95-884D-840B-84C5B4064DF7}"/>
              </a:ext>
            </a:extLst>
          </p:cNvPr>
          <p:cNvSpPr>
            <a:spLocks noGrp="1"/>
          </p:cNvSpPr>
          <p:nvPr>
            <p:ph type="body" sz="quarter" idx="11"/>
          </p:nvPr>
        </p:nvSpPr>
        <p:spPr/>
        <p:txBody>
          <a:bodyPr/>
          <a:lstStyle/>
          <a:p>
            <a:r>
              <a:rPr lang="en-US" dirty="0"/>
              <a:t>- Genesis 22:2</a:t>
            </a:r>
          </a:p>
        </p:txBody>
      </p:sp>
    </p:spTree>
    <p:extLst>
      <p:ext uri="{BB962C8B-B14F-4D97-AF65-F5344CB8AC3E}">
        <p14:creationId xmlns:p14="http://schemas.microsoft.com/office/powerpoint/2010/main" val="258376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8" y="1251437"/>
            <a:ext cx="8187703" cy="3642243"/>
          </a:xfrm>
        </p:spPr>
        <p:txBody>
          <a:bodyPr>
            <a:normAutofit/>
          </a:bodyPr>
          <a:lstStyle/>
          <a:p>
            <a:pPr marL="514350" indent="-514350">
              <a:buFont typeface="+mj-lt"/>
              <a:buAutoNum type="alphaUcPeriod"/>
            </a:pPr>
            <a:r>
              <a:rPr lang="en-US" sz="2400" dirty="0"/>
              <a:t>By faith Abraham took God at His word.</a:t>
            </a:r>
          </a:p>
          <a:p>
            <a:pPr marL="1143000" lvl="1" indent="-742950">
              <a:buFont typeface="+mj-lt"/>
              <a:buAutoNum type="arabicPeriod"/>
            </a:pPr>
            <a:r>
              <a:rPr lang="en-US" sz="4000" dirty="0"/>
              <a:t>Abraham left the comfort of his </a:t>
            </a:r>
            <a:r>
              <a:rPr lang="en-US" sz="4000" b="1" u="sng" dirty="0">
                <a:latin typeface="Lato Black" panose="020F0502020204030203" pitchFamily="34" charset="0"/>
                <a:ea typeface="Lato Black" panose="020F0502020204030203" pitchFamily="34" charset="0"/>
                <a:cs typeface="Lato Black" panose="020F0502020204030203" pitchFamily="34" charset="0"/>
              </a:rPr>
              <a:t>native</a:t>
            </a:r>
            <a:r>
              <a:rPr lang="en-US" sz="4000" dirty="0"/>
              <a:t> land.</a:t>
            </a:r>
            <a:br>
              <a:rPr lang="en-US" sz="4000" dirty="0"/>
            </a:br>
            <a:br>
              <a:rPr lang="en-US" sz="2000" dirty="0"/>
            </a:br>
            <a:r>
              <a:rPr lang="en-US" sz="4000" dirty="0"/>
              <a:t>- </a:t>
            </a:r>
            <a:r>
              <a:rPr lang="en-US" sz="4000" b="1" u="sng" dirty="0">
                <a:latin typeface="Lato Black" panose="020F0502020204030203" pitchFamily="34" charset="0"/>
                <a:ea typeface="Lato Black" panose="020F0502020204030203" pitchFamily="34" charset="0"/>
                <a:cs typeface="Lato Black" panose="020F0502020204030203" pitchFamily="34" charset="0"/>
              </a:rPr>
              <a:t>Hebrews 11:8-10</a:t>
            </a:r>
          </a:p>
        </p:txBody>
      </p:sp>
    </p:spTree>
    <p:extLst>
      <p:ext uri="{BB962C8B-B14F-4D97-AF65-F5344CB8AC3E}">
        <p14:creationId xmlns:p14="http://schemas.microsoft.com/office/powerpoint/2010/main" val="3068771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9" y="1251437"/>
            <a:ext cx="8093565" cy="3642243"/>
          </a:xfrm>
        </p:spPr>
        <p:txBody>
          <a:bodyPr>
            <a:normAutofit/>
          </a:bodyPr>
          <a:lstStyle/>
          <a:p>
            <a:pPr marL="468630" indent="-468630">
              <a:spcAft>
                <a:spcPts val="600"/>
              </a:spcAft>
              <a:buFont typeface="+mj-lt"/>
              <a:buAutoNum type="alphaUcPeriod" startAt="4"/>
            </a:pPr>
            <a:r>
              <a:rPr lang="en-US" sz="2000" dirty="0"/>
              <a:t>By faith Abraham witnessed the miraculous birth of his son.</a:t>
            </a:r>
          </a:p>
          <a:p>
            <a:pPr marL="1051560" lvl="1" indent="-651510">
              <a:spcAft>
                <a:spcPts val="600"/>
              </a:spcAft>
              <a:buFont typeface="+mj-lt"/>
              <a:buAutoNum type="arabicPeriod"/>
            </a:pPr>
            <a:r>
              <a:rPr lang="en-US" sz="1800" dirty="0"/>
              <a:t>This happened because of his </a:t>
            </a:r>
            <a:r>
              <a:rPr lang="en-US" sz="1800" b="1" u="sng" dirty="0">
                <a:latin typeface="Lato Black" panose="020F0502020204030203" pitchFamily="34" charset="0"/>
                <a:ea typeface="Lato Black" panose="020F0502020204030203" pitchFamily="34" charset="0"/>
                <a:cs typeface="Lato Black" panose="020F0502020204030203" pitchFamily="34" charset="0"/>
              </a:rPr>
              <a:t>faith</a:t>
            </a:r>
            <a:r>
              <a:rPr lang="en-US" sz="1800" dirty="0"/>
              <a:t> according to </a:t>
            </a:r>
            <a:r>
              <a:rPr lang="en-US" sz="1800" b="1" u="sng" dirty="0">
                <a:latin typeface="Lato Black" panose="020F0502020204030203" pitchFamily="34" charset="0"/>
                <a:ea typeface="Lato Black" panose="020F0502020204030203" pitchFamily="34" charset="0"/>
                <a:cs typeface="Lato Black" panose="020F0502020204030203" pitchFamily="34" charset="0"/>
              </a:rPr>
              <a:t>Hebrews 11:11-12</a:t>
            </a:r>
            <a:r>
              <a:rPr lang="en-US" sz="1800" dirty="0"/>
              <a:t>.</a:t>
            </a:r>
          </a:p>
          <a:p>
            <a:pPr marL="1051560" lvl="1" indent="-651510">
              <a:buFont typeface="+mj-lt"/>
              <a:buAutoNum type="arabicPeriod"/>
            </a:pPr>
            <a:r>
              <a:rPr lang="en-US" sz="1800" dirty="0"/>
              <a:t>The </a:t>
            </a:r>
            <a:r>
              <a:rPr lang="en-US" sz="1800" b="1" u="sng" dirty="0">
                <a:latin typeface="Lato Black" panose="020F0502020204030203" pitchFamily="34" charset="0"/>
                <a:ea typeface="Lato Black" panose="020F0502020204030203" pitchFamily="34" charset="0"/>
                <a:cs typeface="Lato Black" panose="020F0502020204030203" pitchFamily="34" charset="0"/>
              </a:rPr>
              <a:t>ultimate</a:t>
            </a:r>
            <a:r>
              <a:rPr lang="en-US" sz="1800" dirty="0"/>
              <a:t> tests of Abraham’s faith was when God told him to offer up Isaac, Genesis 22:2.</a:t>
            </a:r>
          </a:p>
          <a:p>
            <a:pPr marL="1051560" lvl="1" indent="-651510">
              <a:buFont typeface="+mj-lt"/>
              <a:buAutoNum type="arabicPeriod"/>
            </a:pPr>
            <a:r>
              <a:rPr lang="en-US" sz="4200" dirty="0"/>
              <a:t>Abraham was not a </a:t>
            </a:r>
            <a:r>
              <a:rPr lang="en-US" sz="4200" b="1" u="sng" dirty="0">
                <a:latin typeface="Lato Black" panose="020F0502020204030203" pitchFamily="34" charset="0"/>
                <a:ea typeface="Lato Black" panose="020F0502020204030203" pitchFamily="34" charset="0"/>
                <a:cs typeface="Lato Black" panose="020F0502020204030203" pitchFamily="34" charset="0"/>
              </a:rPr>
              <a:t>perfect</a:t>
            </a:r>
            <a:r>
              <a:rPr lang="en-US" sz="4200" dirty="0"/>
              <a:t> man, but he trusted God.</a:t>
            </a:r>
          </a:p>
        </p:txBody>
      </p:sp>
    </p:spTree>
    <p:extLst>
      <p:ext uri="{BB962C8B-B14F-4D97-AF65-F5344CB8AC3E}">
        <p14:creationId xmlns:p14="http://schemas.microsoft.com/office/powerpoint/2010/main" val="295437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1E855-8ED9-694D-B68C-984019E8CC34}"/>
              </a:ext>
            </a:extLst>
          </p:cNvPr>
          <p:cNvSpPr>
            <a:spLocks noGrp="1"/>
          </p:cNvSpPr>
          <p:nvPr>
            <p:ph type="body" sz="quarter" idx="10"/>
          </p:nvPr>
        </p:nvSpPr>
        <p:spPr/>
        <p:txBody>
          <a:bodyPr>
            <a:normAutofit fontScale="92500"/>
          </a:bodyPr>
          <a:lstStyle/>
          <a:p>
            <a:r>
              <a:rPr lang="en-US" sz="2800" baseline="30000" dirty="0"/>
              <a:t>8</a:t>
            </a:r>
            <a:r>
              <a:rPr lang="en-US" sz="2800" dirty="0"/>
              <a:t> By faith Abraham, when he was called, obeyed by going out to a place which he was to receive for an inheritance; and he went out, not knowing where he was going. </a:t>
            </a:r>
            <a:r>
              <a:rPr lang="en-US" sz="2800" baseline="30000" dirty="0"/>
              <a:t>9</a:t>
            </a:r>
            <a:r>
              <a:rPr lang="en-US" sz="2800" dirty="0"/>
              <a:t> By faith he lived as an alien in the land of promise, as in a foreign land, dwelling in tents with Isaac and Jacob, fellow heirs of the same promise; </a:t>
            </a:r>
            <a:r>
              <a:rPr lang="en-US" sz="2800" baseline="30000" dirty="0"/>
              <a:t>10</a:t>
            </a:r>
            <a:r>
              <a:rPr lang="en-US" sz="2800" dirty="0"/>
              <a:t> for he was looking for the city which has foundations, whose architect and builder is God.</a:t>
            </a:r>
          </a:p>
        </p:txBody>
      </p:sp>
      <p:sp>
        <p:nvSpPr>
          <p:cNvPr id="3" name="Text Placeholder 2">
            <a:extLst>
              <a:ext uri="{FF2B5EF4-FFF2-40B4-BE49-F238E27FC236}">
                <a16:creationId xmlns:a16="http://schemas.microsoft.com/office/drawing/2014/main" id="{3C4A2B0B-32D4-4D46-AFD3-62497584C5D4}"/>
              </a:ext>
            </a:extLst>
          </p:cNvPr>
          <p:cNvSpPr>
            <a:spLocks noGrp="1"/>
          </p:cNvSpPr>
          <p:nvPr>
            <p:ph type="body" sz="quarter" idx="11"/>
          </p:nvPr>
        </p:nvSpPr>
        <p:spPr/>
        <p:txBody>
          <a:bodyPr/>
          <a:lstStyle/>
          <a:p>
            <a:r>
              <a:rPr lang="en-US" dirty="0"/>
              <a:t>- Hebrews 11:8-10</a:t>
            </a:r>
          </a:p>
        </p:txBody>
      </p:sp>
    </p:spTree>
    <p:extLst>
      <p:ext uri="{BB962C8B-B14F-4D97-AF65-F5344CB8AC3E}">
        <p14:creationId xmlns:p14="http://schemas.microsoft.com/office/powerpoint/2010/main" val="272211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8" y="1251437"/>
            <a:ext cx="8187703" cy="3642243"/>
          </a:xfrm>
        </p:spPr>
        <p:txBody>
          <a:bodyPr>
            <a:normAutofit/>
          </a:bodyPr>
          <a:lstStyle/>
          <a:p>
            <a:pPr marL="514350" indent="-514350">
              <a:spcAft>
                <a:spcPts val="600"/>
              </a:spcAft>
              <a:buFont typeface="+mj-lt"/>
              <a:buAutoNum type="alphaUcPeriod"/>
            </a:pPr>
            <a:r>
              <a:rPr lang="en-US" sz="2400" dirty="0"/>
              <a:t>By faith Abraham took God at His word.</a:t>
            </a:r>
          </a:p>
          <a:p>
            <a:pPr marL="960120" lvl="1" indent="-560070">
              <a:spcAft>
                <a:spcPts val="1200"/>
              </a:spcAft>
              <a:buFont typeface="+mj-lt"/>
              <a:buAutoNum type="arabicPeriod"/>
            </a:pPr>
            <a:r>
              <a:rPr lang="en-US" sz="2400" dirty="0"/>
              <a:t>Abraham left the comfort of his </a:t>
            </a:r>
            <a:r>
              <a:rPr lang="en-US" sz="2400" u="sng" dirty="0"/>
              <a:t>native</a:t>
            </a:r>
            <a:r>
              <a:rPr lang="en-US" sz="2400" dirty="0"/>
              <a:t> land.</a:t>
            </a:r>
          </a:p>
          <a:p>
            <a:pPr marL="1143000" lvl="1" indent="-742950">
              <a:buFont typeface="+mj-lt"/>
              <a:buAutoNum type="arabicPeriod"/>
            </a:pPr>
            <a:r>
              <a:rPr lang="en-US" sz="4400" dirty="0"/>
              <a:t>God </a:t>
            </a:r>
            <a:r>
              <a:rPr lang="en-US" sz="4400" b="1" u="sng" dirty="0">
                <a:latin typeface="Lato Black" panose="020F0502020204030203" pitchFamily="34" charset="0"/>
                <a:ea typeface="Lato Black" panose="020F0502020204030203" pitchFamily="34" charset="0"/>
                <a:cs typeface="Lato Black" panose="020F0502020204030203" pitchFamily="34" charset="0"/>
              </a:rPr>
              <a:t>said</a:t>
            </a:r>
            <a:r>
              <a:rPr lang="en-US" sz="4400" dirty="0"/>
              <a:t> it. That settled it.</a:t>
            </a:r>
            <a:br>
              <a:rPr lang="en-US" sz="4000" dirty="0"/>
            </a:br>
            <a:br>
              <a:rPr lang="en-US" sz="1800" dirty="0"/>
            </a:br>
            <a:r>
              <a:rPr lang="en-US" sz="4000" dirty="0"/>
              <a:t>- </a:t>
            </a:r>
            <a:r>
              <a:rPr lang="en-US" sz="4000" b="1" u="sng" dirty="0">
                <a:latin typeface="Lato Black" panose="020F0502020204030203" pitchFamily="34" charset="0"/>
                <a:ea typeface="Lato Black" panose="020F0502020204030203" pitchFamily="34" charset="0"/>
                <a:cs typeface="Lato Black" panose="020F0502020204030203" pitchFamily="34" charset="0"/>
              </a:rPr>
              <a:t>Genesis 15:6</a:t>
            </a:r>
          </a:p>
        </p:txBody>
      </p:sp>
    </p:spTree>
    <p:extLst>
      <p:ext uri="{BB962C8B-B14F-4D97-AF65-F5344CB8AC3E}">
        <p14:creationId xmlns:p14="http://schemas.microsoft.com/office/powerpoint/2010/main" val="154925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D63D1-E269-9F45-BA0D-75F6C41DD940}"/>
              </a:ext>
            </a:extLst>
          </p:cNvPr>
          <p:cNvSpPr>
            <a:spLocks noGrp="1"/>
          </p:cNvSpPr>
          <p:nvPr>
            <p:ph type="body" sz="quarter" idx="10"/>
          </p:nvPr>
        </p:nvSpPr>
        <p:spPr/>
        <p:txBody>
          <a:bodyPr>
            <a:normAutofit/>
          </a:bodyPr>
          <a:lstStyle/>
          <a:p>
            <a:r>
              <a:rPr lang="en-US" sz="3600" dirty="0"/>
              <a:t>Then he believed in the Lord; </a:t>
            </a:r>
            <a:br>
              <a:rPr lang="en-US" sz="3600" dirty="0"/>
            </a:br>
            <a:r>
              <a:rPr lang="en-US" sz="3600" dirty="0"/>
              <a:t>and He reckoned it to him </a:t>
            </a:r>
            <a:br>
              <a:rPr lang="en-US" sz="3600" dirty="0"/>
            </a:br>
            <a:r>
              <a:rPr lang="en-US" sz="3600" dirty="0"/>
              <a:t>as righteousness.</a:t>
            </a:r>
          </a:p>
        </p:txBody>
      </p:sp>
      <p:sp>
        <p:nvSpPr>
          <p:cNvPr id="3" name="Text Placeholder 2">
            <a:extLst>
              <a:ext uri="{FF2B5EF4-FFF2-40B4-BE49-F238E27FC236}">
                <a16:creationId xmlns:a16="http://schemas.microsoft.com/office/drawing/2014/main" id="{3C330BFE-C148-1A43-9984-DB67C12E8667}"/>
              </a:ext>
            </a:extLst>
          </p:cNvPr>
          <p:cNvSpPr>
            <a:spLocks noGrp="1"/>
          </p:cNvSpPr>
          <p:nvPr>
            <p:ph type="body" sz="quarter" idx="11"/>
          </p:nvPr>
        </p:nvSpPr>
        <p:spPr/>
        <p:txBody>
          <a:bodyPr/>
          <a:lstStyle/>
          <a:p>
            <a:r>
              <a:rPr lang="en-US" dirty="0"/>
              <a:t>- Genesis 15:6</a:t>
            </a:r>
          </a:p>
        </p:txBody>
      </p:sp>
    </p:spTree>
    <p:extLst>
      <p:ext uri="{BB962C8B-B14F-4D97-AF65-F5344CB8AC3E}">
        <p14:creationId xmlns:p14="http://schemas.microsoft.com/office/powerpoint/2010/main" val="309297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8" y="1251437"/>
            <a:ext cx="8324795" cy="3642243"/>
          </a:xfrm>
        </p:spPr>
        <p:txBody>
          <a:bodyPr>
            <a:normAutofit fontScale="92500"/>
          </a:bodyPr>
          <a:lstStyle/>
          <a:p>
            <a:pPr marL="514350" indent="-514350">
              <a:spcAft>
                <a:spcPts val="600"/>
              </a:spcAft>
              <a:buFont typeface="+mj-lt"/>
              <a:buAutoNum type="alphaUcPeriod"/>
            </a:pPr>
            <a:r>
              <a:rPr lang="en-US" sz="2400" dirty="0"/>
              <a:t>By faith Abraham took God at His word.</a:t>
            </a:r>
          </a:p>
          <a:p>
            <a:pPr marL="960120" lvl="1" indent="-560070">
              <a:buFont typeface="+mj-lt"/>
              <a:buAutoNum type="arabicPeriod"/>
            </a:pPr>
            <a:r>
              <a:rPr lang="en-US" sz="2400" dirty="0"/>
              <a:t>Abraham left the comfort of his </a:t>
            </a:r>
            <a:r>
              <a:rPr lang="en-US" sz="2400" u="sng" dirty="0"/>
              <a:t>native</a:t>
            </a:r>
            <a:r>
              <a:rPr lang="en-US" sz="2400" dirty="0"/>
              <a:t> land.</a:t>
            </a:r>
          </a:p>
          <a:p>
            <a:pPr marL="960120" lvl="1" indent="-560070">
              <a:spcAft>
                <a:spcPts val="1200"/>
              </a:spcAft>
              <a:buFont typeface="+mj-lt"/>
              <a:buAutoNum type="arabicPeriod"/>
            </a:pPr>
            <a:r>
              <a:rPr lang="en-US" sz="2400" dirty="0"/>
              <a:t>God </a:t>
            </a:r>
            <a:r>
              <a:rPr lang="en-US" sz="2400" u="sng" dirty="0"/>
              <a:t>said</a:t>
            </a:r>
            <a:r>
              <a:rPr lang="en-US" sz="2400" dirty="0"/>
              <a:t> it. That settled it.</a:t>
            </a:r>
          </a:p>
          <a:p>
            <a:pPr marL="1051560" lvl="1" indent="-651510">
              <a:buFont typeface="+mj-lt"/>
              <a:buAutoNum type="arabicPeriod"/>
            </a:pPr>
            <a:r>
              <a:rPr lang="en-US" sz="4000" dirty="0"/>
              <a:t>Abraham </a:t>
            </a:r>
            <a:r>
              <a:rPr lang="en-US" sz="4000" b="1" u="sng" dirty="0">
                <a:latin typeface="Lato Black" panose="020F0502020204030203" pitchFamily="34" charset="0"/>
                <a:ea typeface="Lato Black" panose="020F0502020204030203" pitchFamily="34" charset="0"/>
                <a:cs typeface="Lato Black" panose="020F0502020204030203" pitchFamily="34" charset="0"/>
              </a:rPr>
              <a:t>believed</a:t>
            </a:r>
            <a:r>
              <a:rPr lang="en-US" sz="4000" dirty="0"/>
              <a:t> even though he did not know how God was going to accomplish His promise.</a:t>
            </a:r>
          </a:p>
        </p:txBody>
      </p:sp>
    </p:spTree>
    <p:extLst>
      <p:ext uri="{BB962C8B-B14F-4D97-AF65-F5344CB8AC3E}">
        <p14:creationId xmlns:p14="http://schemas.microsoft.com/office/powerpoint/2010/main" val="24197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8" y="1251437"/>
            <a:ext cx="8324795" cy="3642243"/>
          </a:xfrm>
        </p:spPr>
        <p:txBody>
          <a:bodyPr>
            <a:normAutofit/>
          </a:bodyPr>
          <a:lstStyle/>
          <a:p>
            <a:pPr marL="514350" indent="-514350">
              <a:spcAft>
                <a:spcPts val="1200"/>
              </a:spcAft>
              <a:buFont typeface="+mj-lt"/>
              <a:buAutoNum type="alphaUcPeriod"/>
            </a:pPr>
            <a:r>
              <a:rPr lang="en-US" sz="2400" dirty="0"/>
              <a:t>By faith Abraham took God at His word.</a:t>
            </a:r>
          </a:p>
          <a:p>
            <a:pPr marL="697230" indent="-697230">
              <a:buFont typeface="+mj-lt"/>
              <a:buAutoNum type="alphaUcPeriod"/>
            </a:pPr>
            <a:r>
              <a:rPr lang="en-US" sz="4400" dirty="0"/>
              <a:t>By faith Abraham passed </a:t>
            </a:r>
            <a:br>
              <a:rPr lang="en-US" sz="4400" dirty="0"/>
            </a:br>
            <a:r>
              <a:rPr lang="en-US" sz="4400" dirty="0"/>
              <a:t>his beliefs on to Isaac.</a:t>
            </a:r>
          </a:p>
        </p:txBody>
      </p:sp>
    </p:spTree>
    <p:extLst>
      <p:ext uri="{BB962C8B-B14F-4D97-AF65-F5344CB8AC3E}">
        <p14:creationId xmlns:p14="http://schemas.microsoft.com/office/powerpoint/2010/main" val="181356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AC5-5E83-B942-B33A-6FB08629F45F}"/>
              </a:ext>
            </a:extLst>
          </p:cNvPr>
          <p:cNvSpPr>
            <a:spLocks noGrp="1"/>
          </p:cNvSpPr>
          <p:nvPr>
            <p:ph type="title"/>
          </p:nvPr>
        </p:nvSpPr>
        <p:spPr/>
        <p:txBody>
          <a:bodyPr>
            <a:normAutofit/>
          </a:bodyPr>
          <a:lstStyle/>
          <a:p>
            <a:r>
              <a:rPr lang="en-US" dirty="0"/>
              <a:t>How Abraham’s Faith was so Great</a:t>
            </a:r>
          </a:p>
        </p:txBody>
      </p:sp>
      <p:sp>
        <p:nvSpPr>
          <p:cNvPr id="3" name="Text Placeholder 2">
            <a:extLst>
              <a:ext uri="{FF2B5EF4-FFF2-40B4-BE49-F238E27FC236}">
                <a16:creationId xmlns:a16="http://schemas.microsoft.com/office/drawing/2014/main" id="{7174CFB3-3F8E-6C43-A938-3CCA70CFE272}"/>
              </a:ext>
            </a:extLst>
          </p:cNvPr>
          <p:cNvSpPr>
            <a:spLocks noGrp="1"/>
          </p:cNvSpPr>
          <p:nvPr>
            <p:ph type="body" sz="quarter" idx="10"/>
          </p:nvPr>
        </p:nvSpPr>
        <p:spPr>
          <a:xfrm>
            <a:off x="598488" y="1251437"/>
            <a:ext cx="8324795" cy="3642243"/>
          </a:xfrm>
        </p:spPr>
        <p:txBody>
          <a:bodyPr>
            <a:normAutofit lnSpcReduction="10000"/>
          </a:bodyPr>
          <a:lstStyle/>
          <a:p>
            <a:pPr marL="560070" indent="-560070">
              <a:spcAft>
                <a:spcPts val="1200"/>
              </a:spcAft>
              <a:buFont typeface="+mj-lt"/>
              <a:buAutoNum type="alphaUcPeriod" startAt="2"/>
            </a:pPr>
            <a:r>
              <a:rPr lang="en-US" sz="2800" dirty="0"/>
              <a:t>By faith Abraham passed his beliefs on to Isaac.</a:t>
            </a:r>
          </a:p>
          <a:p>
            <a:pPr marL="1051560" lvl="1" indent="-651510">
              <a:spcAft>
                <a:spcPts val="1200"/>
              </a:spcAft>
              <a:buFont typeface="+mj-lt"/>
              <a:buAutoNum type="arabicPeriod"/>
            </a:pPr>
            <a:r>
              <a:rPr lang="en-US" sz="4400" dirty="0"/>
              <a:t>He invested time in </a:t>
            </a:r>
            <a:r>
              <a:rPr lang="en-US" sz="4400" b="1" u="sng" dirty="0">
                <a:latin typeface="Lato Black" panose="020F0502020204030203" pitchFamily="34" charset="0"/>
                <a:ea typeface="Lato Black" panose="020F0502020204030203" pitchFamily="34" charset="0"/>
                <a:cs typeface="Lato Black" panose="020F0502020204030203" pitchFamily="34" charset="0"/>
              </a:rPr>
              <a:t>Isaac</a:t>
            </a:r>
            <a:r>
              <a:rPr lang="en-US" sz="4400" dirty="0"/>
              <a:t> teaching him the ways </a:t>
            </a:r>
            <a:br>
              <a:rPr lang="en-US" sz="4400" dirty="0"/>
            </a:br>
            <a:r>
              <a:rPr lang="en-US" sz="4400" dirty="0"/>
              <a:t>of Jehovah.</a:t>
            </a:r>
            <a:br>
              <a:rPr lang="en-US" sz="4000" dirty="0"/>
            </a:br>
            <a:br>
              <a:rPr lang="en-US" sz="2000" dirty="0"/>
            </a:br>
            <a:r>
              <a:rPr lang="en-US" sz="4000" dirty="0"/>
              <a:t>- </a:t>
            </a:r>
            <a:r>
              <a:rPr lang="en-US" sz="4000" b="1" u="sng" dirty="0">
                <a:latin typeface="Lato Black" panose="020F0502020204030203" pitchFamily="34" charset="0"/>
                <a:ea typeface="Lato Black" panose="020F0502020204030203" pitchFamily="34" charset="0"/>
                <a:cs typeface="Lato Black" panose="020F0502020204030203" pitchFamily="34" charset="0"/>
              </a:rPr>
              <a:t>Genesis 18:18-19</a:t>
            </a:r>
          </a:p>
        </p:txBody>
      </p:sp>
    </p:spTree>
    <p:extLst>
      <p:ext uri="{BB962C8B-B14F-4D97-AF65-F5344CB8AC3E}">
        <p14:creationId xmlns:p14="http://schemas.microsoft.com/office/powerpoint/2010/main" val="1503075464"/>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2407</TotalTime>
  <Words>1449</Words>
  <Application>Microsoft Macintosh PowerPoint</Application>
  <PresentationFormat>On-screen Show (16:9)</PresentationFormat>
  <Paragraphs>86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Lato</vt:lpstr>
      <vt:lpstr>Lato Black</vt:lpstr>
      <vt:lpstr>Lato Regular</vt:lpstr>
      <vt:lpstr>With Title</vt:lpstr>
      <vt:lpstr>PowerPoint Presentation</vt:lpstr>
      <vt:lpstr>How Abraham’s Faith was so Great</vt:lpstr>
      <vt:lpstr>How Abraham’s Faith was so Great</vt:lpstr>
      <vt:lpstr>PowerPoint Presentation</vt:lpstr>
      <vt:lpstr>How Abraham’s Faith was so Great</vt:lpstr>
      <vt:lpstr>PowerPoint Presentation</vt:lpstr>
      <vt:lpstr>How Abraham’s Faith was so Great</vt:lpstr>
      <vt:lpstr>How Abraham’s Faith was so Great</vt:lpstr>
      <vt:lpstr>How Abraham’s Faith was so Great</vt:lpstr>
      <vt:lpstr>PowerPoint Presentation</vt:lpstr>
      <vt:lpstr>“...The best answer for  too much government in Washington is better government at home...”  - Dwight D. Eisenhower</vt:lpstr>
      <vt:lpstr>How Abraham’s Faith was so Great</vt:lpstr>
      <vt:lpstr>How Abraham’s Faith was so Great</vt:lpstr>
      <vt:lpstr>How Abraham’s Faith was so Great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Abraham’s Faith was so Great</vt:lpstr>
      <vt:lpstr>How Abraham’s Faith was so Great</vt:lpstr>
      <vt:lpstr>How Abraham’s Faith was so Great</vt:lpstr>
      <vt:lpstr>How Abraham’s Faith was so Great</vt:lpstr>
      <vt:lpstr>PowerPoint Presentation</vt:lpstr>
      <vt:lpstr>How Abraham’s Faith was so Great</vt:lpstr>
      <vt:lpstr>PowerPoint Presentation</vt:lpstr>
      <vt:lpstr>How Abraham’s Faith was so Great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369</cp:revision>
  <dcterms:created xsi:type="dcterms:W3CDTF">2014-04-30T18:34:38Z</dcterms:created>
  <dcterms:modified xsi:type="dcterms:W3CDTF">2022-03-16T14:18:59Z</dcterms:modified>
</cp:coreProperties>
</file>