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62"/>
  </p:handoutMasterIdLst>
  <p:sldIdLst>
    <p:sldId id="256" r:id="rId2"/>
    <p:sldId id="292" r:id="rId3"/>
    <p:sldId id="293" r:id="rId4"/>
    <p:sldId id="294" r:id="rId5"/>
    <p:sldId id="308" r:id="rId6"/>
    <p:sldId id="310" r:id="rId7"/>
    <p:sldId id="311" r:id="rId8"/>
    <p:sldId id="309" r:id="rId9"/>
    <p:sldId id="312" r:id="rId10"/>
    <p:sldId id="295" r:id="rId11"/>
    <p:sldId id="313" r:id="rId12"/>
    <p:sldId id="314" r:id="rId13"/>
    <p:sldId id="315" r:id="rId14"/>
    <p:sldId id="316" r:id="rId15"/>
    <p:sldId id="317" r:id="rId16"/>
    <p:sldId id="318" r:id="rId17"/>
    <p:sldId id="296" r:id="rId18"/>
    <p:sldId id="319" r:id="rId19"/>
    <p:sldId id="320" r:id="rId20"/>
    <p:sldId id="321" r:id="rId21"/>
    <p:sldId id="323" r:id="rId22"/>
    <p:sldId id="322" r:id="rId23"/>
    <p:sldId id="297" r:id="rId24"/>
    <p:sldId id="324" r:id="rId25"/>
    <p:sldId id="325" r:id="rId26"/>
    <p:sldId id="298" r:id="rId27"/>
    <p:sldId id="326" r:id="rId28"/>
    <p:sldId id="327" r:id="rId29"/>
    <p:sldId id="328" r:id="rId30"/>
    <p:sldId id="329" r:id="rId31"/>
    <p:sldId id="330" r:id="rId32"/>
    <p:sldId id="331" r:id="rId33"/>
    <p:sldId id="332" r:id="rId34"/>
    <p:sldId id="333" r:id="rId35"/>
    <p:sldId id="334" r:id="rId36"/>
    <p:sldId id="335" r:id="rId37"/>
    <p:sldId id="336" r:id="rId38"/>
    <p:sldId id="299" r:id="rId39"/>
    <p:sldId id="337" r:id="rId40"/>
    <p:sldId id="338" r:id="rId41"/>
    <p:sldId id="339" r:id="rId42"/>
    <p:sldId id="340" r:id="rId43"/>
    <p:sldId id="300" r:id="rId44"/>
    <p:sldId id="341" r:id="rId45"/>
    <p:sldId id="342" r:id="rId46"/>
    <p:sldId id="343" r:id="rId47"/>
    <p:sldId id="344" r:id="rId48"/>
    <p:sldId id="345" r:id="rId49"/>
    <p:sldId id="346" r:id="rId50"/>
    <p:sldId id="305" r:id="rId51"/>
    <p:sldId id="306" r:id="rId52"/>
    <p:sldId id="307" r:id="rId53"/>
    <p:sldId id="301" r:id="rId54"/>
    <p:sldId id="347" r:id="rId55"/>
    <p:sldId id="348" r:id="rId56"/>
    <p:sldId id="349" r:id="rId57"/>
    <p:sldId id="302" r:id="rId58"/>
    <p:sldId id="350" r:id="rId59"/>
    <p:sldId id="304" r:id="rId60"/>
    <p:sldId id="351" r:id="rId6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340"/>
    <a:srgbClr val="02818F"/>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12"/>
    <p:restoredTop sz="94150"/>
  </p:normalViewPr>
  <p:slideViewPr>
    <p:cSldViewPr snapToGrid="0" snapToObjects="1">
      <p:cViewPr varScale="1">
        <p:scale>
          <a:sx n="122" d="100"/>
          <a:sy n="122" d="100"/>
        </p:scale>
        <p:origin x="216" y="8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3/15/22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3/15/22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3094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 id="2147483670" r:id="rId11"/>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6981" y="1396240"/>
            <a:ext cx="3180522" cy="3302982"/>
          </a:xfrm>
        </p:spPr>
        <p:txBody>
          <a:bodyPr>
            <a:normAutofit/>
          </a:bodyPr>
          <a:lstStyle/>
          <a:p>
            <a:r>
              <a:rPr lang="en-US" sz="16600" dirty="0"/>
              <a:t>11</a:t>
            </a:r>
          </a:p>
        </p:txBody>
      </p:sp>
      <p:sp>
        <p:nvSpPr>
          <p:cNvPr id="3" name="Subtitle 2"/>
          <p:cNvSpPr>
            <a:spLocks noGrp="1"/>
          </p:cNvSpPr>
          <p:nvPr>
            <p:ph type="subTitle" idx="1"/>
          </p:nvPr>
        </p:nvSpPr>
        <p:spPr>
          <a:xfrm>
            <a:off x="3068198" y="2754078"/>
            <a:ext cx="5633385" cy="1239893"/>
          </a:xfrm>
        </p:spPr>
        <p:txBody>
          <a:bodyPr/>
          <a:lstStyle/>
          <a:p>
            <a:r>
              <a:rPr lang="en-US" sz="4400" dirty="0"/>
              <a:t>Up-Again, </a:t>
            </a:r>
            <a:br>
              <a:rPr lang="en-US" sz="4400" dirty="0"/>
            </a:br>
            <a:r>
              <a:rPr lang="en-US" sz="4400" dirty="0"/>
              <a:t>Down-Again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8D89-803F-CD44-98A1-568D23005A28}"/>
              </a:ext>
            </a:extLst>
          </p:cNvPr>
          <p:cNvSpPr>
            <a:spLocks noGrp="1"/>
          </p:cNvSpPr>
          <p:nvPr>
            <p:ph type="title"/>
          </p:nvPr>
        </p:nvSpPr>
        <p:spPr/>
        <p:txBody>
          <a:bodyPr>
            <a:normAutofit fontScale="90000"/>
          </a:bodyPr>
          <a:lstStyle/>
          <a:p>
            <a:r>
              <a:rPr lang="en-US" dirty="0"/>
              <a:t>Examples of Up-Again, Down-Again Faith:</a:t>
            </a:r>
          </a:p>
        </p:txBody>
      </p:sp>
      <p:sp>
        <p:nvSpPr>
          <p:cNvPr id="3" name="Text Placeholder 2">
            <a:extLst>
              <a:ext uri="{FF2B5EF4-FFF2-40B4-BE49-F238E27FC236}">
                <a16:creationId xmlns:a16="http://schemas.microsoft.com/office/drawing/2014/main" id="{49558806-EC7D-584B-9636-7D2FB400403F}"/>
              </a:ext>
            </a:extLst>
          </p:cNvPr>
          <p:cNvSpPr>
            <a:spLocks noGrp="1"/>
          </p:cNvSpPr>
          <p:nvPr>
            <p:ph type="body" sz="quarter" idx="10"/>
          </p:nvPr>
        </p:nvSpPr>
        <p:spPr>
          <a:xfrm>
            <a:off x="3143650" y="1846454"/>
            <a:ext cx="6000350" cy="2921757"/>
          </a:xfrm>
        </p:spPr>
        <p:txBody>
          <a:bodyPr>
            <a:normAutofit/>
          </a:bodyPr>
          <a:lstStyle/>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Genesis 12:1-4</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12:10-13</a:t>
            </a:r>
            <a:br>
              <a:rPr lang="en-US" sz="2400" b="1" dirty="0">
                <a:latin typeface="Lato Black" panose="020F0502020204030203" pitchFamily="34" charset="0"/>
                <a:ea typeface="Lato Black" panose="020F0502020204030203" pitchFamily="34" charset="0"/>
                <a:cs typeface="Lato Black" panose="020F0502020204030203" pitchFamily="34" charset="0"/>
              </a:rPr>
            </a:br>
            <a:r>
              <a:rPr lang="en-US" sz="2400" b="1" u="sng" dirty="0">
                <a:latin typeface="Lato Black" panose="020F0502020204030203" pitchFamily="34" charset="0"/>
                <a:ea typeface="Lato Black" panose="020F0502020204030203" pitchFamily="34" charset="0"/>
                <a:cs typeface="Lato Black" panose="020F0502020204030203" pitchFamily="34" charset="0"/>
              </a:rPr>
              <a:t>13:5-12</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16:1-4</a:t>
            </a:r>
          </a:p>
        </p:txBody>
      </p:sp>
      <p:sp>
        <p:nvSpPr>
          <p:cNvPr id="4" name="TextBox 3">
            <a:extLst>
              <a:ext uri="{FF2B5EF4-FFF2-40B4-BE49-F238E27FC236}">
                <a16:creationId xmlns:a16="http://schemas.microsoft.com/office/drawing/2014/main" id="{5E4DFF6D-CD87-9A4F-ACB6-9A849FFC795B}"/>
              </a:ext>
            </a:extLst>
          </p:cNvPr>
          <p:cNvSpPr txBox="1"/>
          <p:nvPr/>
        </p:nvSpPr>
        <p:spPr>
          <a:xfrm>
            <a:off x="3376277" y="1224010"/>
            <a:ext cx="611065"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UP</a:t>
            </a:r>
          </a:p>
        </p:txBody>
      </p:sp>
      <p:sp>
        <p:nvSpPr>
          <p:cNvPr id="5" name="TextBox 4">
            <a:extLst>
              <a:ext uri="{FF2B5EF4-FFF2-40B4-BE49-F238E27FC236}">
                <a16:creationId xmlns:a16="http://schemas.microsoft.com/office/drawing/2014/main" id="{F6D2B460-B5D7-1C48-AF0C-9E0A96298EC1}"/>
              </a:ext>
            </a:extLst>
          </p:cNvPr>
          <p:cNvSpPr txBox="1"/>
          <p:nvPr/>
        </p:nvSpPr>
        <p:spPr>
          <a:xfrm>
            <a:off x="6284190" y="1224009"/>
            <a:ext cx="1234633"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DOWN</a:t>
            </a:r>
          </a:p>
        </p:txBody>
      </p:sp>
      <p:cxnSp>
        <p:nvCxnSpPr>
          <p:cNvPr id="7" name="Straight Connector 6">
            <a:extLst>
              <a:ext uri="{FF2B5EF4-FFF2-40B4-BE49-F238E27FC236}">
                <a16:creationId xmlns:a16="http://schemas.microsoft.com/office/drawing/2014/main" id="{6A37A7A4-3A91-894F-811B-C47E8C35B752}"/>
              </a:ext>
            </a:extLst>
          </p:cNvPr>
          <p:cNvCxnSpPr/>
          <p:nvPr/>
        </p:nvCxnSpPr>
        <p:spPr>
          <a:xfrm flipH="1">
            <a:off x="437322" y="1700885"/>
            <a:ext cx="8301161"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08F0FB9-B5B8-3148-875B-CF3C21C1D137}"/>
              </a:ext>
            </a:extLst>
          </p:cNvPr>
          <p:cNvSpPr txBox="1"/>
          <p:nvPr/>
        </p:nvSpPr>
        <p:spPr>
          <a:xfrm>
            <a:off x="598230" y="1867306"/>
            <a:ext cx="2431217" cy="1369606"/>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Abram</a:t>
            </a:r>
            <a:endParaRPr lang="en-US" sz="1200" b="1" dirty="0">
              <a:latin typeface="Lato Black" panose="020F0502020204030203" pitchFamily="34" charset="0"/>
              <a:ea typeface="Lato Black" panose="020F0502020204030203" pitchFamily="34" charset="0"/>
              <a:cs typeface="Lato Black" panose="020F0502020204030203" pitchFamily="34" charset="0"/>
            </a:endParaRPr>
          </a:p>
          <a:p>
            <a:endParaRPr lang="en-US" sz="2400" b="1" dirty="0">
              <a:latin typeface="Lato Black" panose="020F0502020204030203" pitchFamily="34" charset="0"/>
              <a:ea typeface="Lato Black" panose="020F0502020204030203" pitchFamily="34" charset="0"/>
              <a:cs typeface="Lato Black" panose="020F0502020204030203" pitchFamily="34" charset="0"/>
            </a:endParaRPr>
          </a:p>
          <a:p>
            <a:endParaRPr lang="en-US" sz="1100" b="1" dirty="0">
              <a:latin typeface="Lato Black" panose="020F0502020204030203" pitchFamily="34" charset="0"/>
              <a:ea typeface="Lato Black" panose="020F0502020204030203" pitchFamily="34" charset="0"/>
              <a:cs typeface="Lato Black" panose="020F0502020204030203" pitchFamily="34" charset="0"/>
            </a:endParaRPr>
          </a:p>
          <a:p>
            <a:endParaRPr lang="en-US" sz="2400" b="1"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84616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E46D8-DDB8-B04C-AF07-C9A7A60AD309}"/>
              </a:ext>
            </a:extLst>
          </p:cNvPr>
          <p:cNvSpPr>
            <a:spLocks noGrp="1"/>
          </p:cNvSpPr>
          <p:nvPr>
            <p:ph type="body" sz="quarter" idx="10"/>
          </p:nvPr>
        </p:nvSpPr>
        <p:spPr/>
        <p:txBody>
          <a:bodyPr>
            <a:normAutofit fontScale="85000" lnSpcReduction="10000"/>
          </a:bodyPr>
          <a:lstStyle/>
          <a:p>
            <a:r>
              <a:rPr lang="en-US" baseline="30000" dirty="0"/>
              <a:t>5</a:t>
            </a:r>
            <a:r>
              <a:rPr lang="en-US" dirty="0"/>
              <a:t> Now Lot, who went with Abram, also had flocks and herds and tents. </a:t>
            </a:r>
            <a:r>
              <a:rPr lang="en-US" baseline="30000" dirty="0"/>
              <a:t>6</a:t>
            </a:r>
            <a:r>
              <a:rPr lang="en-US" dirty="0"/>
              <a:t> And the land could not sustain them while dwelling together, for their possessions were so great that they were not able to remain together. </a:t>
            </a:r>
            <a:r>
              <a:rPr lang="en-US" baseline="30000" dirty="0"/>
              <a:t>7</a:t>
            </a:r>
            <a:r>
              <a:rPr lang="en-US" dirty="0"/>
              <a:t> And there was strife between the herdsmen of Abram’s livestock and the herdsmen of Lot’s livestock. Now the Canaanite and the Perizzite were dwelling then in the land.</a:t>
            </a:r>
          </a:p>
        </p:txBody>
      </p:sp>
      <p:sp>
        <p:nvSpPr>
          <p:cNvPr id="3" name="Text Placeholder 2">
            <a:extLst>
              <a:ext uri="{FF2B5EF4-FFF2-40B4-BE49-F238E27FC236}">
                <a16:creationId xmlns:a16="http://schemas.microsoft.com/office/drawing/2014/main" id="{ECB236D5-F317-7F42-8731-B33EB426169A}"/>
              </a:ext>
            </a:extLst>
          </p:cNvPr>
          <p:cNvSpPr>
            <a:spLocks noGrp="1"/>
          </p:cNvSpPr>
          <p:nvPr>
            <p:ph type="body" sz="quarter" idx="11"/>
          </p:nvPr>
        </p:nvSpPr>
        <p:spPr/>
        <p:txBody>
          <a:bodyPr/>
          <a:lstStyle/>
          <a:p>
            <a:r>
              <a:rPr lang="en-US" dirty="0"/>
              <a:t>- Genesis 13:5-7</a:t>
            </a:r>
          </a:p>
        </p:txBody>
      </p:sp>
    </p:spTree>
    <p:extLst>
      <p:ext uri="{BB962C8B-B14F-4D97-AF65-F5344CB8AC3E}">
        <p14:creationId xmlns:p14="http://schemas.microsoft.com/office/powerpoint/2010/main" val="88034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E46D8-DDB8-B04C-AF07-C9A7A60AD309}"/>
              </a:ext>
            </a:extLst>
          </p:cNvPr>
          <p:cNvSpPr>
            <a:spLocks noGrp="1"/>
          </p:cNvSpPr>
          <p:nvPr>
            <p:ph type="body" sz="quarter" idx="10"/>
          </p:nvPr>
        </p:nvSpPr>
        <p:spPr/>
        <p:txBody>
          <a:bodyPr>
            <a:normAutofit lnSpcReduction="10000"/>
          </a:bodyPr>
          <a:lstStyle/>
          <a:p>
            <a:r>
              <a:rPr lang="en-US" baseline="30000" dirty="0"/>
              <a:t>8</a:t>
            </a:r>
            <a:r>
              <a:rPr lang="en-US" dirty="0"/>
              <a:t> So Abram said to Lot, “Please let there be no strife between you and me, nor between my herdsmen and your herdsmen, for we are brothers. </a:t>
            </a:r>
            <a:r>
              <a:rPr lang="en-US" baseline="30000" dirty="0"/>
              <a:t>9</a:t>
            </a:r>
            <a:r>
              <a:rPr lang="en-US" dirty="0"/>
              <a:t> Is not the whole land before you? Please separate from me; if to the left, then I will go to the right; or if to the right, then I will go to the left.”</a:t>
            </a:r>
          </a:p>
        </p:txBody>
      </p:sp>
      <p:sp>
        <p:nvSpPr>
          <p:cNvPr id="3" name="Text Placeholder 2">
            <a:extLst>
              <a:ext uri="{FF2B5EF4-FFF2-40B4-BE49-F238E27FC236}">
                <a16:creationId xmlns:a16="http://schemas.microsoft.com/office/drawing/2014/main" id="{ECB236D5-F317-7F42-8731-B33EB426169A}"/>
              </a:ext>
            </a:extLst>
          </p:cNvPr>
          <p:cNvSpPr>
            <a:spLocks noGrp="1"/>
          </p:cNvSpPr>
          <p:nvPr>
            <p:ph type="body" sz="quarter" idx="11"/>
          </p:nvPr>
        </p:nvSpPr>
        <p:spPr/>
        <p:txBody>
          <a:bodyPr/>
          <a:lstStyle/>
          <a:p>
            <a:r>
              <a:rPr lang="en-US" dirty="0"/>
              <a:t>- Genesis 13:8-9</a:t>
            </a:r>
          </a:p>
        </p:txBody>
      </p:sp>
    </p:spTree>
    <p:extLst>
      <p:ext uri="{BB962C8B-B14F-4D97-AF65-F5344CB8AC3E}">
        <p14:creationId xmlns:p14="http://schemas.microsoft.com/office/powerpoint/2010/main" val="86049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E46D8-DDB8-B04C-AF07-C9A7A60AD309}"/>
              </a:ext>
            </a:extLst>
          </p:cNvPr>
          <p:cNvSpPr>
            <a:spLocks noGrp="1"/>
          </p:cNvSpPr>
          <p:nvPr>
            <p:ph type="body" sz="quarter" idx="10"/>
          </p:nvPr>
        </p:nvSpPr>
        <p:spPr/>
        <p:txBody>
          <a:bodyPr>
            <a:normAutofit/>
          </a:bodyPr>
          <a:lstStyle/>
          <a:p>
            <a:r>
              <a:rPr lang="en-US" dirty="0"/>
              <a:t>Lot lifted up his eyes and saw all the valley of the Jordan, that it was well watered everywhere—this was before the Lord destroyed Sodom and Gomorrah—like the garden of the Lord, like the land of Egypt as you go to </a:t>
            </a:r>
            <a:r>
              <a:rPr lang="en-US" dirty="0" err="1"/>
              <a:t>Zoar</a:t>
            </a:r>
            <a:r>
              <a:rPr lang="en-US" dirty="0"/>
              <a:t>.</a:t>
            </a:r>
          </a:p>
        </p:txBody>
      </p:sp>
      <p:sp>
        <p:nvSpPr>
          <p:cNvPr id="3" name="Text Placeholder 2">
            <a:extLst>
              <a:ext uri="{FF2B5EF4-FFF2-40B4-BE49-F238E27FC236}">
                <a16:creationId xmlns:a16="http://schemas.microsoft.com/office/drawing/2014/main" id="{ECB236D5-F317-7F42-8731-B33EB426169A}"/>
              </a:ext>
            </a:extLst>
          </p:cNvPr>
          <p:cNvSpPr>
            <a:spLocks noGrp="1"/>
          </p:cNvSpPr>
          <p:nvPr>
            <p:ph type="body" sz="quarter" idx="11"/>
          </p:nvPr>
        </p:nvSpPr>
        <p:spPr/>
        <p:txBody>
          <a:bodyPr/>
          <a:lstStyle/>
          <a:p>
            <a:r>
              <a:rPr lang="en-US" dirty="0"/>
              <a:t>- Genesis 13:10</a:t>
            </a:r>
          </a:p>
        </p:txBody>
      </p:sp>
    </p:spTree>
    <p:extLst>
      <p:ext uri="{BB962C8B-B14F-4D97-AF65-F5344CB8AC3E}">
        <p14:creationId xmlns:p14="http://schemas.microsoft.com/office/powerpoint/2010/main" val="633431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E46D8-DDB8-B04C-AF07-C9A7A60AD309}"/>
              </a:ext>
            </a:extLst>
          </p:cNvPr>
          <p:cNvSpPr>
            <a:spLocks noGrp="1"/>
          </p:cNvSpPr>
          <p:nvPr>
            <p:ph type="body" sz="quarter" idx="10"/>
          </p:nvPr>
        </p:nvSpPr>
        <p:spPr/>
        <p:txBody>
          <a:bodyPr>
            <a:normAutofit/>
          </a:bodyPr>
          <a:lstStyle/>
          <a:p>
            <a:r>
              <a:rPr lang="en-US" baseline="30000" dirty="0"/>
              <a:t>11</a:t>
            </a:r>
            <a:r>
              <a:rPr lang="en-US" dirty="0"/>
              <a:t> So Lot chose for himself all the valley of the Jordan, and Lot journeyed eastward. Thus they separated from each other. </a:t>
            </a:r>
            <a:r>
              <a:rPr lang="en-US" baseline="30000" dirty="0"/>
              <a:t>12</a:t>
            </a:r>
            <a:r>
              <a:rPr lang="en-US" dirty="0"/>
              <a:t> Abram settled in the land of Canaan, while Lot settled in the cities of the valley, and moved his tents as far as Sodom.</a:t>
            </a:r>
          </a:p>
        </p:txBody>
      </p:sp>
      <p:sp>
        <p:nvSpPr>
          <p:cNvPr id="3" name="Text Placeholder 2">
            <a:extLst>
              <a:ext uri="{FF2B5EF4-FFF2-40B4-BE49-F238E27FC236}">
                <a16:creationId xmlns:a16="http://schemas.microsoft.com/office/drawing/2014/main" id="{ECB236D5-F317-7F42-8731-B33EB426169A}"/>
              </a:ext>
            </a:extLst>
          </p:cNvPr>
          <p:cNvSpPr>
            <a:spLocks noGrp="1"/>
          </p:cNvSpPr>
          <p:nvPr>
            <p:ph type="body" sz="quarter" idx="11"/>
          </p:nvPr>
        </p:nvSpPr>
        <p:spPr/>
        <p:txBody>
          <a:bodyPr/>
          <a:lstStyle/>
          <a:p>
            <a:r>
              <a:rPr lang="en-US" dirty="0"/>
              <a:t>- Genesis 13:11-12</a:t>
            </a:r>
          </a:p>
        </p:txBody>
      </p:sp>
    </p:spTree>
    <p:extLst>
      <p:ext uri="{BB962C8B-B14F-4D97-AF65-F5344CB8AC3E}">
        <p14:creationId xmlns:p14="http://schemas.microsoft.com/office/powerpoint/2010/main" val="33934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93DE54-9A7D-B14E-A109-A1741597C07B}"/>
              </a:ext>
            </a:extLst>
          </p:cNvPr>
          <p:cNvSpPr>
            <a:spLocks noGrp="1"/>
          </p:cNvSpPr>
          <p:nvPr>
            <p:ph type="body" sz="quarter" idx="10"/>
          </p:nvPr>
        </p:nvSpPr>
        <p:spPr/>
        <p:txBody>
          <a:bodyPr>
            <a:normAutofit lnSpcReduction="10000"/>
          </a:bodyPr>
          <a:lstStyle/>
          <a:p>
            <a:r>
              <a:rPr lang="en-US" baseline="30000" dirty="0"/>
              <a:t>1</a:t>
            </a:r>
            <a:r>
              <a:rPr lang="en-US" dirty="0"/>
              <a:t> Now Sarai, Abram’s wife had borne him no children, and she had an Egyptian maid whose name was Hagar. </a:t>
            </a:r>
            <a:r>
              <a:rPr lang="en-US" baseline="30000" dirty="0"/>
              <a:t>2</a:t>
            </a:r>
            <a:r>
              <a:rPr lang="en-US" dirty="0"/>
              <a:t> So Sarai said to Abram, “Now behold, the Lord has prevented me from bearing children. Please go in to my maid; perhaps I will obtain children through her.” And Abram listened to the voice of Sarai.</a:t>
            </a:r>
          </a:p>
        </p:txBody>
      </p:sp>
      <p:sp>
        <p:nvSpPr>
          <p:cNvPr id="3" name="Text Placeholder 2">
            <a:extLst>
              <a:ext uri="{FF2B5EF4-FFF2-40B4-BE49-F238E27FC236}">
                <a16:creationId xmlns:a16="http://schemas.microsoft.com/office/drawing/2014/main" id="{8CD944CF-9536-7546-8B5E-65E6E768786D}"/>
              </a:ext>
            </a:extLst>
          </p:cNvPr>
          <p:cNvSpPr>
            <a:spLocks noGrp="1"/>
          </p:cNvSpPr>
          <p:nvPr>
            <p:ph type="body" sz="quarter" idx="11"/>
          </p:nvPr>
        </p:nvSpPr>
        <p:spPr/>
        <p:txBody>
          <a:bodyPr/>
          <a:lstStyle/>
          <a:p>
            <a:r>
              <a:rPr lang="en-US" dirty="0"/>
              <a:t>- Genesis 16:1-2</a:t>
            </a:r>
          </a:p>
        </p:txBody>
      </p:sp>
    </p:spTree>
    <p:extLst>
      <p:ext uri="{BB962C8B-B14F-4D97-AF65-F5344CB8AC3E}">
        <p14:creationId xmlns:p14="http://schemas.microsoft.com/office/powerpoint/2010/main" val="831971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93DE54-9A7D-B14E-A109-A1741597C07B}"/>
              </a:ext>
            </a:extLst>
          </p:cNvPr>
          <p:cNvSpPr>
            <a:spLocks noGrp="1"/>
          </p:cNvSpPr>
          <p:nvPr>
            <p:ph type="body" sz="quarter" idx="10"/>
          </p:nvPr>
        </p:nvSpPr>
        <p:spPr/>
        <p:txBody>
          <a:bodyPr>
            <a:normAutofit lnSpcReduction="10000"/>
          </a:bodyPr>
          <a:lstStyle/>
          <a:p>
            <a:r>
              <a:rPr lang="en-US" baseline="30000" dirty="0"/>
              <a:t>3</a:t>
            </a:r>
            <a:r>
              <a:rPr lang="en-US" dirty="0"/>
              <a:t> After Abram had lived ten years in the land of Canaan, Abram’s wife Sarai took Hagar the Egyptian, her maid, and gave her to her husband Abram as his wife. </a:t>
            </a:r>
            <a:br>
              <a:rPr lang="en-US" dirty="0"/>
            </a:br>
            <a:r>
              <a:rPr lang="en-US" baseline="30000" dirty="0"/>
              <a:t>4</a:t>
            </a:r>
            <a:r>
              <a:rPr lang="en-US" dirty="0"/>
              <a:t> He went in to Hagar, and she conceived; and when she saw that she had conceived, her mistress was despised in her sight.</a:t>
            </a:r>
          </a:p>
        </p:txBody>
      </p:sp>
      <p:sp>
        <p:nvSpPr>
          <p:cNvPr id="3" name="Text Placeholder 2">
            <a:extLst>
              <a:ext uri="{FF2B5EF4-FFF2-40B4-BE49-F238E27FC236}">
                <a16:creationId xmlns:a16="http://schemas.microsoft.com/office/drawing/2014/main" id="{8CD944CF-9536-7546-8B5E-65E6E768786D}"/>
              </a:ext>
            </a:extLst>
          </p:cNvPr>
          <p:cNvSpPr>
            <a:spLocks noGrp="1"/>
          </p:cNvSpPr>
          <p:nvPr>
            <p:ph type="body" sz="quarter" idx="11"/>
          </p:nvPr>
        </p:nvSpPr>
        <p:spPr/>
        <p:txBody>
          <a:bodyPr/>
          <a:lstStyle/>
          <a:p>
            <a:r>
              <a:rPr lang="en-US" dirty="0"/>
              <a:t>- Genesis 16:3-4</a:t>
            </a:r>
          </a:p>
        </p:txBody>
      </p:sp>
    </p:spTree>
    <p:extLst>
      <p:ext uri="{BB962C8B-B14F-4D97-AF65-F5344CB8AC3E}">
        <p14:creationId xmlns:p14="http://schemas.microsoft.com/office/powerpoint/2010/main" val="321043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8D89-803F-CD44-98A1-568D23005A28}"/>
              </a:ext>
            </a:extLst>
          </p:cNvPr>
          <p:cNvSpPr>
            <a:spLocks noGrp="1"/>
          </p:cNvSpPr>
          <p:nvPr>
            <p:ph type="title"/>
          </p:nvPr>
        </p:nvSpPr>
        <p:spPr/>
        <p:txBody>
          <a:bodyPr>
            <a:normAutofit fontScale="90000"/>
          </a:bodyPr>
          <a:lstStyle/>
          <a:p>
            <a:r>
              <a:rPr lang="en-US" dirty="0"/>
              <a:t>Examples of Up-Again, Down-Again Faith:</a:t>
            </a:r>
          </a:p>
        </p:txBody>
      </p:sp>
      <p:sp>
        <p:nvSpPr>
          <p:cNvPr id="3" name="Text Placeholder 2">
            <a:extLst>
              <a:ext uri="{FF2B5EF4-FFF2-40B4-BE49-F238E27FC236}">
                <a16:creationId xmlns:a16="http://schemas.microsoft.com/office/drawing/2014/main" id="{49558806-EC7D-584B-9636-7D2FB400403F}"/>
              </a:ext>
            </a:extLst>
          </p:cNvPr>
          <p:cNvSpPr>
            <a:spLocks noGrp="1"/>
          </p:cNvSpPr>
          <p:nvPr>
            <p:ph type="body" sz="quarter" idx="10"/>
          </p:nvPr>
        </p:nvSpPr>
        <p:spPr>
          <a:xfrm>
            <a:off x="3143650" y="1846454"/>
            <a:ext cx="6000350" cy="2921757"/>
          </a:xfrm>
        </p:spPr>
        <p:txBody>
          <a:bodyPr>
            <a:normAutofit/>
          </a:bodyPr>
          <a:lstStyle/>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Genesis 12:1-4</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12:10-13</a:t>
            </a:r>
            <a:br>
              <a:rPr lang="en-US" sz="2400" b="1" dirty="0">
                <a:latin typeface="Lato Black" panose="020F0502020204030203" pitchFamily="34" charset="0"/>
                <a:ea typeface="Lato Black" panose="020F0502020204030203" pitchFamily="34" charset="0"/>
                <a:cs typeface="Lato Black" panose="020F0502020204030203" pitchFamily="34" charset="0"/>
              </a:rPr>
            </a:br>
            <a:r>
              <a:rPr lang="en-US" sz="2400" b="1" u="sng" dirty="0">
                <a:latin typeface="Lato Black" panose="020F0502020204030203" pitchFamily="34" charset="0"/>
                <a:ea typeface="Lato Black" panose="020F0502020204030203" pitchFamily="34" charset="0"/>
                <a:cs typeface="Lato Black" panose="020F0502020204030203" pitchFamily="34" charset="0"/>
              </a:rPr>
              <a:t>13:5-12</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16:1-4</a:t>
            </a:r>
          </a:p>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Exodus 12:37-40</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14:10-12</a:t>
            </a:r>
            <a:br>
              <a:rPr lang="en-US" sz="2400" b="1" dirty="0">
                <a:latin typeface="Lato Black" panose="020F0502020204030203" pitchFamily="34" charset="0"/>
                <a:ea typeface="Lato Black" panose="020F0502020204030203" pitchFamily="34" charset="0"/>
                <a:cs typeface="Lato Black" panose="020F0502020204030203" pitchFamily="34" charset="0"/>
              </a:rPr>
            </a:br>
            <a:endParaRPr lang="en-US" sz="2400" b="1" u="sng" dirty="0">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a:extLst>
              <a:ext uri="{FF2B5EF4-FFF2-40B4-BE49-F238E27FC236}">
                <a16:creationId xmlns:a16="http://schemas.microsoft.com/office/drawing/2014/main" id="{5E4DFF6D-CD87-9A4F-ACB6-9A849FFC795B}"/>
              </a:ext>
            </a:extLst>
          </p:cNvPr>
          <p:cNvSpPr txBox="1"/>
          <p:nvPr/>
        </p:nvSpPr>
        <p:spPr>
          <a:xfrm>
            <a:off x="3376277" y="1224010"/>
            <a:ext cx="611065"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UP</a:t>
            </a:r>
          </a:p>
        </p:txBody>
      </p:sp>
      <p:sp>
        <p:nvSpPr>
          <p:cNvPr id="5" name="TextBox 4">
            <a:extLst>
              <a:ext uri="{FF2B5EF4-FFF2-40B4-BE49-F238E27FC236}">
                <a16:creationId xmlns:a16="http://schemas.microsoft.com/office/drawing/2014/main" id="{F6D2B460-B5D7-1C48-AF0C-9E0A96298EC1}"/>
              </a:ext>
            </a:extLst>
          </p:cNvPr>
          <p:cNvSpPr txBox="1"/>
          <p:nvPr/>
        </p:nvSpPr>
        <p:spPr>
          <a:xfrm>
            <a:off x="6284190" y="1224009"/>
            <a:ext cx="1234633"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DOWN</a:t>
            </a:r>
          </a:p>
        </p:txBody>
      </p:sp>
      <p:cxnSp>
        <p:nvCxnSpPr>
          <p:cNvPr id="7" name="Straight Connector 6">
            <a:extLst>
              <a:ext uri="{FF2B5EF4-FFF2-40B4-BE49-F238E27FC236}">
                <a16:creationId xmlns:a16="http://schemas.microsoft.com/office/drawing/2014/main" id="{6A37A7A4-3A91-894F-811B-C47E8C35B752}"/>
              </a:ext>
            </a:extLst>
          </p:cNvPr>
          <p:cNvCxnSpPr/>
          <p:nvPr/>
        </p:nvCxnSpPr>
        <p:spPr>
          <a:xfrm flipH="1">
            <a:off x="437322" y="1700885"/>
            <a:ext cx="8301161"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08F0FB9-B5B8-3148-875B-CF3C21C1D137}"/>
              </a:ext>
            </a:extLst>
          </p:cNvPr>
          <p:cNvSpPr txBox="1"/>
          <p:nvPr/>
        </p:nvSpPr>
        <p:spPr>
          <a:xfrm>
            <a:off x="598230" y="1867306"/>
            <a:ext cx="2431217" cy="1985159"/>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Abram</a:t>
            </a:r>
            <a:endParaRPr lang="en-US" sz="1200" b="1" dirty="0">
              <a:latin typeface="Lato Black" panose="020F0502020204030203" pitchFamily="34" charset="0"/>
              <a:ea typeface="Lato Black" panose="020F0502020204030203" pitchFamily="34" charset="0"/>
              <a:cs typeface="Lato Black" panose="020F0502020204030203" pitchFamily="34" charset="0"/>
            </a:endParaRPr>
          </a:p>
          <a:p>
            <a:endParaRPr lang="en-US" sz="2400" b="1" dirty="0">
              <a:latin typeface="Lato Black" panose="020F0502020204030203" pitchFamily="34" charset="0"/>
              <a:ea typeface="Lato Black" panose="020F0502020204030203" pitchFamily="34" charset="0"/>
              <a:cs typeface="Lato Black" panose="020F0502020204030203" pitchFamily="34" charset="0"/>
            </a:endParaRPr>
          </a:p>
          <a:p>
            <a:endParaRPr lang="en-US" sz="1100" b="1" dirty="0">
              <a:latin typeface="Lato Black" panose="020F0502020204030203" pitchFamily="34" charset="0"/>
              <a:ea typeface="Lato Black" panose="020F0502020204030203" pitchFamily="34" charset="0"/>
              <a:cs typeface="Lato Black" panose="020F0502020204030203" pitchFamily="34" charset="0"/>
            </a:endParaRPr>
          </a:p>
          <a:p>
            <a:r>
              <a:rPr lang="en-US" sz="2400" b="1" dirty="0">
                <a:latin typeface="Lato Black" panose="020F0502020204030203" pitchFamily="34" charset="0"/>
                <a:ea typeface="Lato Black" panose="020F0502020204030203" pitchFamily="34" charset="0"/>
                <a:cs typeface="Lato Black" panose="020F0502020204030203" pitchFamily="34" charset="0"/>
              </a:rPr>
              <a:t>Israel</a:t>
            </a:r>
          </a:p>
          <a:p>
            <a:endParaRPr lang="en-US" sz="2400" b="1" dirty="0">
              <a:latin typeface="Lato Black" panose="020F0502020204030203" pitchFamily="34" charset="0"/>
              <a:ea typeface="Lato Black" panose="020F0502020204030203" pitchFamily="34" charset="0"/>
              <a:cs typeface="Lato Black" panose="020F0502020204030203" pitchFamily="34" charset="0"/>
            </a:endParaRPr>
          </a:p>
          <a:p>
            <a:endParaRPr lang="en-US" sz="1600" b="1"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596432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28E774-4CD4-6149-ABD9-74C7151AAD73}"/>
              </a:ext>
            </a:extLst>
          </p:cNvPr>
          <p:cNvSpPr>
            <a:spLocks noGrp="1"/>
          </p:cNvSpPr>
          <p:nvPr>
            <p:ph type="body" sz="quarter" idx="10"/>
          </p:nvPr>
        </p:nvSpPr>
        <p:spPr/>
        <p:txBody>
          <a:bodyPr/>
          <a:lstStyle/>
          <a:p>
            <a:r>
              <a:rPr lang="en-US" baseline="30000" dirty="0"/>
              <a:t>37</a:t>
            </a:r>
            <a:r>
              <a:rPr lang="en-US" dirty="0"/>
              <a:t> Now the sons of Israel journeyed from Rameses to Succoth, about six hundred thousand men on foot, aside from children. </a:t>
            </a:r>
            <a:r>
              <a:rPr lang="en-US" baseline="30000" dirty="0"/>
              <a:t>38</a:t>
            </a:r>
            <a:r>
              <a:rPr lang="en-US" dirty="0"/>
              <a:t> A mixed multitude also went up with them, along with flocks and herds, a very large number of livestock.</a:t>
            </a:r>
          </a:p>
        </p:txBody>
      </p:sp>
      <p:sp>
        <p:nvSpPr>
          <p:cNvPr id="3" name="Text Placeholder 2">
            <a:extLst>
              <a:ext uri="{FF2B5EF4-FFF2-40B4-BE49-F238E27FC236}">
                <a16:creationId xmlns:a16="http://schemas.microsoft.com/office/drawing/2014/main" id="{E75064C9-853D-B044-A60B-217A5F091309}"/>
              </a:ext>
            </a:extLst>
          </p:cNvPr>
          <p:cNvSpPr>
            <a:spLocks noGrp="1"/>
          </p:cNvSpPr>
          <p:nvPr>
            <p:ph type="body" sz="quarter" idx="11"/>
          </p:nvPr>
        </p:nvSpPr>
        <p:spPr/>
        <p:txBody>
          <a:bodyPr/>
          <a:lstStyle/>
          <a:p>
            <a:r>
              <a:rPr lang="en-US" dirty="0"/>
              <a:t>- Exodus 12:37-38</a:t>
            </a:r>
          </a:p>
        </p:txBody>
      </p:sp>
    </p:spTree>
    <p:extLst>
      <p:ext uri="{BB962C8B-B14F-4D97-AF65-F5344CB8AC3E}">
        <p14:creationId xmlns:p14="http://schemas.microsoft.com/office/powerpoint/2010/main" val="36499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28E774-4CD4-6149-ABD9-74C7151AAD73}"/>
              </a:ext>
            </a:extLst>
          </p:cNvPr>
          <p:cNvSpPr>
            <a:spLocks noGrp="1"/>
          </p:cNvSpPr>
          <p:nvPr>
            <p:ph type="body" sz="quarter" idx="10"/>
          </p:nvPr>
        </p:nvSpPr>
        <p:spPr/>
        <p:txBody>
          <a:bodyPr>
            <a:normAutofit fontScale="92500" lnSpcReduction="10000"/>
          </a:bodyPr>
          <a:lstStyle/>
          <a:p>
            <a:r>
              <a:rPr lang="en-US" baseline="30000" dirty="0"/>
              <a:t>39</a:t>
            </a:r>
            <a:r>
              <a:rPr lang="en-US" dirty="0"/>
              <a:t> They baked the dough which they had brought out of Egypt into cakes of unleavened bread. For it had not become leavened, since they were driven out of Egypt and could not delay, nor had they prepared any provisions for themselves. </a:t>
            </a:r>
          </a:p>
          <a:p>
            <a:r>
              <a:rPr lang="en-US" baseline="30000" dirty="0"/>
              <a:t>40</a:t>
            </a:r>
            <a:r>
              <a:rPr lang="en-US" dirty="0"/>
              <a:t> Now the time that the sons of Israel lived in Egypt was four hundred and thirty years.</a:t>
            </a:r>
          </a:p>
        </p:txBody>
      </p:sp>
      <p:sp>
        <p:nvSpPr>
          <p:cNvPr id="3" name="Text Placeholder 2">
            <a:extLst>
              <a:ext uri="{FF2B5EF4-FFF2-40B4-BE49-F238E27FC236}">
                <a16:creationId xmlns:a16="http://schemas.microsoft.com/office/drawing/2014/main" id="{E75064C9-853D-B044-A60B-217A5F091309}"/>
              </a:ext>
            </a:extLst>
          </p:cNvPr>
          <p:cNvSpPr>
            <a:spLocks noGrp="1"/>
          </p:cNvSpPr>
          <p:nvPr>
            <p:ph type="body" sz="quarter" idx="11"/>
          </p:nvPr>
        </p:nvSpPr>
        <p:spPr/>
        <p:txBody>
          <a:bodyPr/>
          <a:lstStyle/>
          <a:p>
            <a:r>
              <a:rPr lang="en-US" dirty="0"/>
              <a:t>- Exodus 12:39-40</a:t>
            </a:r>
          </a:p>
        </p:txBody>
      </p:sp>
    </p:spTree>
    <p:extLst>
      <p:ext uri="{BB962C8B-B14F-4D97-AF65-F5344CB8AC3E}">
        <p14:creationId xmlns:p14="http://schemas.microsoft.com/office/powerpoint/2010/main" val="428140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ime Traveler, Silver Dollar City] Trip Report in comments :  r/rollercoasters">
            <a:extLst>
              <a:ext uri="{FF2B5EF4-FFF2-40B4-BE49-F238E27FC236}">
                <a16:creationId xmlns:a16="http://schemas.microsoft.com/office/drawing/2014/main" id="{C852FE70-67EF-4665-8706-5DFB53088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46436D-6BE9-4491-9A5D-7EF3D9AC6543}"/>
              </a:ext>
            </a:extLst>
          </p:cNvPr>
          <p:cNvSpPr txBox="1"/>
          <p:nvPr/>
        </p:nvSpPr>
        <p:spPr>
          <a:xfrm>
            <a:off x="437321" y="91440"/>
            <a:ext cx="4890053" cy="1269578"/>
          </a:xfrm>
          <a:prstGeom prst="rect">
            <a:avLst/>
          </a:prstGeom>
          <a:noFill/>
        </p:spPr>
        <p:txBody>
          <a:bodyPr wrap="square" rtlCol="0">
            <a:spAutoFit/>
          </a:bodyPr>
          <a:lstStyle/>
          <a:p>
            <a:pPr algn="ctr"/>
            <a:r>
              <a:rPr lang="en-US" sz="4050" b="1" dirty="0">
                <a:solidFill>
                  <a:srgbClr val="333333"/>
                </a:solidFill>
                <a:latin typeface="Lato Black" panose="020F0502020204030203" pitchFamily="34" charset="0"/>
                <a:ea typeface="Lato Black" panose="020F0502020204030203" pitchFamily="34" charset="0"/>
                <a:cs typeface="Lato Black" panose="020F0502020204030203" pitchFamily="34" charset="0"/>
              </a:rPr>
              <a:t>Time Traveler </a:t>
            </a:r>
          </a:p>
          <a:p>
            <a:pPr algn="ctr"/>
            <a:r>
              <a:rPr lang="en-US" sz="3600" dirty="0">
                <a:solidFill>
                  <a:srgbClr val="333333"/>
                </a:solidFill>
                <a:latin typeface="Lato" panose="020F0502020204030203" pitchFamily="34" charset="0"/>
                <a:ea typeface="Lato" panose="020F0502020204030203" pitchFamily="34" charset="0"/>
                <a:cs typeface="Lato" panose="020F0502020204030203" pitchFamily="34" charset="0"/>
              </a:rPr>
              <a:t>Silver Dollar City</a:t>
            </a:r>
            <a:endParaRPr lang="en-US" sz="3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7835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03AA5-D29E-4C48-BC50-75B42FE96D04}"/>
              </a:ext>
            </a:extLst>
          </p:cNvPr>
          <p:cNvSpPr>
            <a:spLocks noGrp="1"/>
          </p:cNvSpPr>
          <p:nvPr>
            <p:ph type="body" sz="quarter" idx="10"/>
          </p:nvPr>
        </p:nvSpPr>
        <p:spPr/>
        <p:txBody>
          <a:bodyPr>
            <a:normAutofit/>
          </a:bodyPr>
          <a:lstStyle/>
          <a:p>
            <a:r>
              <a:rPr lang="en-US" dirty="0"/>
              <a:t>As Pharaoh drew near, the sons of Israel looked, and behold, the Egyptians were marching after them, and they became very frightened; so the sons of Israel cried out to the Lord.</a:t>
            </a:r>
          </a:p>
        </p:txBody>
      </p:sp>
      <p:sp>
        <p:nvSpPr>
          <p:cNvPr id="3" name="Text Placeholder 2">
            <a:extLst>
              <a:ext uri="{FF2B5EF4-FFF2-40B4-BE49-F238E27FC236}">
                <a16:creationId xmlns:a16="http://schemas.microsoft.com/office/drawing/2014/main" id="{0EDAD9E1-FEDB-E94A-AA99-D9667B980DA3}"/>
              </a:ext>
            </a:extLst>
          </p:cNvPr>
          <p:cNvSpPr>
            <a:spLocks noGrp="1"/>
          </p:cNvSpPr>
          <p:nvPr>
            <p:ph type="body" sz="quarter" idx="11"/>
          </p:nvPr>
        </p:nvSpPr>
        <p:spPr/>
        <p:txBody>
          <a:bodyPr/>
          <a:lstStyle/>
          <a:p>
            <a:r>
              <a:rPr lang="en-US" dirty="0"/>
              <a:t>- Exodus 14:10</a:t>
            </a:r>
          </a:p>
        </p:txBody>
      </p:sp>
    </p:spTree>
    <p:extLst>
      <p:ext uri="{BB962C8B-B14F-4D97-AF65-F5344CB8AC3E}">
        <p14:creationId xmlns:p14="http://schemas.microsoft.com/office/powerpoint/2010/main" val="2067943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03AA5-D29E-4C48-BC50-75B42FE96D04}"/>
              </a:ext>
            </a:extLst>
          </p:cNvPr>
          <p:cNvSpPr>
            <a:spLocks noGrp="1"/>
          </p:cNvSpPr>
          <p:nvPr>
            <p:ph type="body" sz="quarter" idx="10"/>
          </p:nvPr>
        </p:nvSpPr>
        <p:spPr/>
        <p:txBody>
          <a:bodyPr>
            <a:normAutofit/>
          </a:bodyPr>
          <a:lstStyle/>
          <a:p>
            <a:r>
              <a:rPr lang="en-US" dirty="0"/>
              <a:t>Then they said to Moses, “Is it because there were no graves in Egypt that you have taken us away to die in the wilderness? Why have you dealt with us in this way, bringing us out of Egypt?</a:t>
            </a:r>
          </a:p>
        </p:txBody>
      </p:sp>
      <p:sp>
        <p:nvSpPr>
          <p:cNvPr id="3" name="Text Placeholder 2">
            <a:extLst>
              <a:ext uri="{FF2B5EF4-FFF2-40B4-BE49-F238E27FC236}">
                <a16:creationId xmlns:a16="http://schemas.microsoft.com/office/drawing/2014/main" id="{0EDAD9E1-FEDB-E94A-AA99-D9667B980DA3}"/>
              </a:ext>
            </a:extLst>
          </p:cNvPr>
          <p:cNvSpPr>
            <a:spLocks noGrp="1"/>
          </p:cNvSpPr>
          <p:nvPr>
            <p:ph type="body" sz="quarter" idx="11"/>
          </p:nvPr>
        </p:nvSpPr>
        <p:spPr/>
        <p:txBody>
          <a:bodyPr/>
          <a:lstStyle/>
          <a:p>
            <a:r>
              <a:rPr lang="en-US" dirty="0"/>
              <a:t>- Exodus 14:11</a:t>
            </a:r>
          </a:p>
        </p:txBody>
      </p:sp>
    </p:spTree>
    <p:extLst>
      <p:ext uri="{BB962C8B-B14F-4D97-AF65-F5344CB8AC3E}">
        <p14:creationId xmlns:p14="http://schemas.microsoft.com/office/powerpoint/2010/main" val="1662532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03AA5-D29E-4C48-BC50-75B42FE96D04}"/>
              </a:ext>
            </a:extLst>
          </p:cNvPr>
          <p:cNvSpPr>
            <a:spLocks noGrp="1"/>
          </p:cNvSpPr>
          <p:nvPr>
            <p:ph type="body" sz="quarter" idx="10"/>
          </p:nvPr>
        </p:nvSpPr>
        <p:spPr/>
        <p:txBody>
          <a:bodyPr>
            <a:normAutofit/>
          </a:bodyPr>
          <a:lstStyle/>
          <a:p>
            <a:r>
              <a:rPr lang="en-US" dirty="0"/>
              <a:t>Is this not the word that we spoke to you in Egypt, saying, ‘Leave us alone that we may serve the Egyptians’? For it would have been better for us to serve the Egyptians than to die in the wilderness.”</a:t>
            </a:r>
          </a:p>
        </p:txBody>
      </p:sp>
      <p:sp>
        <p:nvSpPr>
          <p:cNvPr id="3" name="Text Placeholder 2">
            <a:extLst>
              <a:ext uri="{FF2B5EF4-FFF2-40B4-BE49-F238E27FC236}">
                <a16:creationId xmlns:a16="http://schemas.microsoft.com/office/drawing/2014/main" id="{0EDAD9E1-FEDB-E94A-AA99-D9667B980DA3}"/>
              </a:ext>
            </a:extLst>
          </p:cNvPr>
          <p:cNvSpPr>
            <a:spLocks noGrp="1"/>
          </p:cNvSpPr>
          <p:nvPr>
            <p:ph type="body" sz="quarter" idx="11"/>
          </p:nvPr>
        </p:nvSpPr>
        <p:spPr/>
        <p:txBody>
          <a:bodyPr/>
          <a:lstStyle/>
          <a:p>
            <a:r>
              <a:rPr lang="en-US" dirty="0"/>
              <a:t>- Exodus 14:12</a:t>
            </a:r>
          </a:p>
        </p:txBody>
      </p:sp>
    </p:spTree>
    <p:extLst>
      <p:ext uri="{BB962C8B-B14F-4D97-AF65-F5344CB8AC3E}">
        <p14:creationId xmlns:p14="http://schemas.microsoft.com/office/powerpoint/2010/main" val="4222194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8D89-803F-CD44-98A1-568D23005A28}"/>
              </a:ext>
            </a:extLst>
          </p:cNvPr>
          <p:cNvSpPr>
            <a:spLocks noGrp="1"/>
          </p:cNvSpPr>
          <p:nvPr>
            <p:ph type="title"/>
          </p:nvPr>
        </p:nvSpPr>
        <p:spPr/>
        <p:txBody>
          <a:bodyPr>
            <a:normAutofit fontScale="90000"/>
          </a:bodyPr>
          <a:lstStyle/>
          <a:p>
            <a:r>
              <a:rPr lang="en-US"/>
              <a:t>Examples of Up-Again, Down-Again Faith:</a:t>
            </a:r>
            <a:endParaRPr lang="en-US" dirty="0"/>
          </a:p>
        </p:txBody>
      </p:sp>
      <p:sp>
        <p:nvSpPr>
          <p:cNvPr id="3" name="Text Placeholder 2">
            <a:extLst>
              <a:ext uri="{FF2B5EF4-FFF2-40B4-BE49-F238E27FC236}">
                <a16:creationId xmlns:a16="http://schemas.microsoft.com/office/drawing/2014/main" id="{49558806-EC7D-584B-9636-7D2FB400403F}"/>
              </a:ext>
            </a:extLst>
          </p:cNvPr>
          <p:cNvSpPr>
            <a:spLocks noGrp="1"/>
          </p:cNvSpPr>
          <p:nvPr>
            <p:ph type="body" sz="quarter" idx="10"/>
          </p:nvPr>
        </p:nvSpPr>
        <p:spPr>
          <a:xfrm>
            <a:off x="3143650" y="1846454"/>
            <a:ext cx="6000350" cy="2921757"/>
          </a:xfrm>
        </p:spPr>
        <p:txBody>
          <a:bodyPr>
            <a:normAutofit/>
          </a:bodyPr>
          <a:lstStyle/>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Genesis 12:1-4</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12:10-13</a:t>
            </a:r>
            <a:br>
              <a:rPr lang="en-US" sz="2400" b="1" dirty="0">
                <a:latin typeface="Lato Black" panose="020F0502020204030203" pitchFamily="34" charset="0"/>
                <a:ea typeface="Lato Black" panose="020F0502020204030203" pitchFamily="34" charset="0"/>
                <a:cs typeface="Lato Black" panose="020F0502020204030203" pitchFamily="34" charset="0"/>
              </a:rPr>
            </a:br>
            <a:r>
              <a:rPr lang="en-US" sz="2400" b="1" u="sng" dirty="0">
                <a:latin typeface="Lato Black" panose="020F0502020204030203" pitchFamily="34" charset="0"/>
                <a:ea typeface="Lato Black" panose="020F0502020204030203" pitchFamily="34" charset="0"/>
                <a:cs typeface="Lato Black" panose="020F0502020204030203" pitchFamily="34" charset="0"/>
              </a:rPr>
              <a:t>13:5-12</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16:1-4</a:t>
            </a:r>
          </a:p>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Exodus 12:37-40</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14:10-12</a:t>
            </a:r>
            <a:br>
              <a:rPr lang="en-US" sz="2400" b="1" dirty="0">
                <a:latin typeface="Lato Black" panose="020F0502020204030203" pitchFamily="34" charset="0"/>
                <a:ea typeface="Lato Black" panose="020F0502020204030203" pitchFamily="34" charset="0"/>
                <a:cs typeface="Lato Black" panose="020F0502020204030203" pitchFamily="34" charset="0"/>
              </a:rPr>
            </a:br>
            <a:r>
              <a:rPr lang="en-US" sz="2400" b="1" u="sng" dirty="0">
                <a:latin typeface="Lato Black" panose="020F0502020204030203" pitchFamily="34" charset="0"/>
                <a:ea typeface="Lato Black" panose="020F0502020204030203" pitchFamily="34" charset="0"/>
                <a:cs typeface="Lato Black" panose="020F0502020204030203" pitchFamily="34" charset="0"/>
              </a:rPr>
              <a:t>14:21-22</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15:22-24</a:t>
            </a:r>
          </a:p>
        </p:txBody>
      </p:sp>
      <p:sp>
        <p:nvSpPr>
          <p:cNvPr id="4" name="TextBox 3">
            <a:extLst>
              <a:ext uri="{FF2B5EF4-FFF2-40B4-BE49-F238E27FC236}">
                <a16:creationId xmlns:a16="http://schemas.microsoft.com/office/drawing/2014/main" id="{5E4DFF6D-CD87-9A4F-ACB6-9A849FFC795B}"/>
              </a:ext>
            </a:extLst>
          </p:cNvPr>
          <p:cNvSpPr txBox="1"/>
          <p:nvPr/>
        </p:nvSpPr>
        <p:spPr>
          <a:xfrm>
            <a:off x="3376277" y="1224010"/>
            <a:ext cx="611065"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UP</a:t>
            </a:r>
          </a:p>
        </p:txBody>
      </p:sp>
      <p:sp>
        <p:nvSpPr>
          <p:cNvPr id="5" name="TextBox 4">
            <a:extLst>
              <a:ext uri="{FF2B5EF4-FFF2-40B4-BE49-F238E27FC236}">
                <a16:creationId xmlns:a16="http://schemas.microsoft.com/office/drawing/2014/main" id="{F6D2B460-B5D7-1C48-AF0C-9E0A96298EC1}"/>
              </a:ext>
            </a:extLst>
          </p:cNvPr>
          <p:cNvSpPr txBox="1"/>
          <p:nvPr/>
        </p:nvSpPr>
        <p:spPr>
          <a:xfrm>
            <a:off x="6284190" y="1224009"/>
            <a:ext cx="1234633"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DOWN</a:t>
            </a:r>
          </a:p>
        </p:txBody>
      </p:sp>
      <p:cxnSp>
        <p:nvCxnSpPr>
          <p:cNvPr id="7" name="Straight Connector 6">
            <a:extLst>
              <a:ext uri="{FF2B5EF4-FFF2-40B4-BE49-F238E27FC236}">
                <a16:creationId xmlns:a16="http://schemas.microsoft.com/office/drawing/2014/main" id="{6A37A7A4-3A91-894F-811B-C47E8C35B752}"/>
              </a:ext>
            </a:extLst>
          </p:cNvPr>
          <p:cNvCxnSpPr/>
          <p:nvPr/>
        </p:nvCxnSpPr>
        <p:spPr>
          <a:xfrm flipH="1">
            <a:off x="437322" y="1700885"/>
            <a:ext cx="8301161"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08F0FB9-B5B8-3148-875B-CF3C21C1D137}"/>
              </a:ext>
            </a:extLst>
          </p:cNvPr>
          <p:cNvSpPr txBox="1"/>
          <p:nvPr/>
        </p:nvSpPr>
        <p:spPr>
          <a:xfrm>
            <a:off x="598230" y="1867306"/>
            <a:ext cx="2431217" cy="1985159"/>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Abram</a:t>
            </a:r>
            <a:endParaRPr lang="en-US" sz="1200" b="1" dirty="0">
              <a:latin typeface="Lato Black" panose="020F0502020204030203" pitchFamily="34" charset="0"/>
              <a:ea typeface="Lato Black" panose="020F0502020204030203" pitchFamily="34" charset="0"/>
              <a:cs typeface="Lato Black" panose="020F0502020204030203" pitchFamily="34" charset="0"/>
            </a:endParaRPr>
          </a:p>
          <a:p>
            <a:endParaRPr lang="en-US" sz="2400" b="1" dirty="0">
              <a:latin typeface="Lato Black" panose="020F0502020204030203" pitchFamily="34" charset="0"/>
              <a:ea typeface="Lato Black" panose="020F0502020204030203" pitchFamily="34" charset="0"/>
              <a:cs typeface="Lato Black" panose="020F0502020204030203" pitchFamily="34" charset="0"/>
            </a:endParaRPr>
          </a:p>
          <a:p>
            <a:endParaRPr lang="en-US" sz="1100" b="1" dirty="0">
              <a:latin typeface="Lato Black" panose="020F0502020204030203" pitchFamily="34" charset="0"/>
              <a:ea typeface="Lato Black" panose="020F0502020204030203" pitchFamily="34" charset="0"/>
              <a:cs typeface="Lato Black" panose="020F0502020204030203" pitchFamily="34" charset="0"/>
            </a:endParaRPr>
          </a:p>
          <a:p>
            <a:r>
              <a:rPr lang="en-US" sz="2400" b="1" dirty="0">
                <a:latin typeface="Lato Black" panose="020F0502020204030203" pitchFamily="34" charset="0"/>
                <a:ea typeface="Lato Black" panose="020F0502020204030203" pitchFamily="34" charset="0"/>
                <a:cs typeface="Lato Black" panose="020F0502020204030203" pitchFamily="34" charset="0"/>
              </a:rPr>
              <a:t>Israel</a:t>
            </a:r>
          </a:p>
          <a:p>
            <a:endParaRPr lang="en-US" sz="2400" b="1" dirty="0">
              <a:latin typeface="Lato Black" panose="020F0502020204030203" pitchFamily="34" charset="0"/>
              <a:ea typeface="Lato Black" panose="020F0502020204030203" pitchFamily="34" charset="0"/>
              <a:cs typeface="Lato Black" panose="020F0502020204030203" pitchFamily="34" charset="0"/>
            </a:endParaRPr>
          </a:p>
          <a:p>
            <a:endParaRPr lang="en-US" sz="1600" b="1"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231088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81958-9D97-BF4C-8181-FE520D1FA571}"/>
              </a:ext>
            </a:extLst>
          </p:cNvPr>
          <p:cNvSpPr>
            <a:spLocks noGrp="1"/>
          </p:cNvSpPr>
          <p:nvPr>
            <p:ph type="body" sz="quarter" idx="10"/>
          </p:nvPr>
        </p:nvSpPr>
        <p:spPr/>
        <p:txBody>
          <a:bodyPr>
            <a:normAutofit fontScale="92500" lnSpcReduction="10000"/>
          </a:bodyPr>
          <a:lstStyle/>
          <a:p>
            <a:r>
              <a:rPr lang="en-US" baseline="30000" dirty="0"/>
              <a:t>21</a:t>
            </a:r>
            <a:r>
              <a:rPr lang="en-US" dirty="0"/>
              <a:t> Then Moses stretched out his hand over the sea; and the Lord swept the sea back by a strong east wind all night and turned the sea into dry land, so the waters were divided. </a:t>
            </a:r>
            <a:r>
              <a:rPr lang="en-US" baseline="30000" dirty="0"/>
              <a:t>22</a:t>
            </a:r>
            <a:r>
              <a:rPr lang="en-US" dirty="0"/>
              <a:t> The sons of Israel went through the midst of the sea on the dry land, and the waters were like a wall to them on their right hand and on their left.</a:t>
            </a:r>
          </a:p>
        </p:txBody>
      </p:sp>
      <p:sp>
        <p:nvSpPr>
          <p:cNvPr id="3" name="Text Placeholder 2">
            <a:extLst>
              <a:ext uri="{FF2B5EF4-FFF2-40B4-BE49-F238E27FC236}">
                <a16:creationId xmlns:a16="http://schemas.microsoft.com/office/drawing/2014/main" id="{67805722-1432-4241-900A-0314AD5F7A50}"/>
              </a:ext>
            </a:extLst>
          </p:cNvPr>
          <p:cNvSpPr>
            <a:spLocks noGrp="1"/>
          </p:cNvSpPr>
          <p:nvPr>
            <p:ph type="body" sz="quarter" idx="11"/>
          </p:nvPr>
        </p:nvSpPr>
        <p:spPr/>
        <p:txBody>
          <a:bodyPr/>
          <a:lstStyle/>
          <a:p>
            <a:r>
              <a:rPr lang="en-US" dirty="0"/>
              <a:t>- Exodus 14:21-22</a:t>
            </a:r>
          </a:p>
        </p:txBody>
      </p:sp>
    </p:spTree>
    <p:extLst>
      <p:ext uri="{BB962C8B-B14F-4D97-AF65-F5344CB8AC3E}">
        <p14:creationId xmlns:p14="http://schemas.microsoft.com/office/powerpoint/2010/main" val="11482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BFC71B-EC02-0747-BDA9-61BC02222110}"/>
              </a:ext>
            </a:extLst>
          </p:cNvPr>
          <p:cNvSpPr>
            <a:spLocks noGrp="1"/>
          </p:cNvSpPr>
          <p:nvPr>
            <p:ph type="body" sz="quarter" idx="10"/>
          </p:nvPr>
        </p:nvSpPr>
        <p:spPr/>
        <p:txBody>
          <a:bodyPr>
            <a:normAutofit fontScale="92500" lnSpcReduction="20000"/>
          </a:bodyPr>
          <a:lstStyle/>
          <a:p>
            <a:r>
              <a:rPr lang="en-US" baseline="30000" dirty="0"/>
              <a:t>22</a:t>
            </a:r>
            <a:r>
              <a:rPr lang="en-US" dirty="0"/>
              <a:t> Then Moses led Israel from the Red Sea, and they went out into the wilderness of </a:t>
            </a:r>
            <a:r>
              <a:rPr lang="en-US" dirty="0" err="1"/>
              <a:t>Shur</a:t>
            </a:r>
            <a:r>
              <a:rPr lang="en-US" dirty="0"/>
              <a:t>; and they went three days in the wilderness and found no water. </a:t>
            </a:r>
            <a:r>
              <a:rPr lang="en-US" baseline="30000" dirty="0"/>
              <a:t>23</a:t>
            </a:r>
            <a:r>
              <a:rPr lang="en-US" dirty="0"/>
              <a:t> When they came to Marah, they could not drink the waters of Marah, for they were bitter; therefore it was named Marah. </a:t>
            </a:r>
            <a:r>
              <a:rPr lang="en-US" baseline="30000" dirty="0"/>
              <a:t>24</a:t>
            </a:r>
            <a:r>
              <a:rPr lang="en-US" dirty="0"/>
              <a:t> So the people grumbled at Moses, saying, “What shall we drink?”</a:t>
            </a:r>
          </a:p>
        </p:txBody>
      </p:sp>
      <p:sp>
        <p:nvSpPr>
          <p:cNvPr id="3" name="Text Placeholder 2">
            <a:extLst>
              <a:ext uri="{FF2B5EF4-FFF2-40B4-BE49-F238E27FC236}">
                <a16:creationId xmlns:a16="http://schemas.microsoft.com/office/drawing/2014/main" id="{20B99706-A24B-9C43-9688-6246C65CB9D9}"/>
              </a:ext>
            </a:extLst>
          </p:cNvPr>
          <p:cNvSpPr>
            <a:spLocks noGrp="1"/>
          </p:cNvSpPr>
          <p:nvPr>
            <p:ph type="body" sz="quarter" idx="11"/>
          </p:nvPr>
        </p:nvSpPr>
        <p:spPr/>
        <p:txBody>
          <a:bodyPr/>
          <a:lstStyle/>
          <a:p>
            <a:r>
              <a:rPr lang="en-US" dirty="0"/>
              <a:t>- Exodus 15:22-24</a:t>
            </a:r>
          </a:p>
        </p:txBody>
      </p:sp>
    </p:spTree>
    <p:extLst>
      <p:ext uri="{BB962C8B-B14F-4D97-AF65-F5344CB8AC3E}">
        <p14:creationId xmlns:p14="http://schemas.microsoft.com/office/powerpoint/2010/main" val="1231413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8D89-803F-CD44-98A1-568D23005A28}"/>
              </a:ext>
            </a:extLst>
          </p:cNvPr>
          <p:cNvSpPr>
            <a:spLocks noGrp="1"/>
          </p:cNvSpPr>
          <p:nvPr>
            <p:ph type="title"/>
          </p:nvPr>
        </p:nvSpPr>
        <p:spPr/>
        <p:txBody>
          <a:bodyPr>
            <a:normAutofit fontScale="90000"/>
          </a:bodyPr>
          <a:lstStyle/>
          <a:p>
            <a:r>
              <a:rPr lang="en-US" dirty="0"/>
              <a:t>Examples of Up-Again, Down-Again Faith:</a:t>
            </a:r>
          </a:p>
        </p:txBody>
      </p:sp>
      <p:sp>
        <p:nvSpPr>
          <p:cNvPr id="3" name="Text Placeholder 2">
            <a:extLst>
              <a:ext uri="{FF2B5EF4-FFF2-40B4-BE49-F238E27FC236}">
                <a16:creationId xmlns:a16="http://schemas.microsoft.com/office/drawing/2014/main" id="{49558806-EC7D-584B-9636-7D2FB400403F}"/>
              </a:ext>
            </a:extLst>
          </p:cNvPr>
          <p:cNvSpPr>
            <a:spLocks noGrp="1"/>
          </p:cNvSpPr>
          <p:nvPr>
            <p:ph type="body" sz="quarter" idx="10"/>
          </p:nvPr>
        </p:nvSpPr>
        <p:spPr>
          <a:xfrm>
            <a:off x="3143650" y="1846454"/>
            <a:ext cx="6000350" cy="2921757"/>
          </a:xfrm>
        </p:spPr>
        <p:txBody>
          <a:bodyPr>
            <a:normAutofit/>
          </a:bodyPr>
          <a:lstStyle/>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Genesis 12:1-4</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12:10-13</a:t>
            </a:r>
            <a:br>
              <a:rPr lang="en-US" sz="2400" b="1" dirty="0">
                <a:latin typeface="Lato Black" panose="020F0502020204030203" pitchFamily="34" charset="0"/>
                <a:ea typeface="Lato Black" panose="020F0502020204030203" pitchFamily="34" charset="0"/>
                <a:cs typeface="Lato Black" panose="020F0502020204030203" pitchFamily="34" charset="0"/>
              </a:rPr>
            </a:br>
            <a:r>
              <a:rPr lang="en-US" sz="2400" b="1" u="sng" dirty="0">
                <a:latin typeface="Lato Black" panose="020F0502020204030203" pitchFamily="34" charset="0"/>
                <a:ea typeface="Lato Black" panose="020F0502020204030203" pitchFamily="34" charset="0"/>
                <a:cs typeface="Lato Black" panose="020F0502020204030203" pitchFamily="34" charset="0"/>
              </a:rPr>
              <a:t>13:5-12</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16:1-4</a:t>
            </a:r>
          </a:p>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Exodus 12:37-40</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14:10-12</a:t>
            </a:r>
            <a:br>
              <a:rPr lang="en-US" sz="2400" b="1" dirty="0">
                <a:latin typeface="Lato Black" panose="020F0502020204030203" pitchFamily="34" charset="0"/>
                <a:ea typeface="Lato Black" panose="020F0502020204030203" pitchFamily="34" charset="0"/>
                <a:cs typeface="Lato Black" panose="020F0502020204030203" pitchFamily="34" charset="0"/>
              </a:rPr>
            </a:br>
            <a:r>
              <a:rPr lang="en-US" sz="2400" b="1" u="sng" dirty="0">
                <a:latin typeface="Lato Black" panose="020F0502020204030203" pitchFamily="34" charset="0"/>
                <a:ea typeface="Lato Black" panose="020F0502020204030203" pitchFamily="34" charset="0"/>
                <a:cs typeface="Lato Black" panose="020F0502020204030203" pitchFamily="34" charset="0"/>
              </a:rPr>
              <a:t>14:21-22</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15:22-24</a:t>
            </a:r>
          </a:p>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1 Kings 18:22-40</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19:1-5</a:t>
            </a:r>
          </a:p>
        </p:txBody>
      </p:sp>
      <p:sp>
        <p:nvSpPr>
          <p:cNvPr id="4" name="TextBox 3">
            <a:extLst>
              <a:ext uri="{FF2B5EF4-FFF2-40B4-BE49-F238E27FC236}">
                <a16:creationId xmlns:a16="http://schemas.microsoft.com/office/drawing/2014/main" id="{5E4DFF6D-CD87-9A4F-ACB6-9A849FFC795B}"/>
              </a:ext>
            </a:extLst>
          </p:cNvPr>
          <p:cNvSpPr txBox="1"/>
          <p:nvPr/>
        </p:nvSpPr>
        <p:spPr>
          <a:xfrm>
            <a:off x="3376277" y="1224010"/>
            <a:ext cx="611065"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UP</a:t>
            </a:r>
          </a:p>
        </p:txBody>
      </p:sp>
      <p:sp>
        <p:nvSpPr>
          <p:cNvPr id="5" name="TextBox 4">
            <a:extLst>
              <a:ext uri="{FF2B5EF4-FFF2-40B4-BE49-F238E27FC236}">
                <a16:creationId xmlns:a16="http://schemas.microsoft.com/office/drawing/2014/main" id="{F6D2B460-B5D7-1C48-AF0C-9E0A96298EC1}"/>
              </a:ext>
            </a:extLst>
          </p:cNvPr>
          <p:cNvSpPr txBox="1"/>
          <p:nvPr/>
        </p:nvSpPr>
        <p:spPr>
          <a:xfrm>
            <a:off x="6284190" y="1224009"/>
            <a:ext cx="1234633"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DOWN</a:t>
            </a:r>
          </a:p>
        </p:txBody>
      </p:sp>
      <p:cxnSp>
        <p:nvCxnSpPr>
          <p:cNvPr id="7" name="Straight Connector 6">
            <a:extLst>
              <a:ext uri="{FF2B5EF4-FFF2-40B4-BE49-F238E27FC236}">
                <a16:creationId xmlns:a16="http://schemas.microsoft.com/office/drawing/2014/main" id="{6A37A7A4-3A91-894F-811B-C47E8C35B752}"/>
              </a:ext>
            </a:extLst>
          </p:cNvPr>
          <p:cNvCxnSpPr/>
          <p:nvPr/>
        </p:nvCxnSpPr>
        <p:spPr>
          <a:xfrm flipH="1">
            <a:off x="437322" y="1700885"/>
            <a:ext cx="8301161"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08F0FB9-B5B8-3148-875B-CF3C21C1D137}"/>
              </a:ext>
            </a:extLst>
          </p:cNvPr>
          <p:cNvSpPr txBox="1"/>
          <p:nvPr/>
        </p:nvSpPr>
        <p:spPr>
          <a:xfrm>
            <a:off x="598230" y="1867306"/>
            <a:ext cx="2431217" cy="2569934"/>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Abram</a:t>
            </a:r>
            <a:endParaRPr lang="en-US" sz="1200" b="1" dirty="0">
              <a:latin typeface="Lato Black" panose="020F0502020204030203" pitchFamily="34" charset="0"/>
              <a:ea typeface="Lato Black" panose="020F0502020204030203" pitchFamily="34" charset="0"/>
              <a:cs typeface="Lato Black" panose="020F0502020204030203" pitchFamily="34" charset="0"/>
            </a:endParaRPr>
          </a:p>
          <a:p>
            <a:endParaRPr lang="en-US" sz="2400" b="1" dirty="0">
              <a:latin typeface="Lato Black" panose="020F0502020204030203" pitchFamily="34" charset="0"/>
              <a:ea typeface="Lato Black" panose="020F0502020204030203" pitchFamily="34" charset="0"/>
              <a:cs typeface="Lato Black" panose="020F0502020204030203" pitchFamily="34" charset="0"/>
            </a:endParaRPr>
          </a:p>
          <a:p>
            <a:endParaRPr lang="en-US" sz="1100" b="1" dirty="0">
              <a:latin typeface="Lato Black" panose="020F0502020204030203" pitchFamily="34" charset="0"/>
              <a:ea typeface="Lato Black" panose="020F0502020204030203" pitchFamily="34" charset="0"/>
              <a:cs typeface="Lato Black" panose="020F0502020204030203" pitchFamily="34" charset="0"/>
            </a:endParaRPr>
          </a:p>
          <a:p>
            <a:r>
              <a:rPr lang="en-US" sz="2400" b="1" dirty="0">
                <a:latin typeface="Lato Black" panose="020F0502020204030203" pitchFamily="34" charset="0"/>
                <a:ea typeface="Lato Black" panose="020F0502020204030203" pitchFamily="34" charset="0"/>
                <a:cs typeface="Lato Black" panose="020F0502020204030203" pitchFamily="34" charset="0"/>
              </a:rPr>
              <a:t>Israel</a:t>
            </a:r>
          </a:p>
          <a:p>
            <a:endParaRPr lang="en-US" sz="2400" b="1" dirty="0">
              <a:latin typeface="Lato Black" panose="020F0502020204030203" pitchFamily="34" charset="0"/>
              <a:ea typeface="Lato Black" panose="020F0502020204030203" pitchFamily="34" charset="0"/>
              <a:cs typeface="Lato Black" panose="020F0502020204030203" pitchFamily="34" charset="0"/>
            </a:endParaRPr>
          </a:p>
          <a:p>
            <a:endParaRPr lang="en-US" sz="1600" b="1" dirty="0">
              <a:latin typeface="Lato Black" panose="020F0502020204030203" pitchFamily="34" charset="0"/>
              <a:ea typeface="Lato Black" panose="020F0502020204030203" pitchFamily="34" charset="0"/>
              <a:cs typeface="Lato Black" panose="020F0502020204030203" pitchFamily="34" charset="0"/>
            </a:endParaRPr>
          </a:p>
          <a:p>
            <a:r>
              <a:rPr lang="en-US" sz="2400" b="1" dirty="0">
                <a:latin typeface="Lato Black" panose="020F0502020204030203" pitchFamily="34" charset="0"/>
                <a:ea typeface="Lato Black" panose="020F0502020204030203" pitchFamily="34" charset="0"/>
                <a:cs typeface="Lato Black" panose="020F0502020204030203" pitchFamily="34" charset="0"/>
              </a:rPr>
              <a:t>Elijah</a:t>
            </a:r>
          </a:p>
          <a:p>
            <a:endParaRPr lang="en-US" sz="1400" b="1"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77550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8A550-8484-8F40-BD04-95A71D089117}"/>
              </a:ext>
            </a:extLst>
          </p:cNvPr>
          <p:cNvSpPr>
            <a:spLocks noGrp="1"/>
          </p:cNvSpPr>
          <p:nvPr>
            <p:ph type="body" sz="quarter" idx="10"/>
          </p:nvPr>
        </p:nvSpPr>
        <p:spPr/>
        <p:txBody>
          <a:bodyPr>
            <a:normAutofit fontScale="92500" lnSpcReduction="10000"/>
          </a:bodyPr>
          <a:lstStyle/>
          <a:p>
            <a:r>
              <a:rPr lang="en-US" baseline="30000" dirty="0"/>
              <a:t>22</a:t>
            </a:r>
            <a:r>
              <a:rPr lang="en-US" dirty="0"/>
              <a:t> Then Elijah said to the people, “I alone am left a prophet of the Lord, but Baal’s prophets are 450 men. </a:t>
            </a:r>
            <a:r>
              <a:rPr lang="en-US" baseline="30000" dirty="0"/>
              <a:t>23</a:t>
            </a:r>
            <a:r>
              <a:rPr lang="en-US" dirty="0"/>
              <a:t> Now let them give us two oxen; and let them choose one ox for themselves and cut it up, and place it on the wood, but put no fire under it; and I will prepare the other ox and lay it on the wood, and I will not put a fire under it.</a:t>
            </a:r>
          </a:p>
        </p:txBody>
      </p:sp>
      <p:sp>
        <p:nvSpPr>
          <p:cNvPr id="3" name="Text Placeholder 2">
            <a:extLst>
              <a:ext uri="{FF2B5EF4-FFF2-40B4-BE49-F238E27FC236}">
                <a16:creationId xmlns:a16="http://schemas.microsoft.com/office/drawing/2014/main" id="{98664587-CC6E-2642-A76E-0DF69F63D524}"/>
              </a:ext>
            </a:extLst>
          </p:cNvPr>
          <p:cNvSpPr>
            <a:spLocks noGrp="1"/>
          </p:cNvSpPr>
          <p:nvPr>
            <p:ph type="body" sz="quarter" idx="11"/>
          </p:nvPr>
        </p:nvSpPr>
        <p:spPr/>
        <p:txBody>
          <a:bodyPr/>
          <a:lstStyle/>
          <a:p>
            <a:r>
              <a:rPr lang="en-US" dirty="0"/>
              <a:t>- 1 Kings 18:22-23</a:t>
            </a:r>
          </a:p>
        </p:txBody>
      </p:sp>
    </p:spTree>
    <p:extLst>
      <p:ext uri="{BB962C8B-B14F-4D97-AF65-F5344CB8AC3E}">
        <p14:creationId xmlns:p14="http://schemas.microsoft.com/office/powerpoint/2010/main" val="2665765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8A550-8484-8F40-BD04-95A71D089117}"/>
              </a:ext>
            </a:extLst>
          </p:cNvPr>
          <p:cNvSpPr>
            <a:spLocks noGrp="1"/>
          </p:cNvSpPr>
          <p:nvPr>
            <p:ph type="body" sz="quarter" idx="10"/>
          </p:nvPr>
        </p:nvSpPr>
        <p:spPr/>
        <p:txBody>
          <a:bodyPr>
            <a:normAutofit/>
          </a:bodyPr>
          <a:lstStyle/>
          <a:p>
            <a:r>
              <a:rPr lang="en-US" sz="2800" baseline="30000" dirty="0"/>
              <a:t>24</a:t>
            </a:r>
            <a:r>
              <a:rPr lang="en-US" sz="2800" dirty="0"/>
              <a:t> Then you call on the name of your god, and I will call on the name of the Lord, and the God who answers by fire, He is God.” And all the people said, “That is a good idea.” </a:t>
            </a:r>
            <a:r>
              <a:rPr lang="en-US" sz="2800" baseline="30000" dirty="0"/>
              <a:t>25</a:t>
            </a:r>
            <a:r>
              <a:rPr lang="en-US" sz="2800" dirty="0"/>
              <a:t> So Elijah said to the prophets of Baal, “Choose one ox for yourselves and prepare it first for you are many, and call on the name of your god, but put no fire under it.”</a:t>
            </a:r>
          </a:p>
        </p:txBody>
      </p:sp>
      <p:sp>
        <p:nvSpPr>
          <p:cNvPr id="3" name="Text Placeholder 2">
            <a:extLst>
              <a:ext uri="{FF2B5EF4-FFF2-40B4-BE49-F238E27FC236}">
                <a16:creationId xmlns:a16="http://schemas.microsoft.com/office/drawing/2014/main" id="{98664587-CC6E-2642-A76E-0DF69F63D524}"/>
              </a:ext>
            </a:extLst>
          </p:cNvPr>
          <p:cNvSpPr>
            <a:spLocks noGrp="1"/>
          </p:cNvSpPr>
          <p:nvPr>
            <p:ph type="body" sz="quarter" idx="11"/>
          </p:nvPr>
        </p:nvSpPr>
        <p:spPr/>
        <p:txBody>
          <a:bodyPr/>
          <a:lstStyle/>
          <a:p>
            <a:r>
              <a:rPr lang="en-US" dirty="0"/>
              <a:t>- 1 Kings 18:24-25</a:t>
            </a:r>
          </a:p>
        </p:txBody>
      </p:sp>
    </p:spTree>
    <p:extLst>
      <p:ext uri="{BB962C8B-B14F-4D97-AF65-F5344CB8AC3E}">
        <p14:creationId xmlns:p14="http://schemas.microsoft.com/office/powerpoint/2010/main" val="212528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8A550-8484-8F40-BD04-95A71D089117}"/>
              </a:ext>
            </a:extLst>
          </p:cNvPr>
          <p:cNvSpPr>
            <a:spLocks noGrp="1"/>
          </p:cNvSpPr>
          <p:nvPr>
            <p:ph type="body" sz="quarter" idx="10"/>
          </p:nvPr>
        </p:nvSpPr>
        <p:spPr/>
        <p:txBody>
          <a:bodyPr>
            <a:normAutofit/>
          </a:bodyPr>
          <a:lstStyle/>
          <a:p>
            <a:r>
              <a:rPr lang="en-US" dirty="0"/>
              <a:t>Then they took the ox which was given them and they prepared it and called on the name of Baal from morning until noon saying, “O Baal, answer us.” But there was no voice and no one answered. And they leaped about the altar which they made.</a:t>
            </a:r>
          </a:p>
        </p:txBody>
      </p:sp>
      <p:sp>
        <p:nvSpPr>
          <p:cNvPr id="3" name="Text Placeholder 2">
            <a:extLst>
              <a:ext uri="{FF2B5EF4-FFF2-40B4-BE49-F238E27FC236}">
                <a16:creationId xmlns:a16="http://schemas.microsoft.com/office/drawing/2014/main" id="{98664587-CC6E-2642-A76E-0DF69F63D524}"/>
              </a:ext>
            </a:extLst>
          </p:cNvPr>
          <p:cNvSpPr>
            <a:spLocks noGrp="1"/>
          </p:cNvSpPr>
          <p:nvPr>
            <p:ph type="body" sz="quarter" idx="11"/>
          </p:nvPr>
        </p:nvSpPr>
        <p:spPr/>
        <p:txBody>
          <a:bodyPr/>
          <a:lstStyle/>
          <a:p>
            <a:r>
              <a:rPr lang="en-US" dirty="0"/>
              <a:t>- 1 Kings 18:26</a:t>
            </a:r>
          </a:p>
        </p:txBody>
      </p:sp>
    </p:spTree>
    <p:extLst>
      <p:ext uri="{BB962C8B-B14F-4D97-AF65-F5344CB8AC3E}">
        <p14:creationId xmlns:p14="http://schemas.microsoft.com/office/powerpoint/2010/main" val="34758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8D41-8CF3-9445-8F47-C87C4F354C80}"/>
              </a:ext>
            </a:extLst>
          </p:cNvPr>
          <p:cNvSpPr>
            <a:spLocks noGrp="1"/>
          </p:cNvSpPr>
          <p:nvPr>
            <p:ph type="title"/>
          </p:nvPr>
        </p:nvSpPr>
        <p:spPr>
          <a:xfrm>
            <a:off x="2608027" y="465439"/>
            <a:ext cx="5920687" cy="4236288"/>
          </a:xfrm>
        </p:spPr>
        <p:txBody>
          <a:bodyPr>
            <a:normAutofit/>
          </a:bodyPr>
          <a:lstStyle/>
          <a:p>
            <a:pPr algn="l"/>
            <a:r>
              <a:rPr lang="en-US" sz="2800" dirty="0"/>
              <a:t>A spinning masterpiece, defies gravity wonderfully. The ride features three inversions including a vertical loop and two launches for maximum speed. </a:t>
            </a:r>
            <a:br>
              <a:rPr lang="en-US" sz="2800" dirty="0"/>
            </a:br>
            <a:r>
              <a:rPr lang="en-US" sz="2800" dirty="0"/>
              <a:t>The 100-feet tall ride zooms and spins for the very best adrenaline rush, mimicking a plunge through mountains.</a:t>
            </a:r>
          </a:p>
        </p:txBody>
      </p:sp>
      <p:pic>
        <p:nvPicPr>
          <p:cNvPr id="4" name="Picture 3" descr="Icon&#10;&#10;Description automatically generated">
            <a:extLst>
              <a:ext uri="{FF2B5EF4-FFF2-40B4-BE49-F238E27FC236}">
                <a16:creationId xmlns:a16="http://schemas.microsoft.com/office/drawing/2014/main" id="{AFF448EC-52FF-1F43-A798-3BE75D2E9847}"/>
              </a:ext>
            </a:extLst>
          </p:cNvPr>
          <p:cNvPicPr>
            <a:picLocks noChangeAspect="1"/>
          </p:cNvPicPr>
          <p:nvPr/>
        </p:nvPicPr>
        <p:blipFill>
          <a:blip r:embed="rId2"/>
          <a:stretch>
            <a:fillRect/>
          </a:stretch>
        </p:blipFill>
        <p:spPr>
          <a:xfrm>
            <a:off x="710700" y="906393"/>
            <a:ext cx="1793959" cy="1793959"/>
          </a:xfrm>
          <a:prstGeom prst="rect">
            <a:avLst/>
          </a:prstGeom>
        </p:spPr>
      </p:pic>
    </p:spTree>
    <p:extLst>
      <p:ext uri="{BB962C8B-B14F-4D97-AF65-F5344CB8AC3E}">
        <p14:creationId xmlns:p14="http://schemas.microsoft.com/office/powerpoint/2010/main" val="3017253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8A550-8484-8F40-BD04-95A71D089117}"/>
              </a:ext>
            </a:extLst>
          </p:cNvPr>
          <p:cNvSpPr>
            <a:spLocks noGrp="1"/>
          </p:cNvSpPr>
          <p:nvPr>
            <p:ph type="body" sz="quarter" idx="10"/>
          </p:nvPr>
        </p:nvSpPr>
        <p:spPr/>
        <p:txBody>
          <a:bodyPr>
            <a:normAutofit fontScale="92500" lnSpcReduction="20000"/>
          </a:bodyPr>
          <a:lstStyle/>
          <a:p>
            <a:r>
              <a:rPr lang="en-US" baseline="30000" dirty="0"/>
              <a:t>27</a:t>
            </a:r>
            <a:r>
              <a:rPr lang="en-US" dirty="0"/>
              <a:t> It came about at noon, that Elijah mocked them and said, “Call out with a loud voice, for he is a god; either he is occupied or gone aside, or is on a journey, or perhaps he is asleep and needs to be awakened.” </a:t>
            </a:r>
            <a:r>
              <a:rPr lang="en-US" baseline="30000" dirty="0"/>
              <a:t>28</a:t>
            </a:r>
            <a:r>
              <a:rPr lang="en-US" dirty="0"/>
              <a:t> So they cried with a loud voice and cut themselves according to their custom with swords and lances until the blood gushed out on them.</a:t>
            </a:r>
          </a:p>
        </p:txBody>
      </p:sp>
      <p:sp>
        <p:nvSpPr>
          <p:cNvPr id="3" name="Text Placeholder 2">
            <a:extLst>
              <a:ext uri="{FF2B5EF4-FFF2-40B4-BE49-F238E27FC236}">
                <a16:creationId xmlns:a16="http://schemas.microsoft.com/office/drawing/2014/main" id="{98664587-CC6E-2642-A76E-0DF69F63D524}"/>
              </a:ext>
            </a:extLst>
          </p:cNvPr>
          <p:cNvSpPr>
            <a:spLocks noGrp="1"/>
          </p:cNvSpPr>
          <p:nvPr>
            <p:ph type="body" sz="quarter" idx="11"/>
          </p:nvPr>
        </p:nvSpPr>
        <p:spPr/>
        <p:txBody>
          <a:bodyPr/>
          <a:lstStyle/>
          <a:p>
            <a:r>
              <a:rPr lang="en-US" dirty="0"/>
              <a:t>- 1 Kings 18:27-28</a:t>
            </a:r>
          </a:p>
        </p:txBody>
      </p:sp>
    </p:spTree>
    <p:extLst>
      <p:ext uri="{BB962C8B-B14F-4D97-AF65-F5344CB8AC3E}">
        <p14:creationId xmlns:p14="http://schemas.microsoft.com/office/powerpoint/2010/main" val="3896213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8A550-8484-8F40-BD04-95A71D089117}"/>
              </a:ext>
            </a:extLst>
          </p:cNvPr>
          <p:cNvSpPr>
            <a:spLocks noGrp="1"/>
          </p:cNvSpPr>
          <p:nvPr>
            <p:ph type="body" sz="quarter" idx="10"/>
          </p:nvPr>
        </p:nvSpPr>
        <p:spPr/>
        <p:txBody>
          <a:bodyPr>
            <a:normAutofit fontScale="92500" lnSpcReduction="10000"/>
          </a:bodyPr>
          <a:lstStyle/>
          <a:p>
            <a:r>
              <a:rPr lang="en-US" baseline="30000" dirty="0"/>
              <a:t>29</a:t>
            </a:r>
            <a:r>
              <a:rPr lang="en-US" dirty="0"/>
              <a:t> When midday was past, they raved until the time of the offering of the evening sacrifice; but there was no voice, no one answered, and no one paid attention. </a:t>
            </a:r>
            <a:br>
              <a:rPr lang="en-US" dirty="0"/>
            </a:br>
            <a:r>
              <a:rPr lang="en-US" baseline="30000" dirty="0"/>
              <a:t>30</a:t>
            </a:r>
            <a:r>
              <a:rPr lang="en-US" dirty="0"/>
              <a:t> Then Elijah said to all the people, “Come near to me.” So all the people came near to him. And he repaired the altar of the Lord which had been torn down.</a:t>
            </a:r>
          </a:p>
        </p:txBody>
      </p:sp>
      <p:sp>
        <p:nvSpPr>
          <p:cNvPr id="3" name="Text Placeholder 2">
            <a:extLst>
              <a:ext uri="{FF2B5EF4-FFF2-40B4-BE49-F238E27FC236}">
                <a16:creationId xmlns:a16="http://schemas.microsoft.com/office/drawing/2014/main" id="{98664587-CC6E-2642-A76E-0DF69F63D524}"/>
              </a:ext>
            </a:extLst>
          </p:cNvPr>
          <p:cNvSpPr>
            <a:spLocks noGrp="1"/>
          </p:cNvSpPr>
          <p:nvPr>
            <p:ph type="body" sz="quarter" idx="11"/>
          </p:nvPr>
        </p:nvSpPr>
        <p:spPr/>
        <p:txBody>
          <a:bodyPr/>
          <a:lstStyle/>
          <a:p>
            <a:r>
              <a:rPr lang="en-US" dirty="0"/>
              <a:t>- 1 Kings 18:29-30</a:t>
            </a:r>
          </a:p>
        </p:txBody>
      </p:sp>
    </p:spTree>
    <p:extLst>
      <p:ext uri="{BB962C8B-B14F-4D97-AF65-F5344CB8AC3E}">
        <p14:creationId xmlns:p14="http://schemas.microsoft.com/office/powerpoint/2010/main" val="4170338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8A550-8484-8F40-BD04-95A71D089117}"/>
              </a:ext>
            </a:extLst>
          </p:cNvPr>
          <p:cNvSpPr>
            <a:spLocks noGrp="1"/>
          </p:cNvSpPr>
          <p:nvPr>
            <p:ph type="body" sz="quarter" idx="10"/>
          </p:nvPr>
        </p:nvSpPr>
        <p:spPr/>
        <p:txBody>
          <a:bodyPr>
            <a:normAutofit fontScale="92500" lnSpcReduction="10000"/>
          </a:bodyPr>
          <a:lstStyle/>
          <a:p>
            <a:r>
              <a:rPr lang="en-US" baseline="30000" dirty="0"/>
              <a:t>31</a:t>
            </a:r>
            <a:r>
              <a:rPr lang="en-US" dirty="0"/>
              <a:t> Elijah took twelve stones according to the number of the tribes of the sons of Jacob, to whom the word of the Lord had come, saying, “Israel shall be your name.” </a:t>
            </a:r>
            <a:br>
              <a:rPr lang="en-US" dirty="0"/>
            </a:br>
            <a:r>
              <a:rPr lang="en-US" baseline="30000" dirty="0"/>
              <a:t>32</a:t>
            </a:r>
            <a:r>
              <a:rPr lang="en-US" dirty="0"/>
              <a:t> So with the stones he built an altar in the name of the Lord, and he made a trench around the altar, large enough to hold two measures of seed.</a:t>
            </a:r>
          </a:p>
        </p:txBody>
      </p:sp>
      <p:sp>
        <p:nvSpPr>
          <p:cNvPr id="3" name="Text Placeholder 2">
            <a:extLst>
              <a:ext uri="{FF2B5EF4-FFF2-40B4-BE49-F238E27FC236}">
                <a16:creationId xmlns:a16="http://schemas.microsoft.com/office/drawing/2014/main" id="{98664587-CC6E-2642-A76E-0DF69F63D524}"/>
              </a:ext>
            </a:extLst>
          </p:cNvPr>
          <p:cNvSpPr>
            <a:spLocks noGrp="1"/>
          </p:cNvSpPr>
          <p:nvPr>
            <p:ph type="body" sz="quarter" idx="11"/>
          </p:nvPr>
        </p:nvSpPr>
        <p:spPr/>
        <p:txBody>
          <a:bodyPr/>
          <a:lstStyle/>
          <a:p>
            <a:r>
              <a:rPr lang="en-US" dirty="0"/>
              <a:t>- 1 Kings 18:31-32</a:t>
            </a:r>
          </a:p>
        </p:txBody>
      </p:sp>
    </p:spTree>
    <p:extLst>
      <p:ext uri="{BB962C8B-B14F-4D97-AF65-F5344CB8AC3E}">
        <p14:creationId xmlns:p14="http://schemas.microsoft.com/office/powerpoint/2010/main" val="2864130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8A550-8484-8F40-BD04-95A71D089117}"/>
              </a:ext>
            </a:extLst>
          </p:cNvPr>
          <p:cNvSpPr>
            <a:spLocks noGrp="1"/>
          </p:cNvSpPr>
          <p:nvPr>
            <p:ph type="body" sz="quarter" idx="10"/>
          </p:nvPr>
        </p:nvSpPr>
        <p:spPr/>
        <p:txBody>
          <a:bodyPr>
            <a:normAutofit fontScale="92500" lnSpcReduction="20000"/>
          </a:bodyPr>
          <a:lstStyle/>
          <a:p>
            <a:r>
              <a:rPr lang="en-US" baseline="30000" dirty="0"/>
              <a:t>33</a:t>
            </a:r>
            <a:r>
              <a:rPr lang="en-US" dirty="0"/>
              <a:t> Then he arranged the wood and cut the ox in pieces and laid it on the wood. </a:t>
            </a:r>
            <a:r>
              <a:rPr lang="en-US" baseline="30000" dirty="0"/>
              <a:t>34</a:t>
            </a:r>
            <a:r>
              <a:rPr lang="en-US" dirty="0"/>
              <a:t> And he said, “Fill four pitchers with water and pour it on the burnt offering and on the wood.” And he said, “Do it a second time,” and they did it a second time. And he said, “Do it a third time,” and they did it a third time. </a:t>
            </a:r>
            <a:r>
              <a:rPr lang="en-US" baseline="30000" dirty="0"/>
              <a:t>35</a:t>
            </a:r>
            <a:r>
              <a:rPr lang="en-US" dirty="0"/>
              <a:t> The water flowed around the altar and he also filled the trench with water.</a:t>
            </a:r>
          </a:p>
        </p:txBody>
      </p:sp>
      <p:sp>
        <p:nvSpPr>
          <p:cNvPr id="3" name="Text Placeholder 2">
            <a:extLst>
              <a:ext uri="{FF2B5EF4-FFF2-40B4-BE49-F238E27FC236}">
                <a16:creationId xmlns:a16="http://schemas.microsoft.com/office/drawing/2014/main" id="{98664587-CC6E-2642-A76E-0DF69F63D524}"/>
              </a:ext>
            </a:extLst>
          </p:cNvPr>
          <p:cNvSpPr>
            <a:spLocks noGrp="1"/>
          </p:cNvSpPr>
          <p:nvPr>
            <p:ph type="body" sz="quarter" idx="11"/>
          </p:nvPr>
        </p:nvSpPr>
        <p:spPr/>
        <p:txBody>
          <a:bodyPr/>
          <a:lstStyle/>
          <a:p>
            <a:r>
              <a:rPr lang="en-US" dirty="0"/>
              <a:t>- 1 Kings 18:33-35</a:t>
            </a:r>
          </a:p>
        </p:txBody>
      </p:sp>
    </p:spTree>
    <p:extLst>
      <p:ext uri="{BB962C8B-B14F-4D97-AF65-F5344CB8AC3E}">
        <p14:creationId xmlns:p14="http://schemas.microsoft.com/office/powerpoint/2010/main" val="296621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8A550-8484-8F40-BD04-95A71D089117}"/>
              </a:ext>
            </a:extLst>
          </p:cNvPr>
          <p:cNvSpPr>
            <a:spLocks noGrp="1"/>
          </p:cNvSpPr>
          <p:nvPr>
            <p:ph type="body" sz="quarter" idx="10"/>
          </p:nvPr>
        </p:nvSpPr>
        <p:spPr/>
        <p:txBody>
          <a:bodyPr>
            <a:normAutofit/>
          </a:bodyPr>
          <a:lstStyle/>
          <a:p>
            <a:r>
              <a:rPr lang="en-US" sz="2400" baseline="30000" dirty="0"/>
              <a:t>36</a:t>
            </a:r>
            <a:r>
              <a:rPr lang="en-US" sz="2400" dirty="0"/>
              <a:t> At the time of the offering of the evening sacrifice, Elijah the prophet came near and said, “O Lord, the God of Abraham, Isaac and Israel, today let it be known that You are God in Israel and that I am Your servant and I have done all these things at Your word. </a:t>
            </a:r>
            <a:r>
              <a:rPr lang="en-US" sz="2400" baseline="30000" dirty="0"/>
              <a:t>37</a:t>
            </a:r>
            <a:r>
              <a:rPr lang="en-US" sz="2400" dirty="0"/>
              <a:t> Answer me, O Lord, answer me, that this people may know that You, O Lord, are God, and that You have turned their heart back again.”</a:t>
            </a:r>
          </a:p>
        </p:txBody>
      </p:sp>
      <p:sp>
        <p:nvSpPr>
          <p:cNvPr id="3" name="Text Placeholder 2">
            <a:extLst>
              <a:ext uri="{FF2B5EF4-FFF2-40B4-BE49-F238E27FC236}">
                <a16:creationId xmlns:a16="http://schemas.microsoft.com/office/drawing/2014/main" id="{98664587-CC6E-2642-A76E-0DF69F63D524}"/>
              </a:ext>
            </a:extLst>
          </p:cNvPr>
          <p:cNvSpPr>
            <a:spLocks noGrp="1"/>
          </p:cNvSpPr>
          <p:nvPr>
            <p:ph type="body" sz="quarter" idx="11"/>
          </p:nvPr>
        </p:nvSpPr>
        <p:spPr/>
        <p:txBody>
          <a:bodyPr/>
          <a:lstStyle/>
          <a:p>
            <a:r>
              <a:rPr lang="en-US" dirty="0"/>
              <a:t>- 1 Kings 18:36-37</a:t>
            </a:r>
          </a:p>
        </p:txBody>
      </p:sp>
    </p:spTree>
    <p:extLst>
      <p:ext uri="{BB962C8B-B14F-4D97-AF65-F5344CB8AC3E}">
        <p14:creationId xmlns:p14="http://schemas.microsoft.com/office/powerpoint/2010/main" val="411293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8A550-8484-8F40-BD04-95A71D089117}"/>
              </a:ext>
            </a:extLst>
          </p:cNvPr>
          <p:cNvSpPr>
            <a:spLocks noGrp="1"/>
          </p:cNvSpPr>
          <p:nvPr>
            <p:ph type="body" sz="quarter" idx="10"/>
          </p:nvPr>
        </p:nvSpPr>
        <p:spPr/>
        <p:txBody>
          <a:bodyPr>
            <a:normAutofit/>
          </a:bodyPr>
          <a:lstStyle/>
          <a:p>
            <a:r>
              <a:rPr lang="en-US" sz="2400" baseline="30000" dirty="0"/>
              <a:t>38</a:t>
            </a:r>
            <a:r>
              <a:rPr lang="en-US" sz="2400" dirty="0"/>
              <a:t> Then the fire of the Lord fell and consumed the burnt offering and the wood and the stones and the dust, and licked up the water that was in the trench. </a:t>
            </a:r>
            <a:br>
              <a:rPr lang="en-US" sz="2400" dirty="0"/>
            </a:br>
            <a:r>
              <a:rPr lang="en-US" sz="2400" baseline="30000" dirty="0"/>
              <a:t>39</a:t>
            </a:r>
            <a:r>
              <a:rPr lang="en-US" sz="2400" dirty="0"/>
              <a:t> When all the people saw it, they fell on their faces; and they said, “The Lord, He is God; the Lord, He is God.” </a:t>
            </a:r>
            <a:r>
              <a:rPr lang="en-US" sz="2400" baseline="30000" dirty="0"/>
              <a:t>40</a:t>
            </a:r>
            <a:r>
              <a:rPr lang="en-US" sz="2400" dirty="0"/>
              <a:t> Then Elijah said to them, “Seize the prophets of Baal; do not let one of them escape.” So they seized them; and Elijah brought them down to the brook Kishon, and slew them there.</a:t>
            </a:r>
          </a:p>
        </p:txBody>
      </p:sp>
      <p:sp>
        <p:nvSpPr>
          <p:cNvPr id="3" name="Text Placeholder 2">
            <a:extLst>
              <a:ext uri="{FF2B5EF4-FFF2-40B4-BE49-F238E27FC236}">
                <a16:creationId xmlns:a16="http://schemas.microsoft.com/office/drawing/2014/main" id="{98664587-CC6E-2642-A76E-0DF69F63D524}"/>
              </a:ext>
            </a:extLst>
          </p:cNvPr>
          <p:cNvSpPr>
            <a:spLocks noGrp="1"/>
          </p:cNvSpPr>
          <p:nvPr>
            <p:ph type="body" sz="quarter" idx="11"/>
          </p:nvPr>
        </p:nvSpPr>
        <p:spPr/>
        <p:txBody>
          <a:bodyPr/>
          <a:lstStyle/>
          <a:p>
            <a:r>
              <a:rPr lang="en-US" dirty="0"/>
              <a:t>- 1 Kings 18:38-40</a:t>
            </a:r>
          </a:p>
        </p:txBody>
      </p:sp>
    </p:spTree>
    <p:extLst>
      <p:ext uri="{BB962C8B-B14F-4D97-AF65-F5344CB8AC3E}">
        <p14:creationId xmlns:p14="http://schemas.microsoft.com/office/powerpoint/2010/main" val="3242263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A2011C-C3BA-C240-80A7-BDE38372D7C8}"/>
              </a:ext>
            </a:extLst>
          </p:cNvPr>
          <p:cNvSpPr>
            <a:spLocks noGrp="1"/>
          </p:cNvSpPr>
          <p:nvPr>
            <p:ph type="body" sz="quarter" idx="10"/>
          </p:nvPr>
        </p:nvSpPr>
        <p:spPr/>
        <p:txBody>
          <a:bodyPr>
            <a:normAutofit/>
          </a:bodyPr>
          <a:lstStyle/>
          <a:p>
            <a:r>
              <a:rPr lang="en-US" sz="2400" baseline="30000" dirty="0"/>
              <a:t>1</a:t>
            </a:r>
            <a:r>
              <a:rPr lang="en-US" sz="2400" dirty="0"/>
              <a:t> Now Ahab told Jezebel all that Elijah had done, and how he had killed all the prophets with the sword. </a:t>
            </a:r>
            <a:br>
              <a:rPr lang="en-US" sz="2400" dirty="0"/>
            </a:br>
            <a:r>
              <a:rPr lang="en-US" sz="2400" baseline="30000" dirty="0"/>
              <a:t>2</a:t>
            </a:r>
            <a:r>
              <a:rPr lang="en-US" sz="2400" dirty="0"/>
              <a:t> Then Jezebel sent a messenger to Elijah, saying, </a:t>
            </a:r>
            <a:br>
              <a:rPr lang="en-US" sz="2400" dirty="0"/>
            </a:br>
            <a:r>
              <a:rPr lang="en-US" sz="2400" dirty="0"/>
              <a:t>“So may the gods do to me and even more, if I do not make your life as the life of one of them by tomorrow about this time.” </a:t>
            </a:r>
            <a:r>
              <a:rPr lang="en-US" sz="2400" baseline="30000" dirty="0"/>
              <a:t>3</a:t>
            </a:r>
            <a:r>
              <a:rPr lang="en-US" sz="2400" dirty="0"/>
              <a:t> And he was afraid and arose and ran for his life and came to Beersheba, which belongs to Judah, and left his servant there.</a:t>
            </a:r>
          </a:p>
        </p:txBody>
      </p:sp>
      <p:sp>
        <p:nvSpPr>
          <p:cNvPr id="3" name="Text Placeholder 2">
            <a:extLst>
              <a:ext uri="{FF2B5EF4-FFF2-40B4-BE49-F238E27FC236}">
                <a16:creationId xmlns:a16="http://schemas.microsoft.com/office/drawing/2014/main" id="{B38DF091-6818-2F44-8E99-F92A20AFDBDF}"/>
              </a:ext>
            </a:extLst>
          </p:cNvPr>
          <p:cNvSpPr>
            <a:spLocks noGrp="1"/>
          </p:cNvSpPr>
          <p:nvPr>
            <p:ph type="body" sz="quarter" idx="11"/>
          </p:nvPr>
        </p:nvSpPr>
        <p:spPr/>
        <p:txBody>
          <a:bodyPr/>
          <a:lstStyle/>
          <a:p>
            <a:r>
              <a:rPr lang="en-US" dirty="0"/>
              <a:t>- 1 Kings 19:1-3</a:t>
            </a:r>
          </a:p>
        </p:txBody>
      </p:sp>
    </p:spTree>
    <p:extLst>
      <p:ext uri="{BB962C8B-B14F-4D97-AF65-F5344CB8AC3E}">
        <p14:creationId xmlns:p14="http://schemas.microsoft.com/office/powerpoint/2010/main" val="1146981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A2011C-C3BA-C240-80A7-BDE38372D7C8}"/>
              </a:ext>
            </a:extLst>
          </p:cNvPr>
          <p:cNvSpPr>
            <a:spLocks noGrp="1"/>
          </p:cNvSpPr>
          <p:nvPr>
            <p:ph type="body" sz="quarter" idx="10"/>
          </p:nvPr>
        </p:nvSpPr>
        <p:spPr/>
        <p:txBody>
          <a:bodyPr>
            <a:normAutofit/>
          </a:bodyPr>
          <a:lstStyle/>
          <a:p>
            <a:r>
              <a:rPr lang="en-US" sz="2800" baseline="30000" dirty="0"/>
              <a:t>4</a:t>
            </a:r>
            <a:r>
              <a:rPr lang="en-US" sz="2800" dirty="0"/>
              <a:t> But he himself went a day’s journey into the wilderness, and came and sat down under a juniper tree; and he requested for himself that he might die, and said, “It is enough; now, O Lord, take my life, for I am not better than my fathers.” </a:t>
            </a:r>
            <a:r>
              <a:rPr lang="en-US" sz="2800" baseline="30000" dirty="0"/>
              <a:t>5</a:t>
            </a:r>
            <a:r>
              <a:rPr lang="en-US" sz="2800" dirty="0"/>
              <a:t> He lay down and slept under a juniper tree; and behold, there was an angel touching him, and he said to him, “Arise, eat.”</a:t>
            </a:r>
          </a:p>
        </p:txBody>
      </p:sp>
      <p:sp>
        <p:nvSpPr>
          <p:cNvPr id="3" name="Text Placeholder 2">
            <a:extLst>
              <a:ext uri="{FF2B5EF4-FFF2-40B4-BE49-F238E27FC236}">
                <a16:creationId xmlns:a16="http://schemas.microsoft.com/office/drawing/2014/main" id="{B38DF091-6818-2F44-8E99-F92A20AFDBDF}"/>
              </a:ext>
            </a:extLst>
          </p:cNvPr>
          <p:cNvSpPr>
            <a:spLocks noGrp="1"/>
          </p:cNvSpPr>
          <p:nvPr>
            <p:ph type="body" sz="quarter" idx="11"/>
          </p:nvPr>
        </p:nvSpPr>
        <p:spPr/>
        <p:txBody>
          <a:bodyPr/>
          <a:lstStyle/>
          <a:p>
            <a:r>
              <a:rPr lang="en-US" dirty="0"/>
              <a:t>- 1 Kings 19:4-5</a:t>
            </a:r>
          </a:p>
        </p:txBody>
      </p:sp>
    </p:spTree>
    <p:extLst>
      <p:ext uri="{BB962C8B-B14F-4D97-AF65-F5344CB8AC3E}">
        <p14:creationId xmlns:p14="http://schemas.microsoft.com/office/powerpoint/2010/main" val="1225288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8D89-803F-CD44-98A1-568D23005A28}"/>
              </a:ext>
            </a:extLst>
          </p:cNvPr>
          <p:cNvSpPr>
            <a:spLocks noGrp="1"/>
          </p:cNvSpPr>
          <p:nvPr>
            <p:ph type="title"/>
          </p:nvPr>
        </p:nvSpPr>
        <p:spPr/>
        <p:txBody>
          <a:bodyPr>
            <a:normAutofit fontScale="90000"/>
          </a:bodyPr>
          <a:lstStyle/>
          <a:p>
            <a:r>
              <a:rPr lang="en-US" dirty="0"/>
              <a:t>Examples of Up-Again, Down-Again Faith:</a:t>
            </a:r>
          </a:p>
        </p:txBody>
      </p:sp>
      <p:sp>
        <p:nvSpPr>
          <p:cNvPr id="3" name="Text Placeholder 2">
            <a:extLst>
              <a:ext uri="{FF2B5EF4-FFF2-40B4-BE49-F238E27FC236}">
                <a16:creationId xmlns:a16="http://schemas.microsoft.com/office/drawing/2014/main" id="{49558806-EC7D-584B-9636-7D2FB400403F}"/>
              </a:ext>
            </a:extLst>
          </p:cNvPr>
          <p:cNvSpPr>
            <a:spLocks noGrp="1"/>
          </p:cNvSpPr>
          <p:nvPr>
            <p:ph type="body" sz="quarter" idx="10"/>
          </p:nvPr>
        </p:nvSpPr>
        <p:spPr>
          <a:xfrm>
            <a:off x="3143650" y="1846454"/>
            <a:ext cx="6000350" cy="2921757"/>
          </a:xfrm>
        </p:spPr>
        <p:txBody>
          <a:bodyPr>
            <a:normAutofit/>
          </a:bodyPr>
          <a:lstStyle/>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Genesis 12:1-4</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12:10-13</a:t>
            </a:r>
            <a:br>
              <a:rPr lang="en-US" sz="2400" b="1" dirty="0">
                <a:latin typeface="Lato Black" panose="020F0502020204030203" pitchFamily="34" charset="0"/>
                <a:ea typeface="Lato Black" panose="020F0502020204030203" pitchFamily="34" charset="0"/>
                <a:cs typeface="Lato Black" panose="020F0502020204030203" pitchFamily="34" charset="0"/>
              </a:rPr>
            </a:br>
            <a:r>
              <a:rPr lang="en-US" sz="2400" b="1" u="sng" dirty="0">
                <a:latin typeface="Lato Black" panose="020F0502020204030203" pitchFamily="34" charset="0"/>
                <a:ea typeface="Lato Black" panose="020F0502020204030203" pitchFamily="34" charset="0"/>
                <a:cs typeface="Lato Black" panose="020F0502020204030203" pitchFamily="34" charset="0"/>
              </a:rPr>
              <a:t>13:5-12</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16:1-4</a:t>
            </a:r>
          </a:p>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Exodus 12:37-40</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14:10-12</a:t>
            </a:r>
            <a:br>
              <a:rPr lang="en-US" sz="2400" b="1" dirty="0">
                <a:latin typeface="Lato Black" panose="020F0502020204030203" pitchFamily="34" charset="0"/>
                <a:ea typeface="Lato Black" panose="020F0502020204030203" pitchFamily="34" charset="0"/>
                <a:cs typeface="Lato Black" panose="020F0502020204030203" pitchFamily="34" charset="0"/>
              </a:rPr>
            </a:br>
            <a:r>
              <a:rPr lang="en-US" sz="2400" b="1" u="sng" dirty="0">
                <a:latin typeface="Lato Black" panose="020F0502020204030203" pitchFamily="34" charset="0"/>
                <a:ea typeface="Lato Black" panose="020F0502020204030203" pitchFamily="34" charset="0"/>
                <a:cs typeface="Lato Black" panose="020F0502020204030203" pitchFamily="34" charset="0"/>
              </a:rPr>
              <a:t>14:21-22</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15:22-24</a:t>
            </a:r>
          </a:p>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1 Kings 18:22-40</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19:1-5</a:t>
            </a:r>
          </a:p>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John 1:29-34</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Matthew 11:1-3</a:t>
            </a:r>
          </a:p>
        </p:txBody>
      </p:sp>
      <p:sp>
        <p:nvSpPr>
          <p:cNvPr id="4" name="TextBox 3">
            <a:extLst>
              <a:ext uri="{FF2B5EF4-FFF2-40B4-BE49-F238E27FC236}">
                <a16:creationId xmlns:a16="http://schemas.microsoft.com/office/drawing/2014/main" id="{5E4DFF6D-CD87-9A4F-ACB6-9A849FFC795B}"/>
              </a:ext>
            </a:extLst>
          </p:cNvPr>
          <p:cNvSpPr txBox="1"/>
          <p:nvPr/>
        </p:nvSpPr>
        <p:spPr>
          <a:xfrm>
            <a:off x="3376277" y="1224010"/>
            <a:ext cx="611065"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UP</a:t>
            </a:r>
          </a:p>
        </p:txBody>
      </p:sp>
      <p:sp>
        <p:nvSpPr>
          <p:cNvPr id="5" name="TextBox 4">
            <a:extLst>
              <a:ext uri="{FF2B5EF4-FFF2-40B4-BE49-F238E27FC236}">
                <a16:creationId xmlns:a16="http://schemas.microsoft.com/office/drawing/2014/main" id="{F6D2B460-B5D7-1C48-AF0C-9E0A96298EC1}"/>
              </a:ext>
            </a:extLst>
          </p:cNvPr>
          <p:cNvSpPr txBox="1"/>
          <p:nvPr/>
        </p:nvSpPr>
        <p:spPr>
          <a:xfrm>
            <a:off x="6284190" y="1224009"/>
            <a:ext cx="1234633"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DOWN</a:t>
            </a:r>
          </a:p>
        </p:txBody>
      </p:sp>
      <p:cxnSp>
        <p:nvCxnSpPr>
          <p:cNvPr id="7" name="Straight Connector 6">
            <a:extLst>
              <a:ext uri="{FF2B5EF4-FFF2-40B4-BE49-F238E27FC236}">
                <a16:creationId xmlns:a16="http://schemas.microsoft.com/office/drawing/2014/main" id="{6A37A7A4-3A91-894F-811B-C47E8C35B752}"/>
              </a:ext>
            </a:extLst>
          </p:cNvPr>
          <p:cNvCxnSpPr/>
          <p:nvPr/>
        </p:nvCxnSpPr>
        <p:spPr>
          <a:xfrm flipH="1">
            <a:off x="437322" y="1700885"/>
            <a:ext cx="8301161"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08F0FB9-B5B8-3148-875B-CF3C21C1D137}"/>
              </a:ext>
            </a:extLst>
          </p:cNvPr>
          <p:cNvSpPr txBox="1"/>
          <p:nvPr/>
        </p:nvSpPr>
        <p:spPr>
          <a:xfrm>
            <a:off x="598230" y="1867306"/>
            <a:ext cx="2431217" cy="2939266"/>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Abram</a:t>
            </a:r>
            <a:endParaRPr lang="en-US" sz="1200" b="1" dirty="0">
              <a:latin typeface="Lato Black" panose="020F0502020204030203" pitchFamily="34" charset="0"/>
              <a:ea typeface="Lato Black" panose="020F0502020204030203" pitchFamily="34" charset="0"/>
              <a:cs typeface="Lato Black" panose="020F0502020204030203" pitchFamily="34" charset="0"/>
            </a:endParaRPr>
          </a:p>
          <a:p>
            <a:endParaRPr lang="en-US" sz="2400" b="1" dirty="0">
              <a:latin typeface="Lato Black" panose="020F0502020204030203" pitchFamily="34" charset="0"/>
              <a:ea typeface="Lato Black" panose="020F0502020204030203" pitchFamily="34" charset="0"/>
              <a:cs typeface="Lato Black" panose="020F0502020204030203" pitchFamily="34" charset="0"/>
            </a:endParaRPr>
          </a:p>
          <a:p>
            <a:endParaRPr lang="en-US" sz="1100" b="1" dirty="0">
              <a:latin typeface="Lato Black" panose="020F0502020204030203" pitchFamily="34" charset="0"/>
              <a:ea typeface="Lato Black" panose="020F0502020204030203" pitchFamily="34" charset="0"/>
              <a:cs typeface="Lato Black" panose="020F0502020204030203" pitchFamily="34" charset="0"/>
            </a:endParaRPr>
          </a:p>
          <a:p>
            <a:r>
              <a:rPr lang="en-US" sz="2400" b="1" dirty="0">
                <a:latin typeface="Lato Black" panose="020F0502020204030203" pitchFamily="34" charset="0"/>
                <a:ea typeface="Lato Black" panose="020F0502020204030203" pitchFamily="34" charset="0"/>
                <a:cs typeface="Lato Black" panose="020F0502020204030203" pitchFamily="34" charset="0"/>
              </a:rPr>
              <a:t>Israel</a:t>
            </a:r>
          </a:p>
          <a:p>
            <a:endParaRPr lang="en-US" sz="2400" b="1" dirty="0">
              <a:latin typeface="Lato Black" panose="020F0502020204030203" pitchFamily="34" charset="0"/>
              <a:ea typeface="Lato Black" panose="020F0502020204030203" pitchFamily="34" charset="0"/>
              <a:cs typeface="Lato Black" panose="020F0502020204030203" pitchFamily="34" charset="0"/>
            </a:endParaRPr>
          </a:p>
          <a:p>
            <a:endParaRPr lang="en-US" sz="1600" b="1" dirty="0">
              <a:latin typeface="Lato Black" panose="020F0502020204030203" pitchFamily="34" charset="0"/>
              <a:ea typeface="Lato Black" panose="020F0502020204030203" pitchFamily="34" charset="0"/>
              <a:cs typeface="Lato Black" panose="020F0502020204030203" pitchFamily="34" charset="0"/>
            </a:endParaRPr>
          </a:p>
          <a:p>
            <a:r>
              <a:rPr lang="en-US" sz="2400" b="1" dirty="0">
                <a:latin typeface="Lato Black" panose="020F0502020204030203" pitchFamily="34" charset="0"/>
                <a:ea typeface="Lato Black" panose="020F0502020204030203" pitchFamily="34" charset="0"/>
                <a:cs typeface="Lato Black" panose="020F0502020204030203" pitchFamily="34" charset="0"/>
              </a:rPr>
              <a:t>Elijah</a:t>
            </a:r>
          </a:p>
          <a:p>
            <a:endParaRPr lang="en-US" sz="1400" b="1" dirty="0">
              <a:latin typeface="Lato Black" panose="020F0502020204030203" pitchFamily="34" charset="0"/>
              <a:ea typeface="Lato Black" panose="020F0502020204030203" pitchFamily="34" charset="0"/>
              <a:cs typeface="Lato Black" panose="020F0502020204030203" pitchFamily="34" charset="0"/>
            </a:endParaRPr>
          </a:p>
          <a:p>
            <a:r>
              <a:rPr lang="en-US" sz="2400" b="1" dirty="0">
                <a:latin typeface="Lato Black" panose="020F0502020204030203" pitchFamily="34" charset="0"/>
                <a:ea typeface="Lato Black" panose="020F0502020204030203" pitchFamily="34" charset="0"/>
                <a:cs typeface="Lato Black" panose="020F0502020204030203" pitchFamily="34" charset="0"/>
              </a:rPr>
              <a:t>John the Baptist</a:t>
            </a:r>
          </a:p>
        </p:txBody>
      </p:sp>
    </p:spTree>
    <p:extLst>
      <p:ext uri="{BB962C8B-B14F-4D97-AF65-F5344CB8AC3E}">
        <p14:creationId xmlns:p14="http://schemas.microsoft.com/office/powerpoint/2010/main" val="1116296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DD8A42-4B88-F74E-ACBA-EC84603B686C}"/>
              </a:ext>
            </a:extLst>
          </p:cNvPr>
          <p:cNvSpPr>
            <a:spLocks noGrp="1"/>
          </p:cNvSpPr>
          <p:nvPr>
            <p:ph type="body" sz="quarter" idx="10"/>
          </p:nvPr>
        </p:nvSpPr>
        <p:spPr/>
        <p:txBody>
          <a:bodyPr/>
          <a:lstStyle/>
          <a:p>
            <a:r>
              <a:rPr lang="en-US" baseline="30000" dirty="0"/>
              <a:t>29</a:t>
            </a:r>
            <a:r>
              <a:rPr lang="en-US" dirty="0"/>
              <a:t> The next day he saw Jesus coming to him and said, “Behold, the Lamb of God who takes away the sin of the world! </a:t>
            </a:r>
            <a:br>
              <a:rPr lang="en-US" dirty="0"/>
            </a:br>
            <a:r>
              <a:rPr lang="en-US" baseline="30000" dirty="0"/>
              <a:t>30</a:t>
            </a:r>
            <a:r>
              <a:rPr lang="en-US" dirty="0"/>
              <a:t> This is He on behalf of whom I said, ‘After me comes a Man who has a higher rank than I, for He existed before me.’</a:t>
            </a:r>
          </a:p>
        </p:txBody>
      </p:sp>
      <p:sp>
        <p:nvSpPr>
          <p:cNvPr id="3" name="Text Placeholder 2">
            <a:extLst>
              <a:ext uri="{FF2B5EF4-FFF2-40B4-BE49-F238E27FC236}">
                <a16:creationId xmlns:a16="http://schemas.microsoft.com/office/drawing/2014/main" id="{46CCE6A2-AC56-914B-9D27-D02B1EB9B76B}"/>
              </a:ext>
            </a:extLst>
          </p:cNvPr>
          <p:cNvSpPr>
            <a:spLocks noGrp="1"/>
          </p:cNvSpPr>
          <p:nvPr>
            <p:ph type="body" sz="quarter" idx="11"/>
          </p:nvPr>
        </p:nvSpPr>
        <p:spPr/>
        <p:txBody>
          <a:bodyPr/>
          <a:lstStyle/>
          <a:p>
            <a:r>
              <a:rPr lang="en-US" dirty="0"/>
              <a:t>- John 1:29-30</a:t>
            </a:r>
          </a:p>
        </p:txBody>
      </p:sp>
    </p:spTree>
    <p:extLst>
      <p:ext uri="{BB962C8B-B14F-4D97-AF65-F5344CB8AC3E}">
        <p14:creationId xmlns:p14="http://schemas.microsoft.com/office/powerpoint/2010/main" val="98901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8D89-803F-CD44-98A1-568D23005A28}"/>
              </a:ext>
            </a:extLst>
          </p:cNvPr>
          <p:cNvSpPr>
            <a:spLocks noGrp="1"/>
          </p:cNvSpPr>
          <p:nvPr>
            <p:ph type="title"/>
          </p:nvPr>
        </p:nvSpPr>
        <p:spPr/>
        <p:txBody>
          <a:bodyPr>
            <a:normAutofit fontScale="90000"/>
          </a:bodyPr>
          <a:lstStyle/>
          <a:p>
            <a:r>
              <a:rPr lang="en-US" dirty="0"/>
              <a:t>Examples of Up-Again, Down-Again Faith:</a:t>
            </a:r>
          </a:p>
        </p:txBody>
      </p:sp>
      <p:sp>
        <p:nvSpPr>
          <p:cNvPr id="3" name="Text Placeholder 2">
            <a:extLst>
              <a:ext uri="{FF2B5EF4-FFF2-40B4-BE49-F238E27FC236}">
                <a16:creationId xmlns:a16="http://schemas.microsoft.com/office/drawing/2014/main" id="{49558806-EC7D-584B-9636-7D2FB400403F}"/>
              </a:ext>
            </a:extLst>
          </p:cNvPr>
          <p:cNvSpPr>
            <a:spLocks noGrp="1"/>
          </p:cNvSpPr>
          <p:nvPr>
            <p:ph type="body" sz="quarter" idx="10"/>
          </p:nvPr>
        </p:nvSpPr>
        <p:spPr>
          <a:xfrm>
            <a:off x="3143650" y="1846454"/>
            <a:ext cx="6000350" cy="2921757"/>
          </a:xfrm>
        </p:spPr>
        <p:txBody>
          <a:bodyPr>
            <a:normAutofit/>
          </a:bodyPr>
          <a:lstStyle/>
          <a:p>
            <a:pPr marL="251460" indent="-251460">
              <a:lnSpc>
                <a:spcPct val="110000"/>
              </a:lnSpc>
              <a:spcAft>
                <a:spcPts val="600"/>
              </a:spcAft>
            </a:pPr>
            <a:r>
              <a:rPr lang="en-US" sz="2400" b="1" u="sng" dirty="0">
                <a:latin typeface="Lato Black" panose="020F0502020204030203" pitchFamily="34" charset="0"/>
                <a:ea typeface="Lato Black" panose="020F0502020204030203" pitchFamily="34" charset="0"/>
                <a:cs typeface="Lato Black" panose="020F0502020204030203" pitchFamily="34" charset="0"/>
              </a:rPr>
              <a:t>Genesis 12:1-4</a:t>
            </a:r>
            <a:r>
              <a:rPr lang="en-US" sz="2400" b="1" dirty="0">
                <a:latin typeface="Lato Black" panose="020F0502020204030203" pitchFamily="34" charset="0"/>
                <a:ea typeface="Lato Black" panose="020F0502020204030203" pitchFamily="34" charset="0"/>
                <a:cs typeface="Lato Black" panose="020F0502020204030203" pitchFamily="34" charset="0"/>
              </a:rPr>
              <a:t>		</a:t>
            </a:r>
            <a:r>
              <a:rPr lang="en-US" sz="2400" b="1" u="sng" dirty="0">
                <a:latin typeface="Lato Black" panose="020F0502020204030203" pitchFamily="34" charset="0"/>
                <a:ea typeface="Lato Black" panose="020F0502020204030203" pitchFamily="34" charset="0"/>
                <a:cs typeface="Lato Black" panose="020F0502020204030203" pitchFamily="34" charset="0"/>
              </a:rPr>
              <a:t>12:10-13</a:t>
            </a:r>
            <a:br>
              <a:rPr lang="en-US" sz="2400" b="1" dirty="0">
                <a:latin typeface="Lato Black" panose="020F0502020204030203" pitchFamily="34" charset="0"/>
                <a:ea typeface="Lato Black" panose="020F0502020204030203" pitchFamily="34" charset="0"/>
                <a:cs typeface="Lato Black" panose="020F0502020204030203" pitchFamily="34" charset="0"/>
              </a:rPr>
            </a:br>
            <a:endParaRPr lang="en-US" sz="2400" b="1" u="sng" dirty="0">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a:extLst>
              <a:ext uri="{FF2B5EF4-FFF2-40B4-BE49-F238E27FC236}">
                <a16:creationId xmlns:a16="http://schemas.microsoft.com/office/drawing/2014/main" id="{5E4DFF6D-CD87-9A4F-ACB6-9A849FFC795B}"/>
              </a:ext>
            </a:extLst>
          </p:cNvPr>
          <p:cNvSpPr txBox="1"/>
          <p:nvPr/>
        </p:nvSpPr>
        <p:spPr>
          <a:xfrm>
            <a:off x="3376277" y="1224010"/>
            <a:ext cx="611065"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UP</a:t>
            </a:r>
          </a:p>
        </p:txBody>
      </p:sp>
      <p:sp>
        <p:nvSpPr>
          <p:cNvPr id="5" name="TextBox 4">
            <a:extLst>
              <a:ext uri="{FF2B5EF4-FFF2-40B4-BE49-F238E27FC236}">
                <a16:creationId xmlns:a16="http://schemas.microsoft.com/office/drawing/2014/main" id="{F6D2B460-B5D7-1C48-AF0C-9E0A96298EC1}"/>
              </a:ext>
            </a:extLst>
          </p:cNvPr>
          <p:cNvSpPr txBox="1"/>
          <p:nvPr/>
        </p:nvSpPr>
        <p:spPr>
          <a:xfrm>
            <a:off x="6284190" y="1224009"/>
            <a:ext cx="1234633" cy="461665"/>
          </a:xfrm>
          <a:prstGeom prst="rect">
            <a:avLst/>
          </a:prstGeom>
          <a:noFill/>
        </p:spPr>
        <p:txBody>
          <a:bodyPr wrap="non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DOWN</a:t>
            </a:r>
          </a:p>
        </p:txBody>
      </p:sp>
      <p:cxnSp>
        <p:nvCxnSpPr>
          <p:cNvPr id="7" name="Straight Connector 6">
            <a:extLst>
              <a:ext uri="{FF2B5EF4-FFF2-40B4-BE49-F238E27FC236}">
                <a16:creationId xmlns:a16="http://schemas.microsoft.com/office/drawing/2014/main" id="{6A37A7A4-3A91-894F-811B-C47E8C35B752}"/>
              </a:ext>
            </a:extLst>
          </p:cNvPr>
          <p:cNvCxnSpPr/>
          <p:nvPr/>
        </p:nvCxnSpPr>
        <p:spPr>
          <a:xfrm flipH="1">
            <a:off x="437322" y="1700885"/>
            <a:ext cx="8301161"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08F0FB9-B5B8-3148-875B-CF3C21C1D137}"/>
              </a:ext>
            </a:extLst>
          </p:cNvPr>
          <p:cNvSpPr txBox="1"/>
          <p:nvPr/>
        </p:nvSpPr>
        <p:spPr>
          <a:xfrm>
            <a:off x="598230" y="1867306"/>
            <a:ext cx="2431217" cy="1000274"/>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Abram</a:t>
            </a:r>
            <a:endParaRPr lang="en-US" sz="1200" b="1" dirty="0">
              <a:latin typeface="Lato Black" panose="020F0502020204030203" pitchFamily="34" charset="0"/>
              <a:ea typeface="Lato Black" panose="020F0502020204030203" pitchFamily="34" charset="0"/>
              <a:cs typeface="Lato Black" panose="020F0502020204030203" pitchFamily="34" charset="0"/>
            </a:endParaRPr>
          </a:p>
          <a:p>
            <a:endParaRPr lang="en-US" sz="2400" b="1" dirty="0">
              <a:latin typeface="Lato Black" panose="020F0502020204030203" pitchFamily="34" charset="0"/>
              <a:ea typeface="Lato Black" panose="020F0502020204030203" pitchFamily="34" charset="0"/>
              <a:cs typeface="Lato Black" panose="020F0502020204030203" pitchFamily="34" charset="0"/>
            </a:endParaRPr>
          </a:p>
          <a:p>
            <a:endParaRPr lang="en-US" sz="1100" b="1"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4239340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DD8A42-4B88-F74E-ACBA-EC84603B686C}"/>
              </a:ext>
            </a:extLst>
          </p:cNvPr>
          <p:cNvSpPr>
            <a:spLocks noGrp="1"/>
          </p:cNvSpPr>
          <p:nvPr>
            <p:ph type="body" sz="quarter" idx="10"/>
          </p:nvPr>
        </p:nvSpPr>
        <p:spPr/>
        <p:txBody>
          <a:bodyPr/>
          <a:lstStyle/>
          <a:p>
            <a:r>
              <a:rPr lang="en-US" baseline="30000" dirty="0"/>
              <a:t>31</a:t>
            </a:r>
            <a:r>
              <a:rPr lang="en-US" dirty="0"/>
              <a:t> I did not recognize Him, but so that He might be manifested to Israel, I came baptizing in water.” </a:t>
            </a:r>
            <a:r>
              <a:rPr lang="en-US" baseline="30000" dirty="0"/>
              <a:t>32</a:t>
            </a:r>
            <a:r>
              <a:rPr lang="en-US" dirty="0"/>
              <a:t> John testified saying, “I have seen the Spirit descending as a dove out of heaven, </a:t>
            </a:r>
            <a:br>
              <a:rPr lang="en-US" dirty="0"/>
            </a:br>
            <a:r>
              <a:rPr lang="en-US" dirty="0"/>
              <a:t>and He remained upon Him.</a:t>
            </a:r>
          </a:p>
        </p:txBody>
      </p:sp>
      <p:sp>
        <p:nvSpPr>
          <p:cNvPr id="3" name="Text Placeholder 2">
            <a:extLst>
              <a:ext uri="{FF2B5EF4-FFF2-40B4-BE49-F238E27FC236}">
                <a16:creationId xmlns:a16="http://schemas.microsoft.com/office/drawing/2014/main" id="{46CCE6A2-AC56-914B-9D27-D02B1EB9B76B}"/>
              </a:ext>
            </a:extLst>
          </p:cNvPr>
          <p:cNvSpPr>
            <a:spLocks noGrp="1"/>
          </p:cNvSpPr>
          <p:nvPr>
            <p:ph type="body" sz="quarter" idx="11"/>
          </p:nvPr>
        </p:nvSpPr>
        <p:spPr/>
        <p:txBody>
          <a:bodyPr/>
          <a:lstStyle/>
          <a:p>
            <a:r>
              <a:rPr lang="en-US" dirty="0"/>
              <a:t>- John 1:31-32</a:t>
            </a:r>
          </a:p>
        </p:txBody>
      </p:sp>
    </p:spTree>
    <p:extLst>
      <p:ext uri="{BB962C8B-B14F-4D97-AF65-F5344CB8AC3E}">
        <p14:creationId xmlns:p14="http://schemas.microsoft.com/office/powerpoint/2010/main" val="3786225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DD8A42-4B88-F74E-ACBA-EC84603B686C}"/>
              </a:ext>
            </a:extLst>
          </p:cNvPr>
          <p:cNvSpPr>
            <a:spLocks noGrp="1"/>
          </p:cNvSpPr>
          <p:nvPr>
            <p:ph type="body" sz="quarter" idx="10"/>
          </p:nvPr>
        </p:nvSpPr>
        <p:spPr/>
        <p:txBody>
          <a:bodyPr/>
          <a:lstStyle/>
          <a:p>
            <a:r>
              <a:rPr lang="en-US" baseline="30000" dirty="0"/>
              <a:t>33</a:t>
            </a:r>
            <a:r>
              <a:rPr lang="en-US" dirty="0"/>
              <a:t> I did not recognize Him, but He who sent me to baptize in water said to me, ‘He upon whom you see the Spirit descending and remaining upon Him, this is the One who baptizes in the Holy Spirit.’ </a:t>
            </a:r>
            <a:r>
              <a:rPr lang="en-US" baseline="30000" dirty="0"/>
              <a:t>34</a:t>
            </a:r>
            <a:r>
              <a:rPr lang="en-US" dirty="0"/>
              <a:t> I myself have seen, and have testified that this is the Son of God.”</a:t>
            </a:r>
          </a:p>
        </p:txBody>
      </p:sp>
      <p:sp>
        <p:nvSpPr>
          <p:cNvPr id="3" name="Text Placeholder 2">
            <a:extLst>
              <a:ext uri="{FF2B5EF4-FFF2-40B4-BE49-F238E27FC236}">
                <a16:creationId xmlns:a16="http://schemas.microsoft.com/office/drawing/2014/main" id="{46CCE6A2-AC56-914B-9D27-D02B1EB9B76B}"/>
              </a:ext>
            </a:extLst>
          </p:cNvPr>
          <p:cNvSpPr>
            <a:spLocks noGrp="1"/>
          </p:cNvSpPr>
          <p:nvPr>
            <p:ph type="body" sz="quarter" idx="11"/>
          </p:nvPr>
        </p:nvSpPr>
        <p:spPr/>
        <p:txBody>
          <a:bodyPr/>
          <a:lstStyle/>
          <a:p>
            <a:r>
              <a:rPr lang="en-US" dirty="0"/>
              <a:t>- John 1:33-34</a:t>
            </a:r>
          </a:p>
        </p:txBody>
      </p:sp>
    </p:spTree>
    <p:extLst>
      <p:ext uri="{BB962C8B-B14F-4D97-AF65-F5344CB8AC3E}">
        <p14:creationId xmlns:p14="http://schemas.microsoft.com/office/powerpoint/2010/main" val="4243070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58A311-CF6F-164D-AC10-4262DF41E703}"/>
              </a:ext>
            </a:extLst>
          </p:cNvPr>
          <p:cNvSpPr>
            <a:spLocks noGrp="1"/>
          </p:cNvSpPr>
          <p:nvPr>
            <p:ph type="body" sz="quarter" idx="10"/>
          </p:nvPr>
        </p:nvSpPr>
        <p:spPr>
          <a:xfrm>
            <a:off x="713221" y="429598"/>
            <a:ext cx="7635649" cy="3680039"/>
          </a:xfrm>
        </p:spPr>
        <p:txBody>
          <a:bodyPr>
            <a:normAutofit/>
          </a:bodyPr>
          <a:lstStyle/>
          <a:p>
            <a:r>
              <a:rPr lang="en-US" sz="2800" baseline="30000" dirty="0"/>
              <a:t>1</a:t>
            </a:r>
            <a:r>
              <a:rPr lang="en-US" sz="2800" dirty="0"/>
              <a:t> When Jesus had finished giving instructions to His twelve disciples, He departed from there to teach and preach in their cities. </a:t>
            </a:r>
            <a:r>
              <a:rPr lang="en-US" sz="2800" baseline="30000" dirty="0"/>
              <a:t>2</a:t>
            </a:r>
            <a:r>
              <a:rPr lang="en-US" sz="2800" dirty="0"/>
              <a:t> Now when John, while imprisoned, heard of the works of Christ, he sent word by his disciples </a:t>
            </a:r>
            <a:r>
              <a:rPr lang="en-US" sz="2800" baseline="30000" dirty="0"/>
              <a:t>3</a:t>
            </a:r>
            <a:r>
              <a:rPr lang="en-US" sz="2800" dirty="0"/>
              <a:t> and said to Him, “Are You the Expected One, or shall we look for someone else?”</a:t>
            </a:r>
          </a:p>
        </p:txBody>
      </p:sp>
      <p:sp>
        <p:nvSpPr>
          <p:cNvPr id="3" name="Text Placeholder 2">
            <a:extLst>
              <a:ext uri="{FF2B5EF4-FFF2-40B4-BE49-F238E27FC236}">
                <a16:creationId xmlns:a16="http://schemas.microsoft.com/office/drawing/2014/main" id="{B24BC14A-2927-E547-B106-4A6999A7EC89}"/>
              </a:ext>
            </a:extLst>
          </p:cNvPr>
          <p:cNvSpPr>
            <a:spLocks noGrp="1"/>
          </p:cNvSpPr>
          <p:nvPr>
            <p:ph type="body" sz="quarter" idx="11"/>
          </p:nvPr>
        </p:nvSpPr>
        <p:spPr/>
        <p:txBody>
          <a:bodyPr/>
          <a:lstStyle/>
          <a:p>
            <a:r>
              <a:rPr lang="en-US" dirty="0"/>
              <a:t>- Matthew 11:1-3</a:t>
            </a:r>
          </a:p>
        </p:txBody>
      </p:sp>
    </p:spTree>
    <p:extLst>
      <p:ext uri="{BB962C8B-B14F-4D97-AF65-F5344CB8AC3E}">
        <p14:creationId xmlns:p14="http://schemas.microsoft.com/office/powerpoint/2010/main" val="2470090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7C03-096E-AF4C-B5E1-45350EA29546}"/>
              </a:ext>
            </a:extLst>
          </p:cNvPr>
          <p:cNvSpPr>
            <a:spLocks noGrp="1"/>
          </p:cNvSpPr>
          <p:nvPr>
            <p:ph type="title"/>
          </p:nvPr>
        </p:nvSpPr>
        <p:spPr/>
        <p:txBody>
          <a:bodyPr/>
          <a:lstStyle/>
          <a:p>
            <a:r>
              <a:rPr lang="en-US" dirty="0"/>
              <a:t>Causes of Up-Again, Down-Again Faith:</a:t>
            </a:r>
          </a:p>
        </p:txBody>
      </p:sp>
      <p:sp>
        <p:nvSpPr>
          <p:cNvPr id="3" name="Text Placeholder 2">
            <a:extLst>
              <a:ext uri="{FF2B5EF4-FFF2-40B4-BE49-F238E27FC236}">
                <a16:creationId xmlns:a16="http://schemas.microsoft.com/office/drawing/2014/main" id="{D251562E-2E46-674C-BCAE-BEC815ECC08B}"/>
              </a:ext>
            </a:extLst>
          </p:cNvPr>
          <p:cNvSpPr>
            <a:spLocks noGrp="1"/>
          </p:cNvSpPr>
          <p:nvPr>
            <p:ph type="body" sz="quarter" idx="10"/>
          </p:nvPr>
        </p:nvSpPr>
        <p:spPr>
          <a:xfrm>
            <a:off x="598488" y="1251437"/>
            <a:ext cx="8124093" cy="3642243"/>
          </a:xfrm>
        </p:spPr>
        <p:txBody>
          <a:bodyPr>
            <a:normAutofit/>
          </a:bodyPr>
          <a:lstStyle/>
          <a:p>
            <a:pPr marL="514350" indent="-514350">
              <a:spcAft>
                <a:spcPts val="1200"/>
              </a:spcAft>
              <a:buFont typeface="+mj-lt"/>
              <a:buAutoNum type="arabicPeriod"/>
            </a:pPr>
            <a:r>
              <a:rPr lang="en-US" dirty="0"/>
              <a:t>Setting ourselves up for </a:t>
            </a:r>
            <a:r>
              <a:rPr lang="en-US" b="1" u="sng" dirty="0">
                <a:latin typeface="Lato Black" panose="020F0502020204030203" pitchFamily="34" charset="0"/>
                <a:ea typeface="Lato Black" panose="020F0502020204030203" pitchFamily="34" charset="0"/>
                <a:cs typeface="Lato Black" panose="020F0502020204030203" pitchFamily="34" charset="0"/>
              </a:rPr>
              <a:t>disappointment</a:t>
            </a:r>
            <a:r>
              <a:rPr lang="en-US" dirty="0"/>
              <a:t> </a:t>
            </a:r>
            <a:r>
              <a:rPr lang="en-US" b="1" u="sng" dirty="0">
                <a:latin typeface="Lato Black" panose="020F0502020204030203" pitchFamily="34" charset="0"/>
                <a:ea typeface="Lato Black" panose="020F0502020204030203" pitchFamily="34" charset="0"/>
                <a:cs typeface="Lato Black" panose="020F0502020204030203" pitchFamily="34" charset="0"/>
              </a:rPr>
              <a:t>Mark 9:14-28</a:t>
            </a:r>
            <a:r>
              <a:rPr lang="en-US" dirty="0"/>
              <a:t>. </a:t>
            </a:r>
          </a:p>
        </p:txBody>
      </p:sp>
    </p:spTree>
    <p:extLst>
      <p:ext uri="{BB962C8B-B14F-4D97-AF65-F5344CB8AC3E}">
        <p14:creationId xmlns:p14="http://schemas.microsoft.com/office/powerpoint/2010/main" val="3413631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B4557-0631-7D4C-85BD-48C6ACFE0344}"/>
              </a:ext>
            </a:extLst>
          </p:cNvPr>
          <p:cNvSpPr>
            <a:spLocks noGrp="1"/>
          </p:cNvSpPr>
          <p:nvPr>
            <p:ph type="body" sz="quarter" idx="10"/>
          </p:nvPr>
        </p:nvSpPr>
        <p:spPr/>
        <p:txBody>
          <a:bodyPr>
            <a:normAutofit lnSpcReduction="10000"/>
          </a:bodyPr>
          <a:lstStyle/>
          <a:p>
            <a:r>
              <a:rPr lang="en-US" baseline="30000" dirty="0"/>
              <a:t>14</a:t>
            </a:r>
            <a:r>
              <a:rPr lang="en-US" dirty="0"/>
              <a:t> When they came back to the disciples, they saw a large crowd around them, and some scribes arguing with them. </a:t>
            </a:r>
            <a:br>
              <a:rPr lang="en-US" dirty="0"/>
            </a:br>
            <a:r>
              <a:rPr lang="en-US" baseline="30000" dirty="0"/>
              <a:t>15</a:t>
            </a:r>
            <a:r>
              <a:rPr lang="en-US" dirty="0"/>
              <a:t> Immediately, when the entire crowd saw Him, they were amazed and began running up to greet Him. </a:t>
            </a:r>
            <a:r>
              <a:rPr lang="en-US" baseline="30000" dirty="0"/>
              <a:t>16</a:t>
            </a:r>
            <a:r>
              <a:rPr lang="en-US" dirty="0"/>
              <a:t> And He asked them, “What are you discussing with them?”</a:t>
            </a:r>
          </a:p>
        </p:txBody>
      </p:sp>
      <p:sp>
        <p:nvSpPr>
          <p:cNvPr id="3" name="Text Placeholder 2">
            <a:extLst>
              <a:ext uri="{FF2B5EF4-FFF2-40B4-BE49-F238E27FC236}">
                <a16:creationId xmlns:a16="http://schemas.microsoft.com/office/drawing/2014/main" id="{98245B32-0B87-6E4E-A985-A926EFB09F0D}"/>
              </a:ext>
            </a:extLst>
          </p:cNvPr>
          <p:cNvSpPr>
            <a:spLocks noGrp="1"/>
          </p:cNvSpPr>
          <p:nvPr>
            <p:ph type="body" sz="quarter" idx="11"/>
          </p:nvPr>
        </p:nvSpPr>
        <p:spPr/>
        <p:txBody>
          <a:bodyPr/>
          <a:lstStyle/>
          <a:p>
            <a:r>
              <a:rPr lang="en-US" dirty="0"/>
              <a:t>- Mark 9:14-16</a:t>
            </a:r>
          </a:p>
        </p:txBody>
      </p:sp>
    </p:spTree>
    <p:extLst>
      <p:ext uri="{BB962C8B-B14F-4D97-AF65-F5344CB8AC3E}">
        <p14:creationId xmlns:p14="http://schemas.microsoft.com/office/powerpoint/2010/main" val="2158270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B4557-0631-7D4C-85BD-48C6ACFE0344}"/>
              </a:ext>
            </a:extLst>
          </p:cNvPr>
          <p:cNvSpPr>
            <a:spLocks noGrp="1"/>
          </p:cNvSpPr>
          <p:nvPr>
            <p:ph type="body" sz="quarter" idx="10"/>
          </p:nvPr>
        </p:nvSpPr>
        <p:spPr/>
        <p:txBody>
          <a:bodyPr>
            <a:normAutofit lnSpcReduction="10000"/>
          </a:bodyPr>
          <a:lstStyle/>
          <a:p>
            <a:r>
              <a:rPr lang="en-US" baseline="30000" dirty="0"/>
              <a:t>17</a:t>
            </a:r>
            <a:r>
              <a:rPr lang="en-US" dirty="0"/>
              <a:t> And one of the crowd answered Him, “Teacher, I brought You my son, possessed with a spirit which makes him mute; </a:t>
            </a:r>
            <a:r>
              <a:rPr lang="en-US" baseline="30000" dirty="0"/>
              <a:t>18</a:t>
            </a:r>
            <a:r>
              <a:rPr lang="en-US" dirty="0"/>
              <a:t> and whenever it seizes him, it slams him to the ground and he foams at the mouth, and grinds his teeth and stiffens out. I told Your disciples to cast it out, and they could not do it.”</a:t>
            </a:r>
          </a:p>
        </p:txBody>
      </p:sp>
      <p:sp>
        <p:nvSpPr>
          <p:cNvPr id="3" name="Text Placeholder 2">
            <a:extLst>
              <a:ext uri="{FF2B5EF4-FFF2-40B4-BE49-F238E27FC236}">
                <a16:creationId xmlns:a16="http://schemas.microsoft.com/office/drawing/2014/main" id="{98245B32-0B87-6E4E-A985-A926EFB09F0D}"/>
              </a:ext>
            </a:extLst>
          </p:cNvPr>
          <p:cNvSpPr>
            <a:spLocks noGrp="1"/>
          </p:cNvSpPr>
          <p:nvPr>
            <p:ph type="body" sz="quarter" idx="11"/>
          </p:nvPr>
        </p:nvSpPr>
        <p:spPr/>
        <p:txBody>
          <a:bodyPr/>
          <a:lstStyle/>
          <a:p>
            <a:r>
              <a:rPr lang="en-US" dirty="0"/>
              <a:t>- Mark 9:17-18</a:t>
            </a:r>
          </a:p>
        </p:txBody>
      </p:sp>
    </p:spTree>
    <p:extLst>
      <p:ext uri="{BB962C8B-B14F-4D97-AF65-F5344CB8AC3E}">
        <p14:creationId xmlns:p14="http://schemas.microsoft.com/office/powerpoint/2010/main" val="3530776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B4557-0631-7D4C-85BD-48C6ACFE0344}"/>
              </a:ext>
            </a:extLst>
          </p:cNvPr>
          <p:cNvSpPr>
            <a:spLocks noGrp="1"/>
          </p:cNvSpPr>
          <p:nvPr>
            <p:ph type="body" sz="quarter" idx="10"/>
          </p:nvPr>
        </p:nvSpPr>
        <p:spPr/>
        <p:txBody>
          <a:bodyPr>
            <a:normAutofit/>
          </a:bodyPr>
          <a:lstStyle/>
          <a:p>
            <a:r>
              <a:rPr lang="en-US" sz="2800" baseline="30000" dirty="0"/>
              <a:t>19</a:t>
            </a:r>
            <a:r>
              <a:rPr lang="en-US" sz="2800" dirty="0"/>
              <a:t> And He answered them and said, </a:t>
            </a:r>
            <a:br>
              <a:rPr lang="en-US" sz="2800" dirty="0"/>
            </a:br>
            <a:r>
              <a:rPr lang="en-US" sz="2800" dirty="0"/>
              <a:t>“O unbelieving generation, how long shall I be with you? How long shall I put up with you? Bring him to Me!” </a:t>
            </a:r>
            <a:r>
              <a:rPr lang="en-US" sz="2800" baseline="30000" dirty="0"/>
              <a:t>20</a:t>
            </a:r>
            <a:r>
              <a:rPr lang="en-US" sz="2800" dirty="0"/>
              <a:t> They brought the boy to Him. When he saw Him, immediately the spirit threw him into a convulsion, and falling to the ground, he began rolling around and foaming at the mouth.</a:t>
            </a:r>
          </a:p>
        </p:txBody>
      </p:sp>
      <p:sp>
        <p:nvSpPr>
          <p:cNvPr id="3" name="Text Placeholder 2">
            <a:extLst>
              <a:ext uri="{FF2B5EF4-FFF2-40B4-BE49-F238E27FC236}">
                <a16:creationId xmlns:a16="http://schemas.microsoft.com/office/drawing/2014/main" id="{98245B32-0B87-6E4E-A985-A926EFB09F0D}"/>
              </a:ext>
            </a:extLst>
          </p:cNvPr>
          <p:cNvSpPr>
            <a:spLocks noGrp="1"/>
          </p:cNvSpPr>
          <p:nvPr>
            <p:ph type="body" sz="quarter" idx="11"/>
          </p:nvPr>
        </p:nvSpPr>
        <p:spPr/>
        <p:txBody>
          <a:bodyPr/>
          <a:lstStyle/>
          <a:p>
            <a:r>
              <a:rPr lang="en-US" dirty="0"/>
              <a:t>- Mark 9:19-20</a:t>
            </a:r>
          </a:p>
        </p:txBody>
      </p:sp>
    </p:spTree>
    <p:extLst>
      <p:ext uri="{BB962C8B-B14F-4D97-AF65-F5344CB8AC3E}">
        <p14:creationId xmlns:p14="http://schemas.microsoft.com/office/powerpoint/2010/main" val="2315271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B4557-0631-7D4C-85BD-48C6ACFE0344}"/>
              </a:ext>
            </a:extLst>
          </p:cNvPr>
          <p:cNvSpPr>
            <a:spLocks noGrp="1"/>
          </p:cNvSpPr>
          <p:nvPr>
            <p:ph type="body" sz="quarter" idx="10"/>
          </p:nvPr>
        </p:nvSpPr>
        <p:spPr>
          <a:xfrm>
            <a:off x="713221" y="429598"/>
            <a:ext cx="7717558" cy="3680039"/>
          </a:xfrm>
        </p:spPr>
        <p:txBody>
          <a:bodyPr>
            <a:normAutofit/>
          </a:bodyPr>
          <a:lstStyle/>
          <a:p>
            <a:r>
              <a:rPr lang="en-US" baseline="30000" dirty="0"/>
              <a:t>21</a:t>
            </a:r>
            <a:r>
              <a:rPr lang="en-US" dirty="0"/>
              <a:t> And He asked his father, “How long has this been happening to him?” And he said, “From childhood. </a:t>
            </a:r>
            <a:r>
              <a:rPr lang="en-US" baseline="30000" dirty="0"/>
              <a:t>22</a:t>
            </a:r>
            <a:r>
              <a:rPr lang="en-US" dirty="0"/>
              <a:t> It has often thrown him both into the fire and into the water to destroy him. But if You can do anything, take pity on us and help us!”</a:t>
            </a:r>
          </a:p>
        </p:txBody>
      </p:sp>
      <p:sp>
        <p:nvSpPr>
          <p:cNvPr id="3" name="Text Placeholder 2">
            <a:extLst>
              <a:ext uri="{FF2B5EF4-FFF2-40B4-BE49-F238E27FC236}">
                <a16:creationId xmlns:a16="http://schemas.microsoft.com/office/drawing/2014/main" id="{98245B32-0B87-6E4E-A985-A926EFB09F0D}"/>
              </a:ext>
            </a:extLst>
          </p:cNvPr>
          <p:cNvSpPr>
            <a:spLocks noGrp="1"/>
          </p:cNvSpPr>
          <p:nvPr>
            <p:ph type="body" sz="quarter" idx="11"/>
          </p:nvPr>
        </p:nvSpPr>
        <p:spPr/>
        <p:txBody>
          <a:bodyPr/>
          <a:lstStyle/>
          <a:p>
            <a:r>
              <a:rPr lang="en-US" dirty="0"/>
              <a:t>- Mark 9:21-22</a:t>
            </a:r>
          </a:p>
        </p:txBody>
      </p:sp>
    </p:spTree>
    <p:extLst>
      <p:ext uri="{BB962C8B-B14F-4D97-AF65-F5344CB8AC3E}">
        <p14:creationId xmlns:p14="http://schemas.microsoft.com/office/powerpoint/2010/main" val="3053592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B4557-0631-7D4C-85BD-48C6ACFE0344}"/>
              </a:ext>
            </a:extLst>
          </p:cNvPr>
          <p:cNvSpPr>
            <a:spLocks noGrp="1"/>
          </p:cNvSpPr>
          <p:nvPr>
            <p:ph type="body" sz="quarter" idx="10"/>
          </p:nvPr>
        </p:nvSpPr>
        <p:spPr/>
        <p:txBody>
          <a:bodyPr>
            <a:normAutofit/>
          </a:bodyPr>
          <a:lstStyle/>
          <a:p>
            <a:r>
              <a:rPr lang="en-US" sz="2800" baseline="30000" dirty="0"/>
              <a:t>23</a:t>
            </a:r>
            <a:r>
              <a:rPr lang="en-US" sz="2800" dirty="0"/>
              <a:t> And Jesus said to him, “‘If You can?’ All things are possible to him who believes.” </a:t>
            </a:r>
            <a:br>
              <a:rPr lang="en-US" sz="2800" dirty="0"/>
            </a:br>
            <a:r>
              <a:rPr lang="en-US" sz="2800" baseline="30000" dirty="0"/>
              <a:t>24</a:t>
            </a:r>
            <a:r>
              <a:rPr lang="en-US" sz="2800" dirty="0"/>
              <a:t> Immediately the boy’s father cried out and said, “I do believe; help my unbelief.” </a:t>
            </a:r>
            <a:r>
              <a:rPr lang="en-US" sz="2800" baseline="30000" dirty="0"/>
              <a:t>25</a:t>
            </a:r>
            <a:r>
              <a:rPr lang="en-US" sz="2800" dirty="0"/>
              <a:t> When Jesus saw that a crowd was rapidly gathering, He rebuked the unclean spirit, saying to it, “You deaf and mute spirit, I command you, come out of him and do not enter him again.”</a:t>
            </a:r>
          </a:p>
        </p:txBody>
      </p:sp>
      <p:sp>
        <p:nvSpPr>
          <p:cNvPr id="3" name="Text Placeholder 2">
            <a:extLst>
              <a:ext uri="{FF2B5EF4-FFF2-40B4-BE49-F238E27FC236}">
                <a16:creationId xmlns:a16="http://schemas.microsoft.com/office/drawing/2014/main" id="{98245B32-0B87-6E4E-A985-A926EFB09F0D}"/>
              </a:ext>
            </a:extLst>
          </p:cNvPr>
          <p:cNvSpPr>
            <a:spLocks noGrp="1"/>
          </p:cNvSpPr>
          <p:nvPr>
            <p:ph type="body" sz="quarter" idx="11"/>
          </p:nvPr>
        </p:nvSpPr>
        <p:spPr/>
        <p:txBody>
          <a:bodyPr/>
          <a:lstStyle/>
          <a:p>
            <a:r>
              <a:rPr lang="en-US" dirty="0"/>
              <a:t>- Mark 9:23-25</a:t>
            </a:r>
          </a:p>
        </p:txBody>
      </p:sp>
    </p:spTree>
    <p:extLst>
      <p:ext uri="{BB962C8B-B14F-4D97-AF65-F5344CB8AC3E}">
        <p14:creationId xmlns:p14="http://schemas.microsoft.com/office/powerpoint/2010/main" val="1761907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B4557-0631-7D4C-85BD-48C6ACFE0344}"/>
              </a:ext>
            </a:extLst>
          </p:cNvPr>
          <p:cNvSpPr>
            <a:spLocks noGrp="1"/>
          </p:cNvSpPr>
          <p:nvPr>
            <p:ph type="body" sz="quarter" idx="10"/>
          </p:nvPr>
        </p:nvSpPr>
        <p:spPr/>
        <p:txBody>
          <a:bodyPr>
            <a:normAutofit fontScale="92500" lnSpcReduction="10000"/>
          </a:bodyPr>
          <a:lstStyle/>
          <a:p>
            <a:r>
              <a:rPr lang="en-US" baseline="30000" dirty="0"/>
              <a:t>26</a:t>
            </a:r>
            <a:r>
              <a:rPr lang="en-US" dirty="0"/>
              <a:t> After crying out and throwing him into terrible convulsions, it came out; and the boy became so much like a corpse that most of them said, “He is dead!” </a:t>
            </a:r>
            <a:r>
              <a:rPr lang="en-US" baseline="30000" dirty="0"/>
              <a:t>27</a:t>
            </a:r>
            <a:r>
              <a:rPr lang="en-US" dirty="0"/>
              <a:t> But Jesus took him by the hand and raised him; and he got up. </a:t>
            </a:r>
            <a:r>
              <a:rPr lang="en-US" baseline="30000" dirty="0"/>
              <a:t>28</a:t>
            </a:r>
            <a:r>
              <a:rPr lang="en-US" dirty="0"/>
              <a:t> When He came into the house, His disciples began questioning Him privately, “Why could we not drive it out?”</a:t>
            </a:r>
          </a:p>
        </p:txBody>
      </p:sp>
      <p:sp>
        <p:nvSpPr>
          <p:cNvPr id="3" name="Text Placeholder 2">
            <a:extLst>
              <a:ext uri="{FF2B5EF4-FFF2-40B4-BE49-F238E27FC236}">
                <a16:creationId xmlns:a16="http://schemas.microsoft.com/office/drawing/2014/main" id="{98245B32-0B87-6E4E-A985-A926EFB09F0D}"/>
              </a:ext>
            </a:extLst>
          </p:cNvPr>
          <p:cNvSpPr>
            <a:spLocks noGrp="1"/>
          </p:cNvSpPr>
          <p:nvPr>
            <p:ph type="body" sz="quarter" idx="11"/>
          </p:nvPr>
        </p:nvSpPr>
        <p:spPr/>
        <p:txBody>
          <a:bodyPr/>
          <a:lstStyle/>
          <a:p>
            <a:r>
              <a:rPr lang="en-US" dirty="0"/>
              <a:t>- Mark 9:26-28</a:t>
            </a:r>
          </a:p>
        </p:txBody>
      </p:sp>
    </p:spTree>
    <p:extLst>
      <p:ext uri="{BB962C8B-B14F-4D97-AF65-F5344CB8AC3E}">
        <p14:creationId xmlns:p14="http://schemas.microsoft.com/office/powerpoint/2010/main" val="132408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18992-9400-C143-B80B-405CA70C3D8C}"/>
              </a:ext>
            </a:extLst>
          </p:cNvPr>
          <p:cNvSpPr>
            <a:spLocks noGrp="1"/>
          </p:cNvSpPr>
          <p:nvPr>
            <p:ph type="body" sz="quarter" idx="10"/>
          </p:nvPr>
        </p:nvSpPr>
        <p:spPr/>
        <p:txBody>
          <a:bodyPr>
            <a:normAutofit fontScale="92500" lnSpcReduction="20000"/>
          </a:bodyPr>
          <a:lstStyle/>
          <a:p>
            <a:r>
              <a:rPr lang="en-US" baseline="30000" dirty="0"/>
              <a:t>1</a:t>
            </a:r>
            <a:r>
              <a:rPr lang="en-US" dirty="0"/>
              <a:t> Now the Lord said to Abram, </a:t>
            </a:r>
            <a:br>
              <a:rPr lang="en-US" dirty="0"/>
            </a:br>
            <a:r>
              <a:rPr lang="en-US" dirty="0"/>
              <a:t>“Go forth from your country, </a:t>
            </a:r>
            <a:br>
              <a:rPr lang="en-US" dirty="0"/>
            </a:br>
            <a:r>
              <a:rPr lang="en-US" dirty="0"/>
              <a:t>And from your relatives </a:t>
            </a:r>
            <a:br>
              <a:rPr lang="en-US" dirty="0"/>
            </a:br>
            <a:r>
              <a:rPr lang="en-US" dirty="0"/>
              <a:t>And from your father’s house, </a:t>
            </a:r>
            <a:br>
              <a:rPr lang="en-US" dirty="0"/>
            </a:br>
            <a:r>
              <a:rPr lang="en-US" dirty="0"/>
              <a:t>To the land which I will show you; </a:t>
            </a:r>
            <a:br>
              <a:rPr lang="en-US" dirty="0"/>
            </a:br>
            <a:r>
              <a:rPr lang="en-US" baseline="30000" dirty="0"/>
              <a:t>2</a:t>
            </a:r>
            <a:r>
              <a:rPr lang="en-US" dirty="0"/>
              <a:t> And I will make you a great nation, </a:t>
            </a:r>
            <a:br>
              <a:rPr lang="en-US" dirty="0"/>
            </a:br>
            <a:r>
              <a:rPr lang="en-US" dirty="0"/>
              <a:t>And I will bless you, </a:t>
            </a:r>
            <a:br>
              <a:rPr lang="en-US" dirty="0"/>
            </a:br>
            <a:r>
              <a:rPr lang="en-US" dirty="0"/>
              <a:t>And make your name great; </a:t>
            </a:r>
            <a:br>
              <a:rPr lang="en-US" dirty="0"/>
            </a:br>
            <a:r>
              <a:rPr lang="en-US" dirty="0"/>
              <a:t>And so you shall be a blessing;</a:t>
            </a:r>
          </a:p>
        </p:txBody>
      </p:sp>
      <p:sp>
        <p:nvSpPr>
          <p:cNvPr id="3" name="Text Placeholder 2">
            <a:extLst>
              <a:ext uri="{FF2B5EF4-FFF2-40B4-BE49-F238E27FC236}">
                <a16:creationId xmlns:a16="http://schemas.microsoft.com/office/drawing/2014/main" id="{34AF90B5-AE2E-4B45-9107-705717649845}"/>
              </a:ext>
            </a:extLst>
          </p:cNvPr>
          <p:cNvSpPr>
            <a:spLocks noGrp="1"/>
          </p:cNvSpPr>
          <p:nvPr>
            <p:ph type="body" sz="quarter" idx="11"/>
          </p:nvPr>
        </p:nvSpPr>
        <p:spPr/>
        <p:txBody>
          <a:bodyPr/>
          <a:lstStyle/>
          <a:p>
            <a:r>
              <a:rPr lang="en-US" dirty="0"/>
              <a:t>- Genesis 12:1-4</a:t>
            </a:r>
          </a:p>
        </p:txBody>
      </p:sp>
    </p:spTree>
    <p:extLst>
      <p:ext uri="{BB962C8B-B14F-4D97-AF65-F5344CB8AC3E}">
        <p14:creationId xmlns:p14="http://schemas.microsoft.com/office/powerpoint/2010/main" val="1587716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7C03-096E-AF4C-B5E1-45350EA29546}"/>
              </a:ext>
            </a:extLst>
          </p:cNvPr>
          <p:cNvSpPr>
            <a:spLocks noGrp="1"/>
          </p:cNvSpPr>
          <p:nvPr>
            <p:ph type="title"/>
          </p:nvPr>
        </p:nvSpPr>
        <p:spPr/>
        <p:txBody>
          <a:bodyPr/>
          <a:lstStyle/>
          <a:p>
            <a:r>
              <a:rPr lang="en-US" dirty="0"/>
              <a:t>Causes of Up-Again, Down-Again Faith:</a:t>
            </a:r>
          </a:p>
        </p:txBody>
      </p:sp>
      <p:sp>
        <p:nvSpPr>
          <p:cNvPr id="3" name="Text Placeholder 2">
            <a:extLst>
              <a:ext uri="{FF2B5EF4-FFF2-40B4-BE49-F238E27FC236}">
                <a16:creationId xmlns:a16="http://schemas.microsoft.com/office/drawing/2014/main" id="{D251562E-2E46-674C-BCAE-BEC815ECC08B}"/>
              </a:ext>
            </a:extLst>
          </p:cNvPr>
          <p:cNvSpPr>
            <a:spLocks noGrp="1"/>
          </p:cNvSpPr>
          <p:nvPr>
            <p:ph type="body" sz="quarter" idx="10"/>
          </p:nvPr>
        </p:nvSpPr>
        <p:spPr>
          <a:xfrm>
            <a:off x="598488" y="1251437"/>
            <a:ext cx="8124093" cy="3642243"/>
          </a:xfrm>
        </p:spPr>
        <p:txBody>
          <a:bodyPr>
            <a:normAutofit/>
          </a:bodyPr>
          <a:lstStyle/>
          <a:p>
            <a:pPr marL="514350" indent="-514350">
              <a:spcAft>
                <a:spcPts val="1200"/>
              </a:spcAft>
              <a:buFont typeface="+mj-lt"/>
              <a:buAutoNum type="arabicPeriod"/>
            </a:pPr>
            <a:r>
              <a:rPr lang="en-US" dirty="0"/>
              <a:t>Setting ourselves up for </a:t>
            </a:r>
            <a:r>
              <a:rPr lang="en-US" b="1" u="sng" dirty="0">
                <a:latin typeface="Lato Black" panose="020F0502020204030203" pitchFamily="34" charset="0"/>
                <a:ea typeface="Lato Black" panose="020F0502020204030203" pitchFamily="34" charset="0"/>
                <a:cs typeface="Lato Black" panose="020F0502020204030203" pitchFamily="34" charset="0"/>
              </a:rPr>
              <a:t>disappointment</a:t>
            </a:r>
            <a:r>
              <a:rPr lang="en-US" dirty="0"/>
              <a:t> </a:t>
            </a:r>
            <a:r>
              <a:rPr lang="en-US" b="1" u="sng" dirty="0">
                <a:latin typeface="Lato Black" panose="020F0502020204030203" pitchFamily="34" charset="0"/>
                <a:ea typeface="Lato Black" panose="020F0502020204030203" pitchFamily="34" charset="0"/>
                <a:cs typeface="Lato Black" panose="020F0502020204030203" pitchFamily="34" charset="0"/>
              </a:rPr>
              <a:t>Mark 9:14-28</a:t>
            </a:r>
            <a:r>
              <a:rPr lang="en-US" dirty="0"/>
              <a:t>. </a:t>
            </a:r>
          </a:p>
          <a:p>
            <a:pPr marL="914400" lvl="1" indent="-514350">
              <a:lnSpc>
                <a:spcPct val="150000"/>
              </a:lnSpc>
            </a:pPr>
            <a:r>
              <a:rPr lang="en-US" dirty="0"/>
              <a:t>False expectations of </a:t>
            </a:r>
            <a:r>
              <a:rPr lang="en-US" b="1" u="sng" dirty="0">
                <a:latin typeface="Lato Black" panose="020F0502020204030203" pitchFamily="34" charset="0"/>
                <a:ea typeface="Lato Black" panose="020F0502020204030203" pitchFamily="34" charset="0"/>
                <a:cs typeface="Lato Black" panose="020F0502020204030203" pitchFamily="34" charset="0"/>
              </a:rPr>
              <a:t>ourselves</a:t>
            </a:r>
            <a:r>
              <a:rPr lang="en-US" dirty="0"/>
              <a:t>.</a:t>
            </a:r>
          </a:p>
        </p:txBody>
      </p:sp>
    </p:spTree>
    <p:extLst>
      <p:ext uri="{BB962C8B-B14F-4D97-AF65-F5344CB8AC3E}">
        <p14:creationId xmlns:p14="http://schemas.microsoft.com/office/powerpoint/2010/main" val="3543346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7C03-096E-AF4C-B5E1-45350EA29546}"/>
              </a:ext>
            </a:extLst>
          </p:cNvPr>
          <p:cNvSpPr>
            <a:spLocks noGrp="1"/>
          </p:cNvSpPr>
          <p:nvPr>
            <p:ph type="title"/>
          </p:nvPr>
        </p:nvSpPr>
        <p:spPr/>
        <p:txBody>
          <a:bodyPr/>
          <a:lstStyle/>
          <a:p>
            <a:r>
              <a:rPr lang="en-US" dirty="0"/>
              <a:t>Causes of Up-Again, Down-Again Faith:</a:t>
            </a:r>
          </a:p>
        </p:txBody>
      </p:sp>
      <p:sp>
        <p:nvSpPr>
          <p:cNvPr id="3" name="Text Placeholder 2">
            <a:extLst>
              <a:ext uri="{FF2B5EF4-FFF2-40B4-BE49-F238E27FC236}">
                <a16:creationId xmlns:a16="http://schemas.microsoft.com/office/drawing/2014/main" id="{D251562E-2E46-674C-BCAE-BEC815ECC08B}"/>
              </a:ext>
            </a:extLst>
          </p:cNvPr>
          <p:cNvSpPr>
            <a:spLocks noGrp="1"/>
          </p:cNvSpPr>
          <p:nvPr>
            <p:ph type="body" sz="quarter" idx="10"/>
          </p:nvPr>
        </p:nvSpPr>
        <p:spPr>
          <a:xfrm>
            <a:off x="598488" y="1251437"/>
            <a:ext cx="8124093" cy="3642243"/>
          </a:xfrm>
        </p:spPr>
        <p:txBody>
          <a:bodyPr>
            <a:normAutofit/>
          </a:bodyPr>
          <a:lstStyle/>
          <a:p>
            <a:pPr marL="514350" indent="-514350">
              <a:spcAft>
                <a:spcPts val="1200"/>
              </a:spcAft>
              <a:buFont typeface="+mj-lt"/>
              <a:buAutoNum type="arabicPeriod"/>
            </a:pPr>
            <a:r>
              <a:rPr lang="en-US" dirty="0"/>
              <a:t>Setting ourselves up for </a:t>
            </a:r>
            <a:r>
              <a:rPr lang="en-US" b="1" u="sng" dirty="0">
                <a:latin typeface="Lato Black" panose="020F0502020204030203" pitchFamily="34" charset="0"/>
                <a:ea typeface="Lato Black" panose="020F0502020204030203" pitchFamily="34" charset="0"/>
                <a:cs typeface="Lato Black" panose="020F0502020204030203" pitchFamily="34" charset="0"/>
              </a:rPr>
              <a:t>disappointment</a:t>
            </a:r>
            <a:r>
              <a:rPr lang="en-US" dirty="0"/>
              <a:t> </a:t>
            </a:r>
            <a:r>
              <a:rPr lang="en-US" b="1" u="sng" dirty="0">
                <a:latin typeface="Lato Black" panose="020F0502020204030203" pitchFamily="34" charset="0"/>
                <a:ea typeface="Lato Black" panose="020F0502020204030203" pitchFamily="34" charset="0"/>
                <a:cs typeface="Lato Black" panose="020F0502020204030203" pitchFamily="34" charset="0"/>
              </a:rPr>
              <a:t>Mark 9:14-28</a:t>
            </a:r>
            <a:r>
              <a:rPr lang="en-US" dirty="0"/>
              <a:t>. </a:t>
            </a:r>
          </a:p>
          <a:p>
            <a:pPr marL="914400" lvl="1" indent="-514350">
              <a:lnSpc>
                <a:spcPct val="150000"/>
              </a:lnSpc>
            </a:pPr>
            <a:r>
              <a:rPr lang="en-US" dirty="0"/>
              <a:t>False expectations of </a:t>
            </a:r>
            <a:r>
              <a:rPr lang="en-US" b="1" u="sng" dirty="0">
                <a:latin typeface="Lato Black" panose="020F0502020204030203" pitchFamily="34" charset="0"/>
                <a:ea typeface="Lato Black" panose="020F0502020204030203" pitchFamily="34" charset="0"/>
                <a:cs typeface="Lato Black" panose="020F0502020204030203" pitchFamily="34" charset="0"/>
              </a:rPr>
              <a:t>ourselves</a:t>
            </a:r>
            <a:r>
              <a:rPr lang="en-US" dirty="0"/>
              <a:t>.</a:t>
            </a:r>
          </a:p>
          <a:p>
            <a:pPr marL="914400" lvl="1" indent="-514350">
              <a:lnSpc>
                <a:spcPct val="150000"/>
              </a:lnSpc>
            </a:pPr>
            <a:r>
              <a:rPr lang="en-US" dirty="0"/>
              <a:t>False expectations of </a:t>
            </a:r>
            <a:r>
              <a:rPr lang="en-US" b="1" u="sng" dirty="0">
                <a:latin typeface="Lato Black" panose="020F0502020204030203" pitchFamily="34" charset="0"/>
                <a:ea typeface="Lato Black" panose="020F0502020204030203" pitchFamily="34" charset="0"/>
                <a:cs typeface="Lato Black" panose="020F0502020204030203" pitchFamily="34" charset="0"/>
              </a:rPr>
              <a:t>others</a:t>
            </a:r>
            <a:r>
              <a:rPr lang="en-US" dirty="0"/>
              <a:t>.</a:t>
            </a:r>
          </a:p>
        </p:txBody>
      </p:sp>
    </p:spTree>
    <p:extLst>
      <p:ext uri="{BB962C8B-B14F-4D97-AF65-F5344CB8AC3E}">
        <p14:creationId xmlns:p14="http://schemas.microsoft.com/office/powerpoint/2010/main" val="1358735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7C03-096E-AF4C-B5E1-45350EA29546}"/>
              </a:ext>
            </a:extLst>
          </p:cNvPr>
          <p:cNvSpPr>
            <a:spLocks noGrp="1"/>
          </p:cNvSpPr>
          <p:nvPr>
            <p:ph type="title"/>
          </p:nvPr>
        </p:nvSpPr>
        <p:spPr/>
        <p:txBody>
          <a:bodyPr/>
          <a:lstStyle/>
          <a:p>
            <a:r>
              <a:rPr lang="en-US" dirty="0"/>
              <a:t>Causes of Up-Again, Down-Again Faith:</a:t>
            </a:r>
          </a:p>
        </p:txBody>
      </p:sp>
      <p:sp>
        <p:nvSpPr>
          <p:cNvPr id="3" name="Text Placeholder 2">
            <a:extLst>
              <a:ext uri="{FF2B5EF4-FFF2-40B4-BE49-F238E27FC236}">
                <a16:creationId xmlns:a16="http://schemas.microsoft.com/office/drawing/2014/main" id="{D251562E-2E46-674C-BCAE-BEC815ECC08B}"/>
              </a:ext>
            </a:extLst>
          </p:cNvPr>
          <p:cNvSpPr>
            <a:spLocks noGrp="1"/>
          </p:cNvSpPr>
          <p:nvPr>
            <p:ph type="body" sz="quarter" idx="10"/>
          </p:nvPr>
        </p:nvSpPr>
        <p:spPr>
          <a:xfrm>
            <a:off x="598488" y="1251437"/>
            <a:ext cx="8124093" cy="3642243"/>
          </a:xfrm>
        </p:spPr>
        <p:txBody>
          <a:bodyPr>
            <a:normAutofit/>
          </a:bodyPr>
          <a:lstStyle/>
          <a:p>
            <a:pPr marL="514350" indent="-514350">
              <a:spcAft>
                <a:spcPts val="1200"/>
              </a:spcAft>
              <a:buFont typeface="+mj-lt"/>
              <a:buAutoNum type="arabicPeriod"/>
            </a:pPr>
            <a:r>
              <a:rPr lang="en-US" dirty="0"/>
              <a:t>Setting ourselves up for </a:t>
            </a:r>
            <a:r>
              <a:rPr lang="en-US" b="1" u="sng" dirty="0">
                <a:latin typeface="Lato Black" panose="020F0502020204030203" pitchFamily="34" charset="0"/>
                <a:ea typeface="Lato Black" panose="020F0502020204030203" pitchFamily="34" charset="0"/>
                <a:cs typeface="Lato Black" panose="020F0502020204030203" pitchFamily="34" charset="0"/>
              </a:rPr>
              <a:t>disappointment</a:t>
            </a:r>
            <a:r>
              <a:rPr lang="en-US" dirty="0"/>
              <a:t> </a:t>
            </a:r>
            <a:r>
              <a:rPr lang="en-US" b="1" u="sng" dirty="0">
                <a:latin typeface="Lato Black" panose="020F0502020204030203" pitchFamily="34" charset="0"/>
                <a:ea typeface="Lato Black" panose="020F0502020204030203" pitchFamily="34" charset="0"/>
                <a:cs typeface="Lato Black" panose="020F0502020204030203" pitchFamily="34" charset="0"/>
              </a:rPr>
              <a:t>Mark 9:14-28</a:t>
            </a:r>
            <a:r>
              <a:rPr lang="en-US" dirty="0"/>
              <a:t>. </a:t>
            </a:r>
          </a:p>
          <a:p>
            <a:pPr marL="914400" lvl="1" indent="-514350">
              <a:lnSpc>
                <a:spcPct val="150000"/>
              </a:lnSpc>
            </a:pPr>
            <a:r>
              <a:rPr lang="en-US" dirty="0"/>
              <a:t>False expectations of </a:t>
            </a:r>
            <a:r>
              <a:rPr lang="en-US" b="1" u="sng" dirty="0">
                <a:latin typeface="Lato Black" panose="020F0502020204030203" pitchFamily="34" charset="0"/>
                <a:ea typeface="Lato Black" panose="020F0502020204030203" pitchFamily="34" charset="0"/>
                <a:cs typeface="Lato Black" panose="020F0502020204030203" pitchFamily="34" charset="0"/>
              </a:rPr>
              <a:t>ourselves</a:t>
            </a:r>
            <a:r>
              <a:rPr lang="en-US" dirty="0"/>
              <a:t>.</a:t>
            </a:r>
          </a:p>
          <a:p>
            <a:pPr marL="914400" lvl="1" indent="-514350">
              <a:lnSpc>
                <a:spcPct val="150000"/>
              </a:lnSpc>
            </a:pPr>
            <a:r>
              <a:rPr lang="en-US" dirty="0"/>
              <a:t>False expectations of </a:t>
            </a:r>
            <a:r>
              <a:rPr lang="en-US" b="1" u="sng" dirty="0">
                <a:latin typeface="Lato Black" panose="020F0502020204030203" pitchFamily="34" charset="0"/>
                <a:ea typeface="Lato Black" panose="020F0502020204030203" pitchFamily="34" charset="0"/>
                <a:cs typeface="Lato Black" panose="020F0502020204030203" pitchFamily="34" charset="0"/>
              </a:rPr>
              <a:t>others</a:t>
            </a:r>
            <a:r>
              <a:rPr lang="en-US" dirty="0"/>
              <a:t>.</a:t>
            </a:r>
          </a:p>
          <a:p>
            <a:pPr marL="914400" lvl="1" indent="-514350">
              <a:lnSpc>
                <a:spcPct val="150000"/>
              </a:lnSpc>
            </a:pPr>
            <a:r>
              <a:rPr lang="en-US" dirty="0"/>
              <a:t>False expectations of </a:t>
            </a:r>
            <a:r>
              <a:rPr lang="en-US" b="1" u="sng" dirty="0">
                <a:latin typeface="Lato Black" panose="020F0502020204030203" pitchFamily="34" charset="0"/>
                <a:ea typeface="Lato Black" panose="020F0502020204030203" pitchFamily="34" charset="0"/>
                <a:cs typeface="Lato Black" panose="020F0502020204030203" pitchFamily="34" charset="0"/>
              </a:rPr>
              <a:t>God</a:t>
            </a:r>
            <a:r>
              <a:rPr lang="en-US" dirty="0"/>
              <a:t>. </a:t>
            </a:r>
          </a:p>
        </p:txBody>
      </p:sp>
    </p:spTree>
    <p:extLst>
      <p:ext uri="{BB962C8B-B14F-4D97-AF65-F5344CB8AC3E}">
        <p14:creationId xmlns:p14="http://schemas.microsoft.com/office/powerpoint/2010/main" val="1821000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7C03-096E-AF4C-B5E1-45350EA29546}"/>
              </a:ext>
            </a:extLst>
          </p:cNvPr>
          <p:cNvSpPr>
            <a:spLocks noGrp="1"/>
          </p:cNvSpPr>
          <p:nvPr>
            <p:ph type="title"/>
          </p:nvPr>
        </p:nvSpPr>
        <p:spPr/>
        <p:txBody>
          <a:bodyPr/>
          <a:lstStyle/>
          <a:p>
            <a:r>
              <a:rPr lang="en-US" dirty="0"/>
              <a:t>Causes of Up-Again, Down-Again Faith:</a:t>
            </a:r>
          </a:p>
        </p:txBody>
      </p:sp>
      <p:sp>
        <p:nvSpPr>
          <p:cNvPr id="3" name="Text Placeholder 2">
            <a:extLst>
              <a:ext uri="{FF2B5EF4-FFF2-40B4-BE49-F238E27FC236}">
                <a16:creationId xmlns:a16="http://schemas.microsoft.com/office/drawing/2014/main" id="{D251562E-2E46-674C-BCAE-BEC815ECC08B}"/>
              </a:ext>
            </a:extLst>
          </p:cNvPr>
          <p:cNvSpPr>
            <a:spLocks noGrp="1"/>
          </p:cNvSpPr>
          <p:nvPr>
            <p:ph type="body" sz="quarter" idx="10"/>
          </p:nvPr>
        </p:nvSpPr>
        <p:spPr/>
        <p:txBody>
          <a:bodyPr>
            <a:normAutofit/>
          </a:bodyPr>
          <a:lstStyle/>
          <a:p>
            <a:pPr marL="514350" indent="-514350">
              <a:buFont typeface="+mj-lt"/>
              <a:buAutoNum type="arabicPeriod"/>
            </a:pPr>
            <a:r>
              <a:rPr lang="en-US" sz="2400" dirty="0"/>
              <a:t>Setting ourselves up for disappointment.</a:t>
            </a:r>
          </a:p>
          <a:p>
            <a:pPr marL="514350" indent="-514350">
              <a:spcAft>
                <a:spcPts val="1200"/>
              </a:spcAft>
              <a:buFont typeface="+mj-lt"/>
              <a:buAutoNum type="arabicPeriod"/>
            </a:pPr>
            <a:r>
              <a:rPr lang="en-US" sz="3600" dirty="0"/>
              <a:t>Not having our </a:t>
            </a:r>
            <a:r>
              <a:rPr lang="en-US" sz="3600" b="1" u="sng" dirty="0">
                <a:latin typeface="Lato Black" panose="020F0502020204030203" pitchFamily="34" charset="0"/>
                <a:ea typeface="Lato Black" panose="020F0502020204030203" pitchFamily="34" charset="0"/>
                <a:cs typeface="Lato Black" panose="020F0502020204030203" pitchFamily="34" charset="0"/>
              </a:rPr>
              <a:t>doubts</a:t>
            </a:r>
            <a:r>
              <a:rPr lang="en-US" sz="3600" dirty="0"/>
              <a:t> removed through perseverance.</a:t>
            </a:r>
          </a:p>
          <a:p>
            <a:pPr marL="914400" lvl="1" indent="-514350"/>
            <a:r>
              <a:rPr lang="en-US" sz="3200" b="1" u="sng" dirty="0">
                <a:latin typeface="Lato Black" panose="020F0502020204030203" pitchFamily="34" charset="0"/>
                <a:ea typeface="Lato Black" panose="020F0502020204030203" pitchFamily="34" charset="0"/>
                <a:cs typeface="Lato Black" panose="020F0502020204030203" pitchFamily="34" charset="0"/>
              </a:rPr>
              <a:t>James 1:2-8</a:t>
            </a:r>
            <a:endParaRPr lang="en-US" sz="3200" dirty="0"/>
          </a:p>
        </p:txBody>
      </p:sp>
    </p:spTree>
    <p:extLst>
      <p:ext uri="{BB962C8B-B14F-4D97-AF65-F5344CB8AC3E}">
        <p14:creationId xmlns:p14="http://schemas.microsoft.com/office/powerpoint/2010/main" val="4041299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91DBE-12D7-464A-8EEB-AAF603C956CE}"/>
              </a:ext>
            </a:extLst>
          </p:cNvPr>
          <p:cNvSpPr>
            <a:spLocks noGrp="1"/>
          </p:cNvSpPr>
          <p:nvPr>
            <p:ph type="body" sz="quarter" idx="10"/>
          </p:nvPr>
        </p:nvSpPr>
        <p:spPr/>
        <p:txBody>
          <a:bodyPr/>
          <a:lstStyle/>
          <a:p>
            <a:r>
              <a:rPr lang="en-US" baseline="30000" dirty="0"/>
              <a:t>2</a:t>
            </a:r>
            <a:r>
              <a:rPr lang="en-US" dirty="0"/>
              <a:t> Consider it all joy, my brethren, when you encounter various trials, </a:t>
            </a:r>
            <a:r>
              <a:rPr lang="en-US" baseline="30000" dirty="0"/>
              <a:t>3</a:t>
            </a:r>
            <a:r>
              <a:rPr lang="en-US" dirty="0"/>
              <a:t> knowing that the testing of your faith produces endurance. </a:t>
            </a:r>
            <a:r>
              <a:rPr lang="en-US" baseline="30000" dirty="0"/>
              <a:t>4</a:t>
            </a:r>
            <a:r>
              <a:rPr lang="en-US" dirty="0"/>
              <a:t> And let endurance have its perfect result, so that you may be perfect and complete, lacking in nothing.</a:t>
            </a:r>
          </a:p>
        </p:txBody>
      </p:sp>
      <p:sp>
        <p:nvSpPr>
          <p:cNvPr id="3" name="Text Placeholder 2">
            <a:extLst>
              <a:ext uri="{FF2B5EF4-FFF2-40B4-BE49-F238E27FC236}">
                <a16:creationId xmlns:a16="http://schemas.microsoft.com/office/drawing/2014/main" id="{B808210E-C0CA-6548-A2B4-4954D33C7663}"/>
              </a:ext>
            </a:extLst>
          </p:cNvPr>
          <p:cNvSpPr>
            <a:spLocks noGrp="1"/>
          </p:cNvSpPr>
          <p:nvPr>
            <p:ph type="body" sz="quarter" idx="11"/>
          </p:nvPr>
        </p:nvSpPr>
        <p:spPr/>
        <p:txBody>
          <a:bodyPr/>
          <a:lstStyle/>
          <a:p>
            <a:r>
              <a:rPr lang="en-US" dirty="0"/>
              <a:t>- James 1:2-4</a:t>
            </a:r>
          </a:p>
        </p:txBody>
      </p:sp>
    </p:spTree>
    <p:extLst>
      <p:ext uri="{BB962C8B-B14F-4D97-AF65-F5344CB8AC3E}">
        <p14:creationId xmlns:p14="http://schemas.microsoft.com/office/powerpoint/2010/main" val="449754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91DBE-12D7-464A-8EEB-AAF603C956CE}"/>
              </a:ext>
            </a:extLst>
          </p:cNvPr>
          <p:cNvSpPr>
            <a:spLocks noGrp="1"/>
          </p:cNvSpPr>
          <p:nvPr>
            <p:ph type="body" sz="quarter" idx="10"/>
          </p:nvPr>
        </p:nvSpPr>
        <p:spPr/>
        <p:txBody>
          <a:bodyPr/>
          <a:lstStyle/>
          <a:p>
            <a:r>
              <a:rPr lang="en-US" baseline="30000" dirty="0"/>
              <a:t>5</a:t>
            </a:r>
            <a:r>
              <a:rPr lang="en-US" dirty="0"/>
              <a:t> But if any of you lacks wisdom, let him ask of God, who gives to all generously and without reproach, and it will be given to him. </a:t>
            </a:r>
            <a:r>
              <a:rPr lang="en-US" baseline="30000" dirty="0"/>
              <a:t>6</a:t>
            </a:r>
            <a:r>
              <a:rPr lang="en-US" dirty="0"/>
              <a:t> But he must ask in faith without any doubting, for the one who doubts is like the surf of the sea, driven and tossed by the wind.</a:t>
            </a:r>
          </a:p>
        </p:txBody>
      </p:sp>
      <p:sp>
        <p:nvSpPr>
          <p:cNvPr id="3" name="Text Placeholder 2">
            <a:extLst>
              <a:ext uri="{FF2B5EF4-FFF2-40B4-BE49-F238E27FC236}">
                <a16:creationId xmlns:a16="http://schemas.microsoft.com/office/drawing/2014/main" id="{B808210E-C0CA-6548-A2B4-4954D33C7663}"/>
              </a:ext>
            </a:extLst>
          </p:cNvPr>
          <p:cNvSpPr>
            <a:spLocks noGrp="1"/>
          </p:cNvSpPr>
          <p:nvPr>
            <p:ph type="body" sz="quarter" idx="11"/>
          </p:nvPr>
        </p:nvSpPr>
        <p:spPr/>
        <p:txBody>
          <a:bodyPr/>
          <a:lstStyle/>
          <a:p>
            <a:r>
              <a:rPr lang="en-US" dirty="0"/>
              <a:t>- James 1:5-6</a:t>
            </a:r>
          </a:p>
        </p:txBody>
      </p:sp>
    </p:spTree>
    <p:extLst>
      <p:ext uri="{BB962C8B-B14F-4D97-AF65-F5344CB8AC3E}">
        <p14:creationId xmlns:p14="http://schemas.microsoft.com/office/powerpoint/2010/main" val="2850562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91DBE-12D7-464A-8EEB-AAF603C956CE}"/>
              </a:ext>
            </a:extLst>
          </p:cNvPr>
          <p:cNvSpPr>
            <a:spLocks noGrp="1"/>
          </p:cNvSpPr>
          <p:nvPr>
            <p:ph type="body" sz="quarter" idx="10"/>
          </p:nvPr>
        </p:nvSpPr>
        <p:spPr/>
        <p:txBody>
          <a:bodyPr/>
          <a:lstStyle/>
          <a:p>
            <a:r>
              <a:rPr lang="en-US" baseline="30000" dirty="0"/>
              <a:t>7</a:t>
            </a:r>
            <a:r>
              <a:rPr lang="en-US" dirty="0"/>
              <a:t> For that man ought not to expect that he will receive anything from the Lord, </a:t>
            </a:r>
            <a:br>
              <a:rPr lang="en-US" dirty="0"/>
            </a:br>
            <a:r>
              <a:rPr lang="en-US" baseline="30000" dirty="0"/>
              <a:t>8</a:t>
            </a:r>
            <a:r>
              <a:rPr lang="en-US" dirty="0"/>
              <a:t> being a double-minded man, unstable in all his ways.</a:t>
            </a:r>
          </a:p>
        </p:txBody>
      </p:sp>
      <p:sp>
        <p:nvSpPr>
          <p:cNvPr id="3" name="Text Placeholder 2">
            <a:extLst>
              <a:ext uri="{FF2B5EF4-FFF2-40B4-BE49-F238E27FC236}">
                <a16:creationId xmlns:a16="http://schemas.microsoft.com/office/drawing/2014/main" id="{B808210E-C0CA-6548-A2B4-4954D33C7663}"/>
              </a:ext>
            </a:extLst>
          </p:cNvPr>
          <p:cNvSpPr>
            <a:spLocks noGrp="1"/>
          </p:cNvSpPr>
          <p:nvPr>
            <p:ph type="body" sz="quarter" idx="11"/>
          </p:nvPr>
        </p:nvSpPr>
        <p:spPr/>
        <p:txBody>
          <a:bodyPr/>
          <a:lstStyle/>
          <a:p>
            <a:r>
              <a:rPr lang="en-US" dirty="0"/>
              <a:t>- James 1:7-8</a:t>
            </a:r>
          </a:p>
        </p:txBody>
      </p:sp>
    </p:spTree>
    <p:extLst>
      <p:ext uri="{BB962C8B-B14F-4D97-AF65-F5344CB8AC3E}">
        <p14:creationId xmlns:p14="http://schemas.microsoft.com/office/powerpoint/2010/main" val="34476729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7C03-096E-AF4C-B5E1-45350EA29546}"/>
              </a:ext>
            </a:extLst>
          </p:cNvPr>
          <p:cNvSpPr>
            <a:spLocks noGrp="1"/>
          </p:cNvSpPr>
          <p:nvPr>
            <p:ph type="title"/>
          </p:nvPr>
        </p:nvSpPr>
        <p:spPr/>
        <p:txBody>
          <a:bodyPr/>
          <a:lstStyle/>
          <a:p>
            <a:r>
              <a:rPr lang="en-US" dirty="0"/>
              <a:t>Causes of Up-Again, Down-Again Faith:</a:t>
            </a:r>
          </a:p>
        </p:txBody>
      </p:sp>
      <p:sp>
        <p:nvSpPr>
          <p:cNvPr id="3" name="Text Placeholder 2">
            <a:extLst>
              <a:ext uri="{FF2B5EF4-FFF2-40B4-BE49-F238E27FC236}">
                <a16:creationId xmlns:a16="http://schemas.microsoft.com/office/drawing/2014/main" id="{D251562E-2E46-674C-BCAE-BEC815ECC08B}"/>
              </a:ext>
            </a:extLst>
          </p:cNvPr>
          <p:cNvSpPr>
            <a:spLocks noGrp="1"/>
          </p:cNvSpPr>
          <p:nvPr>
            <p:ph type="body" sz="quarter" idx="10"/>
          </p:nvPr>
        </p:nvSpPr>
        <p:spPr/>
        <p:txBody>
          <a:bodyPr>
            <a:normAutofit/>
          </a:bodyPr>
          <a:lstStyle/>
          <a:p>
            <a:pPr marL="514350" indent="-514350">
              <a:buFont typeface="+mj-lt"/>
              <a:buAutoNum type="arabicPeriod"/>
            </a:pPr>
            <a:r>
              <a:rPr lang="en-US" sz="1900" dirty="0"/>
              <a:t>Setting ourselves up for disappointment.</a:t>
            </a:r>
          </a:p>
          <a:p>
            <a:pPr marL="514350" indent="-514350">
              <a:spcAft>
                <a:spcPts val="1200"/>
              </a:spcAft>
              <a:buFont typeface="+mj-lt"/>
              <a:buAutoNum type="arabicPeriod"/>
            </a:pPr>
            <a:r>
              <a:rPr lang="en-US" sz="1900" dirty="0"/>
              <a:t>Not having our doubts removed through perseverance.</a:t>
            </a:r>
          </a:p>
          <a:p>
            <a:pPr marL="514350" indent="-514350">
              <a:spcAft>
                <a:spcPts val="1200"/>
              </a:spcAft>
              <a:buFont typeface="+mj-lt"/>
              <a:buAutoNum type="arabicPeriod"/>
            </a:pPr>
            <a:r>
              <a:rPr lang="en-US" sz="4000" b="1" u="sng" dirty="0">
                <a:latin typeface="Lato Black" panose="020F0502020204030203" pitchFamily="34" charset="0"/>
                <a:ea typeface="Lato Black" panose="020F0502020204030203" pitchFamily="34" charset="0"/>
                <a:cs typeface="Lato Black" panose="020F0502020204030203" pitchFamily="34" charset="0"/>
              </a:rPr>
              <a:t>Surface</a:t>
            </a:r>
            <a:r>
              <a:rPr lang="en-US" sz="4000" b="1" dirty="0">
                <a:latin typeface="Lato Black" panose="020F0502020204030203" pitchFamily="34" charset="0"/>
                <a:ea typeface="Lato Black" panose="020F0502020204030203" pitchFamily="34" charset="0"/>
                <a:cs typeface="Lato Black" panose="020F0502020204030203" pitchFamily="34" charset="0"/>
              </a:rPr>
              <a:t> </a:t>
            </a:r>
            <a:r>
              <a:rPr lang="en-US" sz="4000" b="1" u="sng" dirty="0">
                <a:latin typeface="Lato Black" panose="020F0502020204030203" pitchFamily="34" charset="0"/>
                <a:ea typeface="Lato Black" panose="020F0502020204030203" pitchFamily="34" charset="0"/>
                <a:cs typeface="Lato Black" panose="020F0502020204030203" pitchFamily="34" charset="0"/>
              </a:rPr>
              <a:t>obedience</a:t>
            </a:r>
            <a:r>
              <a:rPr lang="en-US" sz="4000" dirty="0"/>
              <a:t>. </a:t>
            </a:r>
            <a:br>
              <a:rPr lang="en-US" dirty="0"/>
            </a:br>
            <a:r>
              <a:rPr lang="en-US" dirty="0"/>
              <a:t>Indecisiveness and sin keep us from becoming deeply rooted in our faith.</a:t>
            </a:r>
          </a:p>
          <a:p>
            <a:pPr marL="914400" lvl="1" indent="-514350"/>
            <a:r>
              <a:rPr lang="en-US" b="1" u="sng" dirty="0">
                <a:latin typeface="Lato Black" panose="020F0502020204030203" pitchFamily="34" charset="0"/>
                <a:ea typeface="Lato Black" panose="020F0502020204030203" pitchFamily="34" charset="0"/>
                <a:cs typeface="Lato Black" panose="020F0502020204030203" pitchFamily="34" charset="0"/>
              </a:rPr>
              <a:t>Matthew 13:20-21</a:t>
            </a:r>
          </a:p>
        </p:txBody>
      </p:sp>
    </p:spTree>
    <p:extLst>
      <p:ext uri="{BB962C8B-B14F-4D97-AF65-F5344CB8AC3E}">
        <p14:creationId xmlns:p14="http://schemas.microsoft.com/office/powerpoint/2010/main" val="3955527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D57054-C21B-604B-B58E-80582073F52A}"/>
              </a:ext>
            </a:extLst>
          </p:cNvPr>
          <p:cNvSpPr>
            <a:spLocks noGrp="1"/>
          </p:cNvSpPr>
          <p:nvPr>
            <p:ph type="body" sz="quarter" idx="10"/>
          </p:nvPr>
        </p:nvSpPr>
        <p:spPr/>
        <p:txBody>
          <a:bodyPr>
            <a:normAutofit/>
          </a:bodyPr>
          <a:lstStyle/>
          <a:p>
            <a:r>
              <a:rPr lang="en-US" sz="2800" baseline="30000" dirty="0"/>
              <a:t>20</a:t>
            </a:r>
            <a:r>
              <a:rPr lang="en-US" sz="2800" dirty="0"/>
              <a:t> The one on whom seed was sown on the rocky places, this is the man who hears the word and immediately receives it with joy</a:t>
            </a:r>
            <a:r>
              <a:rPr lang="en-US" sz="2800"/>
              <a:t>; </a:t>
            </a:r>
            <a:br>
              <a:rPr lang="en-US" sz="2800"/>
            </a:br>
            <a:r>
              <a:rPr lang="en-US" sz="2800" baseline="30000"/>
              <a:t>21</a:t>
            </a:r>
            <a:r>
              <a:rPr lang="en-US" sz="2800"/>
              <a:t> </a:t>
            </a:r>
            <a:r>
              <a:rPr lang="en-US" sz="2800" dirty="0"/>
              <a:t>yet he has no firm root in himself, but is only temporary, and when affliction or persecution arises because of the word, immediately he falls away.</a:t>
            </a:r>
          </a:p>
        </p:txBody>
      </p:sp>
      <p:sp>
        <p:nvSpPr>
          <p:cNvPr id="3" name="Text Placeholder 2">
            <a:extLst>
              <a:ext uri="{FF2B5EF4-FFF2-40B4-BE49-F238E27FC236}">
                <a16:creationId xmlns:a16="http://schemas.microsoft.com/office/drawing/2014/main" id="{8197B17C-8512-D54D-9750-552595A883DA}"/>
              </a:ext>
            </a:extLst>
          </p:cNvPr>
          <p:cNvSpPr>
            <a:spLocks noGrp="1"/>
          </p:cNvSpPr>
          <p:nvPr>
            <p:ph type="body" sz="quarter" idx="11"/>
          </p:nvPr>
        </p:nvSpPr>
        <p:spPr/>
        <p:txBody>
          <a:bodyPr/>
          <a:lstStyle/>
          <a:p>
            <a:r>
              <a:rPr lang="en-US" dirty="0"/>
              <a:t>- Matthew 13:20-21</a:t>
            </a:r>
          </a:p>
        </p:txBody>
      </p:sp>
    </p:spTree>
    <p:extLst>
      <p:ext uri="{BB962C8B-B14F-4D97-AF65-F5344CB8AC3E}">
        <p14:creationId xmlns:p14="http://schemas.microsoft.com/office/powerpoint/2010/main" val="442427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7C03-096E-AF4C-B5E1-45350EA29546}"/>
              </a:ext>
            </a:extLst>
          </p:cNvPr>
          <p:cNvSpPr>
            <a:spLocks noGrp="1"/>
          </p:cNvSpPr>
          <p:nvPr>
            <p:ph type="title"/>
          </p:nvPr>
        </p:nvSpPr>
        <p:spPr/>
        <p:txBody>
          <a:bodyPr/>
          <a:lstStyle/>
          <a:p>
            <a:r>
              <a:rPr lang="en-US" dirty="0"/>
              <a:t>Causes of Up-Again, Down-Again Faith:</a:t>
            </a:r>
          </a:p>
        </p:txBody>
      </p:sp>
      <p:sp>
        <p:nvSpPr>
          <p:cNvPr id="3" name="Text Placeholder 2">
            <a:extLst>
              <a:ext uri="{FF2B5EF4-FFF2-40B4-BE49-F238E27FC236}">
                <a16:creationId xmlns:a16="http://schemas.microsoft.com/office/drawing/2014/main" id="{D251562E-2E46-674C-BCAE-BEC815ECC08B}"/>
              </a:ext>
            </a:extLst>
          </p:cNvPr>
          <p:cNvSpPr>
            <a:spLocks noGrp="1"/>
          </p:cNvSpPr>
          <p:nvPr>
            <p:ph type="body" sz="quarter" idx="10"/>
          </p:nvPr>
        </p:nvSpPr>
        <p:spPr/>
        <p:txBody>
          <a:bodyPr>
            <a:normAutofit/>
          </a:bodyPr>
          <a:lstStyle/>
          <a:p>
            <a:pPr marL="514350" indent="-514350">
              <a:buFont typeface="+mj-lt"/>
              <a:buAutoNum type="arabicPeriod"/>
            </a:pPr>
            <a:r>
              <a:rPr lang="en-US" sz="2000" dirty="0"/>
              <a:t>Setting ourselves up for disappointment. </a:t>
            </a:r>
          </a:p>
          <a:p>
            <a:pPr marL="514350" indent="-514350">
              <a:buFont typeface="+mj-lt"/>
              <a:buAutoNum type="arabicPeriod"/>
            </a:pPr>
            <a:r>
              <a:rPr lang="en-US" sz="2000" dirty="0"/>
              <a:t>Not having our doubts removed through perseverance. </a:t>
            </a:r>
          </a:p>
          <a:p>
            <a:pPr marL="514350" indent="-514350">
              <a:buFont typeface="+mj-lt"/>
              <a:buAutoNum type="arabicPeriod"/>
            </a:pPr>
            <a:r>
              <a:rPr lang="en-US" sz="2000" dirty="0"/>
              <a:t>Surface obedience. </a:t>
            </a:r>
          </a:p>
          <a:p>
            <a:pPr marL="697230" indent="-697230">
              <a:spcAft>
                <a:spcPts val="1200"/>
              </a:spcAft>
              <a:buFont typeface="+mj-lt"/>
              <a:buAutoNum type="arabicPeriod"/>
            </a:pPr>
            <a:r>
              <a:rPr lang="en-US" sz="4400" b="1" u="sng" dirty="0">
                <a:latin typeface="Lato Black" panose="020F0502020204030203" pitchFamily="34" charset="0"/>
                <a:ea typeface="Lato Black" panose="020F0502020204030203" pitchFamily="34" charset="0"/>
                <a:cs typeface="Lato Black" panose="020F0502020204030203" pitchFamily="34" charset="0"/>
              </a:rPr>
              <a:t>Distractions</a:t>
            </a:r>
          </a:p>
          <a:p>
            <a:pPr marL="914400" lvl="1" indent="-514350"/>
            <a:r>
              <a:rPr lang="en-US" b="1" u="sng" dirty="0">
                <a:latin typeface="Lato Black" panose="020F0502020204030203" pitchFamily="34" charset="0"/>
                <a:ea typeface="Lato Black" panose="020F0502020204030203" pitchFamily="34" charset="0"/>
                <a:cs typeface="Lato Black" panose="020F0502020204030203" pitchFamily="34" charset="0"/>
              </a:rPr>
              <a:t>Matthew 13:22</a:t>
            </a:r>
          </a:p>
        </p:txBody>
      </p:sp>
    </p:spTree>
    <p:extLst>
      <p:ext uri="{BB962C8B-B14F-4D97-AF65-F5344CB8AC3E}">
        <p14:creationId xmlns:p14="http://schemas.microsoft.com/office/powerpoint/2010/main" val="34302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18992-9400-C143-B80B-405CA70C3D8C}"/>
              </a:ext>
            </a:extLst>
          </p:cNvPr>
          <p:cNvSpPr>
            <a:spLocks noGrp="1"/>
          </p:cNvSpPr>
          <p:nvPr>
            <p:ph type="body" sz="quarter" idx="10"/>
          </p:nvPr>
        </p:nvSpPr>
        <p:spPr/>
        <p:txBody>
          <a:bodyPr/>
          <a:lstStyle/>
          <a:p>
            <a:r>
              <a:rPr lang="en-US" dirty="0"/>
              <a:t>And I will bless those who bless you, </a:t>
            </a:r>
          </a:p>
          <a:p>
            <a:r>
              <a:rPr lang="en-US" dirty="0"/>
              <a:t>And the one who curses you I will curse. </a:t>
            </a:r>
          </a:p>
          <a:p>
            <a:r>
              <a:rPr lang="en-US" dirty="0"/>
              <a:t>And in you all the families of the earth will be blessed.”</a:t>
            </a:r>
          </a:p>
        </p:txBody>
      </p:sp>
      <p:sp>
        <p:nvSpPr>
          <p:cNvPr id="3" name="Text Placeholder 2">
            <a:extLst>
              <a:ext uri="{FF2B5EF4-FFF2-40B4-BE49-F238E27FC236}">
                <a16:creationId xmlns:a16="http://schemas.microsoft.com/office/drawing/2014/main" id="{34AF90B5-AE2E-4B45-9107-705717649845}"/>
              </a:ext>
            </a:extLst>
          </p:cNvPr>
          <p:cNvSpPr>
            <a:spLocks noGrp="1"/>
          </p:cNvSpPr>
          <p:nvPr>
            <p:ph type="body" sz="quarter" idx="11"/>
          </p:nvPr>
        </p:nvSpPr>
        <p:spPr/>
        <p:txBody>
          <a:bodyPr/>
          <a:lstStyle/>
          <a:p>
            <a:r>
              <a:rPr lang="en-US" dirty="0"/>
              <a:t>- Genesis 12:3</a:t>
            </a:r>
          </a:p>
        </p:txBody>
      </p:sp>
    </p:spTree>
    <p:extLst>
      <p:ext uri="{BB962C8B-B14F-4D97-AF65-F5344CB8AC3E}">
        <p14:creationId xmlns:p14="http://schemas.microsoft.com/office/powerpoint/2010/main" val="1715925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9CE94-1ACC-4341-9779-7CA7D9D49893}"/>
              </a:ext>
            </a:extLst>
          </p:cNvPr>
          <p:cNvSpPr>
            <a:spLocks noGrp="1"/>
          </p:cNvSpPr>
          <p:nvPr>
            <p:ph type="body" sz="quarter" idx="10"/>
          </p:nvPr>
        </p:nvSpPr>
        <p:spPr/>
        <p:txBody>
          <a:bodyPr>
            <a:normAutofit/>
          </a:bodyPr>
          <a:lstStyle/>
          <a:p>
            <a:r>
              <a:rPr lang="en-US" sz="2800" dirty="0"/>
              <a:t>And the one on whom seed was sown among the thorns, this is the man who hears the word, and the worry of the world and the deceitfulness of wealth choke the word, </a:t>
            </a:r>
            <a:br>
              <a:rPr lang="en-US" sz="2800" dirty="0"/>
            </a:br>
            <a:r>
              <a:rPr lang="en-US" sz="2800" dirty="0"/>
              <a:t>and it becomes unfruitful.</a:t>
            </a:r>
          </a:p>
        </p:txBody>
      </p:sp>
      <p:sp>
        <p:nvSpPr>
          <p:cNvPr id="3" name="Text Placeholder 2">
            <a:extLst>
              <a:ext uri="{FF2B5EF4-FFF2-40B4-BE49-F238E27FC236}">
                <a16:creationId xmlns:a16="http://schemas.microsoft.com/office/drawing/2014/main" id="{053598A8-35A3-424D-BE1D-AC21A2A29FCC}"/>
              </a:ext>
            </a:extLst>
          </p:cNvPr>
          <p:cNvSpPr>
            <a:spLocks noGrp="1"/>
          </p:cNvSpPr>
          <p:nvPr>
            <p:ph type="body" sz="quarter" idx="11"/>
          </p:nvPr>
        </p:nvSpPr>
        <p:spPr/>
        <p:txBody>
          <a:bodyPr/>
          <a:lstStyle/>
          <a:p>
            <a:r>
              <a:rPr lang="en-US" dirty="0"/>
              <a:t>- Matthew 13:22</a:t>
            </a:r>
          </a:p>
        </p:txBody>
      </p:sp>
    </p:spTree>
    <p:extLst>
      <p:ext uri="{BB962C8B-B14F-4D97-AF65-F5344CB8AC3E}">
        <p14:creationId xmlns:p14="http://schemas.microsoft.com/office/powerpoint/2010/main" val="374824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18992-9400-C143-B80B-405CA70C3D8C}"/>
              </a:ext>
            </a:extLst>
          </p:cNvPr>
          <p:cNvSpPr>
            <a:spLocks noGrp="1"/>
          </p:cNvSpPr>
          <p:nvPr>
            <p:ph type="body" sz="quarter" idx="10"/>
          </p:nvPr>
        </p:nvSpPr>
        <p:spPr/>
        <p:txBody>
          <a:bodyPr/>
          <a:lstStyle/>
          <a:p>
            <a:r>
              <a:rPr lang="en-US" dirty="0"/>
              <a:t>So Abram went forth as the Lord had spoken to him; and Lot went with him. Now Abram was seventy-five years old when he departed from Haran.</a:t>
            </a:r>
          </a:p>
        </p:txBody>
      </p:sp>
      <p:sp>
        <p:nvSpPr>
          <p:cNvPr id="3" name="Text Placeholder 2">
            <a:extLst>
              <a:ext uri="{FF2B5EF4-FFF2-40B4-BE49-F238E27FC236}">
                <a16:creationId xmlns:a16="http://schemas.microsoft.com/office/drawing/2014/main" id="{34AF90B5-AE2E-4B45-9107-705717649845}"/>
              </a:ext>
            </a:extLst>
          </p:cNvPr>
          <p:cNvSpPr>
            <a:spLocks noGrp="1"/>
          </p:cNvSpPr>
          <p:nvPr>
            <p:ph type="body" sz="quarter" idx="11"/>
          </p:nvPr>
        </p:nvSpPr>
        <p:spPr/>
        <p:txBody>
          <a:bodyPr/>
          <a:lstStyle/>
          <a:p>
            <a:r>
              <a:rPr lang="en-US" dirty="0"/>
              <a:t>- Genesis 12:4</a:t>
            </a:r>
          </a:p>
        </p:txBody>
      </p:sp>
    </p:spTree>
    <p:extLst>
      <p:ext uri="{BB962C8B-B14F-4D97-AF65-F5344CB8AC3E}">
        <p14:creationId xmlns:p14="http://schemas.microsoft.com/office/powerpoint/2010/main" val="235234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18992-9400-C143-B80B-405CA70C3D8C}"/>
              </a:ext>
            </a:extLst>
          </p:cNvPr>
          <p:cNvSpPr>
            <a:spLocks noGrp="1"/>
          </p:cNvSpPr>
          <p:nvPr>
            <p:ph type="body" sz="quarter" idx="10"/>
          </p:nvPr>
        </p:nvSpPr>
        <p:spPr/>
        <p:txBody>
          <a:bodyPr/>
          <a:lstStyle/>
          <a:p>
            <a:r>
              <a:rPr lang="en-US" baseline="30000" dirty="0"/>
              <a:t>10</a:t>
            </a:r>
            <a:r>
              <a:rPr lang="en-US" dirty="0"/>
              <a:t> Now there was a famine in the land; so Abram went down to Egypt to sojourn there, for the famine was severe in the land. </a:t>
            </a:r>
            <a:r>
              <a:rPr lang="en-US" baseline="30000" dirty="0"/>
              <a:t>11</a:t>
            </a:r>
            <a:r>
              <a:rPr lang="en-US" dirty="0"/>
              <a:t> It came about when he came near to Egypt, that he said to Sarai his wife, “See now, I know that you are a beautiful woman;</a:t>
            </a:r>
          </a:p>
        </p:txBody>
      </p:sp>
      <p:sp>
        <p:nvSpPr>
          <p:cNvPr id="3" name="Text Placeholder 2">
            <a:extLst>
              <a:ext uri="{FF2B5EF4-FFF2-40B4-BE49-F238E27FC236}">
                <a16:creationId xmlns:a16="http://schemas.microsoft.com/office/drawing/2014/main" id="{34AF90B5-AE2E-4B45-9107-705717649845}"/>
              </a:ext>
            </a:extLst>
          </p:cNvPr>
          <p:cNvSpPr>
            <a:spLocks noGrp="1"/>
          </p:cNvSpPr>
          <p:nvPr>
            <p:ph type="body" sz="quarter" idx="11"/>
          </p:nvPr>
        </p:nvSpPr>
        <p:spPr/>
        <p:txBody>
          <a:bodyPr/>
          <a:lstStyle/>
          <a:p>
            <a:r>
              <a:rPr lang="en-US" dirty="0"/>
              <a:t>- Genesis 12:10-11</a:t>
            </a:r>
          </a:p>
        </p:txBody>
      </p:sp>
    </p:spTree>
    <p:extLst>
      <p:ext uri="{BB962C8B-B14F-4D97-AF65-F5344CB8AC3E}">
        <p14:creationId xmlns:p14="http://schemas.microsoft.com/office/powerpoint/2010/main" val="97963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18992-9400-C143-B80B-405CA70C3D8C}"/>
              </a:ext>
            </a:extLst>
          </p:cNvPr>
          <p:cNvSpPr>
            <a:spLocks noGrp="1"/>
          </p:cNvSpPr>
          <p:nvPr>
            <p:ph type="body" sz="quarter" idx="10"/>
          </p:nvPr>
        </p:nvSpPr>
        <p:spPr>
          <a:xfrm>
            <a:off x="713221" y="429598"/>
            <a:ext cx="7717558" cy="3680039"/>
          </a:xfrm>
        </p:spPr>
        <p:txBody>
          <a:bodyPr/>
          <a:lstStyle/>
          <a:p>
            <a:r>
              <a:rPr lang="en-US" baseline="30000" dirty="0"/>
              <a:t>12</a:t>
            </a:r>
            <a:r>
              <a:rPr lang="en-US" dirty="0"/>
              <a:t> and when the Egyptians see you, they will say, ‘This is his wife’; and they will kill me, but they will let you live. </a:t>
            </a:r>
            <a:r>
              <a:rPr lang="en-US" baseline="30000" dirty="0"/>
              <a:t>13</a:t>
            </a:r>
            <a:r>
              <a:rPr lang="en-US" dirty="0"/>
              <a:t> Please say that you are my sister so that it may go well with me because of you, and that I may live on account of you.”</a:t>
            </a:r>
          </a:p>
        </p:txBody>
      </p:sp>
      <p:sp>
        <p:nvSpPr>
          <p:cNvPr id="3" name="Text Placeholder 2">
            <a:extLst>
              <a:ext uri="{FF2B5EF4-FFF2-40B4-BE49-F238E27FC236}">
                <a16:creationId xmlns:a16="http://schemas.microsoft.com/office/drawing/2014/main" id="{34AF90B5-AE2E-4B45-9107-705717649845}"/>
              </a:ext>
            </a:extLst>
          </p:cNvPr>
          <p:cNvSpPr>
            <a:spLocks noGrp="1"/>
          </p:cNvSpPr>
          <p:nvPr>
            <p:ph type="body" sz="quarter" idx="11"/>
          </p:nvPr>
        </p:nvSpPr>
        <p:spPr/>
        <p:txBody>
          <a:bodyPr/>
          <a:lstStyle/>
          <a:p>
            <a:r>
              <a:rPr lang="en-US" dirty="0"/>
              <a:t>- Genesis 12:12-13</a:t>
            </a:r>
          </a:p>
        </p:txBody>
      </p:sp>
    </p:spTree>
    <p:extLst>
      <p:ext uri="{BB962C8B-B14F-4D97-AF65-F5344CB8AC3E}">
        <p14:creationId xmlns:p14="http://schemas.microsoft.com/office/powerpoint/2010/main" val="1572361661"/>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2382</TotalTime>
  <Words>3450</Words>
  <Application>Microsoft Macintosh PowerPoint</Application>
  <PresentationFormat>On-screen Show (16:9)</PresentationFormat>
  <Paragraphs>183</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Lato</vt:lpstr>
      <vt:lpstr>Lato Black</vt:lpstr>
      <vt:lpstr>Lato Regular</vt:lpstr>
      <vt:lpstr>With Title</vt:lpstr>
      <vt:lpstr>PowerPoint Presentation</vt:lpstr>
      <vt:lpstr>PowerPoint Presentation</vt:lpstr>
      <vt:lpstr>A spinning masterpiece, defies gravity wonderfully. The ride features three inversions including a vertical loop and two launches for maximum speed.  The 100-feet tall ride zooms and spins for the very best adrenaline rush, mimicking a plunge through mountains.</vt:lpstr>
      <vt:lpstr>Examples of Up-Again, Down-Again Faith:</vt:lpstr>
      <vt:lpstr>PowerPoint Presentation</vt:lpstr>
      <vt:lpstr>PowerPoint Presentation</vt:lpstr>
      <vt:lpstr>PowerPoint Presentation</vt:lpstr>
      <vt:lpstr>PowerPoint Presentation</vt:lpstr>
      <vt:lpstr>PowerPoint Presentation</vt:lpstr>
      <vt:lpstr>Examples of Up-Again, Down-Again Faith:</vt:lpstr>
      <vt:lpstr>PowerPoint Presentation</vt:lpstr>
      <vt:lpstr>PowerPoint Presentation</vt:lpstr>
      <vt:lpstr>PowerPoint Presentation</vt:lpstr>
      <vt:lpstr>PowerPoint Presentation</vt:lpstr>
      <vt:lpstr>PowerPoint Presentation</vt:lpstr>
      <vt:lpstr>PowerPoint Presentation</vt:lpstr>
      <vt:lpstr>Examples of Up-Again, Down-Again Faith:</vt:lpstr>
      <vt:lpstr>PowerPoint Presentation</vt:lpstr>
      <vt:lpstr>PowerPoint Presentation</vt:lpstr>
      <vt:lpstr>PowerPoint Presentation</vt:lpstr>
      <vt:lpstr>PowerPoint Presentation</vt:lpstr>
      <vt:lpstr>PowerPoint Presentation</vt:lpstr>
      <vt:lpstr>Examples of Up-Again, Down-Again Faith:</vt:lpstr>
      <vt:lpstr>PowerPoint Presentation</vt:lpstr>
      <vt:lpstr>PowerPoint Presentation</vt:lpstr>
      <vt:lpstr>Examples of Up-Again, Down-Again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Up-Again, Down-Again Faith:</vt:lpstr>
      <vt:lpstr>PowerPoint Presentation</vt:lpstr>
      <vt:lpstr>PowerPoint Presentation</vt:lpstr>
      <vt:lpstr>PowerPoint Presentation</vt:lpstr>
      <vt:lpstr>PowerPoint Presentation</vt:lpstr>
      <vt:lpstr>Causes of Up-Again, Down-Again Faith:</vt:lpstr>
      <vt:lpstr>PowerPoint Presentation</vt:lpstr>
      <vt:lpstr>PowerPoint Presentation</vt:lpstr>
      <vt:lpstr>PowerPoint Presentation</vt:lpstr>
      <vt:lpstr>PowerPoint Presentation</vt:lpstr>
      <vt:lpstr>PowerPoint Presentation</vt:lpstr>
      <vt:lpstr>PowerPoint Presentation</vt:lpstr>
      <vt:lpstr>Causes of Up-Again, Down-Again Faith:</vt:lpstr>
      <vt:lpstr>Causes of Up-Again, Down-Again Faith:</vt:lpstr>
      <vt:lpstr>Causes of Up-Again, Down-Again Faith:</vt:lpstr>
      <vt:lpstr>Causes of Up-Again, Down-Again Faith:</vt:lpstr>
      <vt:lpstr>PowerPoint Presentation</vt:lpstr>
      <vt:lpstr>PowerPoint Presentation</vt:lpstr>
      <vt:lpstr>PowerPoint Presentation</vt:lpstr>
      <vt:lpstr>Causes of Up-Again, Down-Again Faith:</vt:lpstr>
      <vt:lpstr>PowerPoint Presentation</vt:lpstr>
      <vt:lpstr>Causes of Up-Again, Down-Again Faith: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349</cp:revision>
  <dcterms:created xsi:type="dcterms:W3CDTF">2014-04-30T18:34:38Z</dcterms:created>
  <dcterms:modified xsi:type="dcterms:W3CDTF">2022-03-15T20:39:22Z</dcterms:modified>
</cp:coreProperties>
</file>