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42"/>
  </p:handoutMasterIdLst>
  <p:sldIdLst>
    <p:sldId id="256" r:id="rId2"/>
    <p:sldId id="259" r:id="rId3"/>
    <p:sldId id="258"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5" r:id="rId28"/>
    <p:sldId id="284"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3"/>
    <p:restoredTop sz="94238"/>
  </p:normalViewPr>
  <p:slideViewPr>
    <p:cSldViewPr snapToGrid="0" snapToObjects="1">
      <p:cViewPr varScale="1">
        <p:scale>
          <a:sx n="110" d="100"/>
          <a:sy n="110" d="100"/>
        </p:scale>
        <p:origin x="176" y="2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9/22/22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9</a:t>
            </a:r>
          </a:p>
        </p:txBody>
      </p:sp>
      <p:sp>
        <p:nvSpPr>
          <p:cNvPr id="3" name="Subtitle 2"/>
          <p:cNvSpPr>
            <a:spLocks noGrp="1"/>
          </p:cNvSpPr>
          <p:nvPr>
            <p:ph type="subTitle" idx="1"/>
          </p:nvPr>
        </p:nvSpPr>
        <p:spPr>
          <a:xfrm>
            <a:off x="2798859" y="2711119"/>
            <a:ext cx="5756189" cy="1239893"/>
          </a:xfrm>
        </p:spPr>
        <p:txBody>
          <a:bodyPr/>
          <a:lstStyle/>
          <a:p>
            <a:r>
              <a:rPr lang="en-US" sz="3800" dirty="0"/>
              <a:t>Thessalonica: The Impact of the Plain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C1D2-8AA3-7A54-BD46-68AE941DC30E}"/>
              </a:ext>
            </a:extLst>
          </p:cNvPr>
          <p:cNvSpPr>
            <a:spLocks noGrp="1"/>
          </p:cNvSpPr>
          <p:nvPr>
            <p:ph type="body" sz="quarter" idx="10"/>
          </p:nvPr>
        </p:nvSpPr>
        <p:spPr>
          <a:xfrm>
            <a:off x="713222" y="429598"/>
            <a:ext cx="7023398" cy="3680039"/>
          </a:xfrm>
        </p:spPr>
        <p:txBody>
          <a:bodyPr>
            <a:normAutofit/>
          </a:bodyPr>
          <a:lstStyle/>
          <a:p>
            <a:r>
              <a:rPr lang="en-US" sz="2800" baseline="30000" dirty="0"/>
              <a:t>3</a:t>
            </a:r>
            <a:r>
              <a:rPr lang="en-US" sz="2800" dirty="0"/>
              <a:t> For our exhortation does not come from error or impurity or by way of deceit; </a:t>
            </a:r>
            <a:br>
              <a:rPr lang="en-US" sz="2800" dirty="0"/>
            </a:br>
            <a:r>
              <a:rPr lang="en-US" sz="2800" baseline="30000" dirty="0"/>
              <a:t>4</a:t>
            </a:r>
            <a:r>
              <a:rPr lang="en-US" sz="2800" dirty="0"/>
              <a:t> but just as we have been approved by God to be entrusted with the gospel, so we speak, not as pleasing men, but God who examines our hearts.</a:t>
            </a:r>
          </a:p>
        </p:txBody>
      </p:sp>
      <p:sp>
        <p:nvSpPr>
          <p:cNvPr id="3" name="Text Placeholder 2">
            <a:extLst>
              <a:ext uri="{FF2B5EF4-FFF2-40B4-BE49-F238E27FC236}">
                <a16:creationId xmlns:a16="http://schemas.microsoft.com/office/drawing/2014/main" id="{A6E98AAE-1928-78A6-A060-F6B6589EE6B6}"/>
              </a:ext>
            </a:extLst>
          </p:cNvPr>
          <p:cNvSpPr>
            <a:spLocks noGrp="1"/>
          </p:cNvSpPr>
          <p:nvPr>
            <p:ph type="body" sz="quarter" idx="11"/>
          </p:nvPr>
        </p:nvSpPr>
        <p:spPr/>
        <p:txBody>
          <a:bodyPr/>
          <a:lstStyle/>
          <a:p>
            <a:r>
              <a:rPr lang="en-US" dirty="0"/>
              <a:t>- 1 Thessalonians 2:3-4</a:t>
            </a:r>
          </a:p>
        </p:txBody>
      </p:sp>
    </p:spTree>
    <p:extLst>
      <p:ext uri="{BB962C8B-B14F-4D97-AF65-F5344CB8AC3E}">
        <p14:creationId xmlns:p14="http://schemas.microsoft.com/office/powerpoint/2010/main" val="87918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9EBCD-0783-0D8F-09FB-3A170CDCD5D8}"/>
              </a:ext>
            </a:extLst>
          </p:cNvPr>
          <p:cNvSpPr>
            <a:spLocks noGrp="1"/>
          </p:cNvSpPr>
          <p:nvPr>
            <p:ph type="body" sz="quarter" idx="10"/>
          </p:nvPr>
        </p:nvSpPr>
        <p:spPr/>
        <p:txBody>
          <a:bodyPr>
            <a:normAutofit/>
          </a:bodyPr>
          <a:lstStyle/>
          <a:p>
            <a:r>
              <a:rPr lang="en-US" sz="2800" dirty="0"/>
              <a:t>Therefore do not be ashamed of the testimony of our Lord or of me His prisoner, but join with me in suffering for the gospel according to the power of God,</a:t>
            </a:r>
          </a:p>
        </p:txBody>
      </p:sp>
      <p:sp>
        <p:nvSpPr>
          <p:cNvPr id="3" name="Text Placeholder 2">
            <a:extLst>
              <a:ext uri="{FF2B5EF4-FFF2-40B4-BE49-F238E27FC236}">
                <a16:creationId xmlns:a16="http://schemas.microsoft.com/office/drawing/2014/main" id="{C0210CC5-4A4D-B82C-3A7E-0914BD012074}"/>
              </a:ext>
            </a:extLst>
          </p:cNvPr>
          <p:cNvSpPr>
            <a:spLocks noGrp="1"/>
          </p:cNvSpPr>
          <p:nvPr>
            <p:ph type="body" sz="quarter" idx="11"/>
          </p:nvPr>
        </p:nvSpPr>
        <p:spPr/>
        <p:txBody>
          <a:bodyPr/>
          <a:lstStyle/>
          <a:p>
            <a:r>
              <a:rPr lang="en-US" dirty="0"/>
              <a:t>- 2 Timothy 1:8</a:t>
            </a:r>
          </a:p>
        </p:txBody>
      </p:sp>
    </p:spTree>
    <p:extLst>
      <p:ext uri="{BB962C8B-B14F-4D97-AF65-F5344CB8AC3E}">
        <p14:creationId xmlns:p14="http://schemas.microsoft.com/office/powerpoint/2010/main" val="3926312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lstStyle/>
          <a:p>
            <a:r>
              <a:rPr lang="en-US" dirty="0"/>
              <a:t>The Impact of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2400" dirty="0"/>
              <a:t>The Holy Spirit Powered Gospel</a:t>
            </a:r>
          </a:p>
          <a:p>
            <a:pPr marL="731520" indent="-731520">
              <a:buFont typeface="+mj-lt"/>
              <a:buAutoNum type="alphaUcPeriod"/>
            </a:pPr>
            <a:r>
              <a:rPr lang="en-US" sz="4800" b="1" dirty="0"/>
              <a:t>Not Only the Gospel</a:t>
            </a:r>
          </a:p>
          <a:p>
            <a:pPr marL="731520" indent="-731520">
              <a:buFont typeface="+mj-lt"/>
              <a:buAutoNum type="alphaUcPeriod"/>
            </a:pPr>
            <a:endParaRPr lang="en-US" sz="4800" b="1" dirty="0"/>
          </a:p>
        </p:txBody>
      </p:sp>
    </p:spTree>
    <p:extLst>
      <p:ext uri="{BB962C8B-B14F-4D97-AF65-F5344CB8AC3E}">
        <p14:creationId xmlns:p14="http://schemas.microsoft.com/office/powerpoint/2010/main" val="333468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Not Only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normAutofit/>
          </a:bodyPr>
          <a:lstStyle/>
          <a:p>
            <a:pPr marL="742950" indent="-742950">
              <a:spcAft>
                <a:spcPts val="1200"/>
              </a:spcAft>
              <a:buFont typeface="+mj-lt"/>
              <a:buAutoNum type="arabicPeriod"/>
            </a:pPr>
            <a:r>
              <a:rPr lang="en-US" sz="4000" dirty="0"/>
              <a:t>The gospel does not need </a:t>
            </a:r>
            <a:br>
              <a:rPr lang="en-US" sz="4000" dirty="0"/>
            </a:br>
            <a:r>
              <a:rPr lang="en-US" sz="4000" dirty="0"/>
              <a:t>the </a:t>
            </a:r>
            <a:r>
              <a:rPr lang="en-US" sz="4000" b="1" u="sng" dirty="0">
                <a:latin typeface="Lato Black" panose="020F0502020204030203" pitchFamily="34" charset="0"/>
                <a:ea typeface="Lato Black" panose="020F0502020204030203" pitchFamily="34" charset="0"/>
                <a:cs typeface="Lato Black" panose="020F0502020204030203" pitchFamily="34" charset="0"/>
              </a:rPr>
              <a:t>embellishment</a:t>
            </a:r>
            <a:r>
              <a:rPr lang="en-US" sz="4000" dirty="0"/>
              <a:t> of flattering speech.</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1 Thessalonians 2:5-8</a:t>
            </a:r>
          </a:p>
        </p:txBody>
      </p:sp>
    </p:spTree>
    <p:extLst>
      <p:ext uri="{BB962C8B-B14F-4D97-AF65-F5344CB8AC3E}">
        <p14:creationId xmlns:p14="http://schemas.microsoft.com/office/powerpoint/2010/main" val="308629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38156-0DDF-F666-6866-A8E105AFA119}"/>
              </a:ext>
            </a:extLst>
          </p:cNvPr>
          <p:cNvSpPr>
            <a:spLocks noGrp="1"/>
          </p:cNvSpPr>
          <p:nvPr>
            <p:ph type="body" sz="quarter" idx="10"/>
          </p:nvPr>
        </p:nvSpPr>
        <p:spPr/>
        <p:txBody>
          <a:bodyPr>
            <a:normAutofit/>
          </a:bodyPr>
          <a:lstStyle/>
          <a:p>
            <a:r>
              <a:rPr lang="en-US" sz="2800" baseline="30000" dirty="0"/>
              <a:t>5</a:t>
            </a:r>
            <a:r>
              <a:rPr lang="en-US" sz="2800" dirty="0"/>
              <a:t> For we never came with flattering speech, as you know, nor with a pretext for greed—God is witness— </a:t>
            </a:r>
            <a:r>
              <a:rPr lang="en-US" sz="2800" baseline="30000" dirty="0"/>
              <a:t>6</a:t>
            </a:r>
            <a:r>
              <a:rPr lang="en-US" sz="2800" dirty="0"/>
              <a:t> nor did we seek glory from men, either from you or from others, even though as apostles of Christ we might have asserted our authority.</a:t>
            </a:r>
          </a:p>
        </p:txBody>
      </p:sp>
      <p:sp>
        <p:nvSpPr>
          <p:cNvPr id="3" name="Text Placeholder 2">
            <a:extLst>
              <a:ext uri="{FF2B5EF4-FFF2-40B4-BE49-F238E27FC236}">
                <a16:creationId xmlns:a16="http://schemas.microsoft.com/office/drawing/2014/main" id="{226D7ADB-D5F5-04D7-825C-4569C15C9819}"/>
              </a:ext>
            </a:extLst>
          </p:cNvPr>
          <p:cNvSpPr>
            <a:spLocks noGrp="1"/>
          </p:cNvSpPr>
          <p:nvPr>
            <p:ph type="body" sz="quarter" idx="11"/>
          </p:nvPr>
        </p:nvSpPr>
        <p:spPr/>
        <p:txBody>
          <a:bodyPr/>
          <a:lstStyle/>
          <a:p>
            <a:r>
              <a:rPr lang="en-US" dirty="0"/>
              <a:t>- 1 Thessalonians 2:5-6</a:t>
            </a:r>
          </a:p>
        </p:txBody>
      </p:sp>
    </p:spTree>
    <p:extLst>
      <p:ext uri="{BB962C8B-B14F-4D97-AF65-F5344CB8AC3E}">
        <p14:creationId xmlns:p14="http://schemas.microsoft.com/office/powerpoint/2010/main" val="145006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38156-0DDF-F666-6866-A8E105AFA119}"/>
              </a:ext>
            </a:extLst>
          </p:cNvPr>
          <p:cNvSpPr>
            <a:spLocks noGrp="1"/>
          </p:cNvSpPr>
          <p:nvPr>
            <p:ph type="body" sz="quarter" idx="10"/>
          </p:nvPr>
        </p:nvSpPr>
        <p:spPr>
          <a:xfrm>
            <a:off x="713221" y="429598"/>
            <a:ext cx="7611795" cy="3680039"/>
          </a:xfrm>
        </p:spPr>
        <p:txBody>
          <a:bodyPr>
            <a:normAutofit/>
          </a:bodyPr>
          <a:lstStyle/>
          <a:p>
            <a:r>
              <a:rPr lang="en-US" sz="2800" baseline="30000" dirty="0"/>
              <a:t>7</a:t>
            </a:r>
            <a:r>
              <a:rPr lang="en-US" sz="2800" dirty="0"/>
              <a:t> But we proved to be gentle among you, as a nursing mother tenderly cares for her own children. </a:t>
            </a:r>
            <a:r>
              <a:rPr lang="en-US" sz="2800" baseline="30000" dirty="0"/>
              <a:t>8</a:t>
            </a:r>
            <a:r>
              <a:rPr lang="en-US" sz="2800" dirty="0"/>
              <a:t> Having so fond an affection for you, we were well-pleased to impart to you not only the gospel of God but also our own lives, because you had become very dear to us.</a:t>
            </a:r>
          </a:p>
        </p:txBody>
      </p:sp>
      <p:sp>
        <p:nvSpPr>
          <p:cNvPr id="3" name="Text Placeholder 2">
            <a:extLst>
              <a:ext uri="{FF2B5EF4-FFF2-40B4-BE49-F238E27FC236}">
                <a16:creationId xmlns:a16="http://schemas.microsoft.com/office/drawing/2014/main" id="{226D7ADB-D5F5-04D7-825C-4569C15C9819}"/>
              </a:ext>
            </a:extLst>
          </p:cNvPr>
          <p:cNvSpPr>
            <a:spLocks noGrp="1"/>
          </p:cNvSpPr>
          <p:nvPr>
            <p:ph type="body" sz="quarter" idx="11"/>
          </p:nvPr>
        </p:nvSpPr>
        <p:spPr/>
        <p:txBody>
          <a:bodyPr/>
          <a:lstStyle/>
          <a:p>
            <a:r>
              <a:rPr lang="en-US" dirty="0"/>
              <a:t>- 1 Thessalonians 2:7-8</a:t>
            </a:r>
          </a:p>
        </p:txBody>
      </p:sp>
    </p:spTree>
    <p:extLst>
      <p:ext uri="{BB962C8B-B14F-4D97-AF65-F5344CB8AC3E}">
        <p14:creationId xmlns:p14="http://schemas.microsoft.com/office/powerpoint/2010/main" val="1014362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E17CEB-1DD1-273C-63EE-49FB66FB7411}"/>
              </a:ext>
            </a:extLst>
          </p:cNvPr>
          <p:cNvSpPr>
            <a:spLocks noGrp="1"/>
          </p:cNvSpPr>
          <p:nvPr>
            <p:ph type="body" sz="quarter" idx="10"/>
          </p:nvPr>
        </p:nvSpPr>
        <p:spPr/>
        <p:txBody>
          <a:bodyPr/>
          <a:lstStyle/>
          <a:p>
            <a:r>
              <a:rPr lang="en-US" baseline="30000" dirty="0"/>
              <a:t>16</a:t>
            </a:r>
            <a:r>
              <a:rPr lang="en-US" dirty="0"/>
              <a:t> Now I did baptize also the household of Stephanas; beyond that, I do not know whether I baptized any other.  </a:t>
            </a:r>
            <a:br>
              <a:rPr lang="en-US" dirty="0"/>
            </a:br>
            <a:r>
              <a:rPr lang="en-US" baseline="30000" dirty="0"/>
              <a:t>17</a:t>
            </a:r>
            <a:r>
              <a:rPr lang="en-US" dirty="0"/>
              <a:t> For Christ did not send me to baptize, but to preach the gospel, not in </a:t>
            </a:r>
            <a:r>
              <a:rPr lang="en-US" b="1" dirty="0"/>
              <a:t>cleverness of speech</a:t>
            </a:r>
            <a:r>
              <a:rPr lang="en-US" dirty="0"/>
              <a:t>, so that the cross of Christ would not be made void.</a:t>
            </a:r>
          </a:p>
        </p:txBody>
      </p:sp>
      <p:sp>
        <p:nvSpPr>
          <p:cNvPr id="3" name="Text Placeholder 2">
            <a:extLst>
              <a:ext uri="{FF2B5EF4-FFF2-40B4-BE49-F238E27FC236}">
                <a16:creationId xmlns:a16="http://schemas.microsoft.com/office/drawing/2014/main" id="{F45A2E21-1DD0-FA15-6311-1A0668E27DF2}"/>
              </a:ext>
            </a:extLst>
          </p:cNvPr>
          <p:cNvSpPr>
            <a:spLocks noGrp="1"/>
          </p:cNvSpPr>
          <p:nvPr>
            <p:ph type="body" sz="quarter" idx="11"/>
          </p:nvPr>
        </p:nvSpPr>
        <p:spPr/>
        <p:txBody>
          <a:bodyPr/>
          <a:lstStyle/>
          <a:p>
            <a:r>
              <a:rPr lang="en-US" dirty="0"/>
              <a:t>- 1 Corinthians 1:16-17</a:t>
            </a:r>
          </a:p>
        </p:txBody>
      </p:sp>
    </p:spTree>
    <p:extLst>
      <p:ext uri="{BB962C8B-B14F-4D97-AF65-F5344CB8AC3E}">
        <p14:creationId xmlns:p14="http://schemas.microsoft.com/office/powerpoint/2010/main" val="83791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E17CEB-1DD1-273C-63EE-49FB66FB7411}"/>
              </a:ext>
            </a:extLst>
          </p:cNvPr>
          <p:cNvSpPr>
            <a:spLocks noGrp="1"/>
          </p:cNvSpPr>
          <p:nvPr>
            <p:ph type="body" sz="quarter" idx="10"/>
          </p:nvPr>
        </p:nvSpPr>
        <p:spPr/>
        <p:txBody>
          <a:bodyPr/>
          <a:lstStyle/>
          <a:p>
            <a:r>
              <a:rPr lang="en-US" baseline="30000" dirty="0"/>
              <a:t>1</a:t>
            </a:r>
            <a:r>
              <a:rPr lang="en-US" dirty="0"/>
              <a:t> And when I came to you, brethren, I did not come with </a:t>
            </a:r>
            <a:r>
              <a:rPr lang="en-US" b="1" dirty="0"/>
              <a:t>superiority of speech </a:t>
            </a:r>
            <a:r>
              <a:rPr lang="en-US" dirty="0"/>
              <a:t>or of </a:t>
            </a:r>
            <a:r>
              <a:rPr lang="en-US" b="1" dirty="0"/>
              <a:t>wisdom</a:t>
            </a:r>
            <a:r>
              <a:rPr lang="en-US" dirty="0"/>
              <a:t>, proclaiming to you the testimony of God.  </a:t>
            </a:r>
            <a:r>
              <a:rPr lang="en-US" baseline="30000" dirty="0"/>
              <a:t>2</a:t>
            </a:r>
            <a:r>
              <a:rPr lang="en-US" dirty="0"/>
              <a:t> For I determined to </a:t>
            </a:r>
            <a:r>
              <a:rPr lang="en-US" b="1" dirty="0"/>
              <a:t>know nothing</a:t>
            </a:r>
            <a:r>
              <a:rPr lang="en-US" dirty="0"/>
              <a:t> among you except Jesus Christ, and Him crucified.</a:t>
            </a:r>
          </a:p>
        </p:txBody>
      </p:sp>
      <p:sp>
        <p:nvSpPr>
          <p:cNvPr id="3" name="Text Placeholder 2">
            <a:extLst>
              <a:ext uri="{FF2B5EF4-FFF2-40B4-BE49-F238E27FC236}">
                <a16:creationId xmlns:a16="http://schemas.microsoft.com/office/drawing/2014/main" id="{F45A2E21-1DD0-FA15-6311-1A0668E27DF2}"/>
              </a:ext>
            </a:extLst>
          </p:cNvPr>
          <p:cNvSpPr>
            <a:spLocks noGrp="1"/>
          </p:cNvSpPr>
          <p:nvPr>
            <p:ph type="body" sz="quarter" idx="11"/>
          </p:nvPr>
        </p:nvSpPr>
        <p:spPr/>
        <p:txBody>
          <a:bodyPr/>
          <a:lstStyle/>
          <a:p>
            <a:r>
              <a:rPr lang="en-US" dirty="0"/>
              <a:t>- 1 Corinthians 2:1-2 </a:t>
            </a:r>
          </a:p>
        </p:txBody>
      </p:sp>
    </p:spTree>
    <p:extLst>
      <p:ext uri="{BB962C8B-B14F-4D97-AF65-F5344CB8AC3E}">
        <p14:creationId xmlns:p14="http://schemas.microsoft.com/office/powerpoint/2010/main" val="2696964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E17CEB-1DD1-273C-63EE-49FB66FB7411}"/>
              </a:ext>
            </a:extLst>
          </p:cNvPr>
          <p:cNvSpPr>
            <a:spLocks noGrp="1"/>
          </p:cNvSpPr>
          <p:nvPr>
            <p:ph type="body" sz="quarter" idx="10"/>
          </p:nvPr>
        </p:nvSpPr>
        <p:spPr/>
        <p:txBody>
          <a:bodyPr/>
          <a:lstStyle/>
          <a:p>
            <a:r>
              <a:rPr lang="en-US" dirty="0"/>
              <a:t>and my message and my preaching were not in </a:t>
            </a:r>
            <a:r>
              <a:rPr lang="en-US" b="1" dirty="0"/>
              <a:t>persuasive words of wisdom</a:t>
            </a:r>
            <a:r>
              <a:rPr lang="en-US" dirty="0"/>
              <a:t>, but in demonstration of the Spirit and of power,</a:t>
            </a:r>
          </a:p>
        </p:txBody>
      </p:sp>
      <p:sp>
        <p:nvSpPr>
          <p:cNvPr id="3" name="Text Placeholder 2">
            <a:extLst>
              <a:ext uri="{FF2B5EF4-FFF2-40B4-BE49-F238E27FC236}">
                <a16:creationId xmlns:a16="http://schemas.microsoft.com/office/drawing/2014/main" id="{F45A2E21-1DD0-FA15-6311-1A0668E27DF2}"/>
              </a:ext>
            </a:extLst>
          </p:cNvPr>
          <p:cNvSpPr>
            <a:spLocks noGrp="1"/>
          </p:cNvSpPr>
          <p:nvPr>
            <p:ph type="body" sz="quarter" idx="11"/>
          </p:nvPr>
        </p:nvSpPr>
        <p:spPr/>
        <p:txBody>
          <a:bodyPr/>
          <a:lstStyle/>
          <a:p>
            <a:r>
              <a:rPr lang="en-US" dirty="0"/>
              <a:t>- 1 Corinthians 2:4</a:t>
            </a:r>
          </a:p>
        </p:txBody>
      </p:sp>
    </p:spTree>
    <p:extLst>
      <p:ext uri="{BB962C8B-B14F-4D97-AF65-F5344CB8AC3E}">
        <p14:creationId xmlns:p14="http://schemas.microsoft.com/office/powerpoint/2010/main" val="421698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Not Only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normAutofit/>
          </a:bodyPr>
          <a:lstStyle/>
          <a:p>
            <a:pPr marL="742950" indent="-742950">
              <a:spcAft>
                <a:spcPts val="1200"/>
              </a:spcAft>
              <a:buFont typeface="+mj-lt"/>
              <a:buAutoNum type="arabicPeriod" startAt="2"/>
            </a:pPr>
            <a:r>
              <a:rPr lang="en-US" sz="4000" dirty="0"/>
              <a:t>Don't just share the gospel with people; share your </a:t>
            </a:r>
            <a:r>
              <a:rPr lang="en-US" sz="4000" b="1" u="sng" dirty="0">
                <a:latin typeface="Lato Black" panose="020F0502020204030203" pitchFamily="34" charset="0"/>
                <a:ea typeface="Lato Black" panose="020F0502020204030203" pitchFamily="34" charset="0"/>
                <a:cs typeface="Lato Black" panose="020F0502020204030203" pitchFamily="34" charset="0"/>
              </a:rPr>
              <a:t>life</a:t>
            </a:r>
            <a:r>
              <a:rPr lang="en-US" sz="4000" dirty="0"/>
              <a:t> with them as well.</a:t>
            </a:r>
          </a:p>
          <a:p>
            <a:pPr marL="1143000" lvl="1" indent="-742950"/>
            <a:r>
              <a:rPr lang="en-US" sz="3200" dirty="0"/>
              <a:t>1 Thessalonians 2:8</a:t>
            </a:r>
          </a:p>
          <a:p>
            <a:pPr marL="1143000" lvl="1" indent="-742950"/>
            <a:r>
              <a:rPr lang="en-US" sz="3200" dirty="0"/>
              <a:t>2 Timothy 1:10</a:t>
            </a:r>
            <a:endParaRPr lang="en-US" sz="24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46696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lstStyle/>
          <a:p>
            <a:r>
              <a:rPr lang="en-US" dirty="0"/>
              <a:t>The Impact of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4800" b="1" dirty="0"/>
              <a:t>The Holy Spirit </a:t>
            </a:r>
            <a:br>
              <a:rPr lang="en-US" sz="4800" b="1" dirty="0"/>
            </a:br>
            <a:r>
              <a:rPr lang="en-US" sz="4800" b="1" dirty="0"/>
              <a:t>Powered Gospel</a:t>
            </a:r>
          </a:p>
        </p:txBody>
      </p:sp>
    </p:spTree>
    <p:extLst>
      <p:ext uri="{BB962C8B-B14F-4D97-AF65-F5344CB8AC3E}">
        <p14:creationId xmlns:p14="http://schemas.microsoft.com/office/powerpoint/2010/main" val="385106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38156-0DDF-F666-6866-A8E105AFA119}"/>
              </a:ext>
            </a:extLst>
          </p:cNvPr>
          <p:cNvSpPr>
            <a:spLocks noGrp="1"/>
          </p:cNvSpPr>
          <p:nvPr>
            <p:ph type="body" sz="quarter" idx="10"/>
          </p:nvPr>
        </p:nvSpPr>
        <p:spPr>
          <a:xfrm>
            <a:off x="713221" y="429598"/>
            <a:ext cx="7611795" cy="3680039"/>
          </a:xfrm>
        </p:spPr>
        <p:txBody>
          <a:bodyPr>
            <a:normAutofit/>
          </a:bodyPr>
          <a:lstStyle/>
          <a:p>
            <a:r>
              <a:rPr lang="en-US" sz="2800" dirty="0"/>
              <a:t>Having so fond an affection for you, we were well-pleased to impart to you not only the gospel of God but also our own lives, because you had become very dear to us.</a:t>
            </a:r>
          </a:p>
        </p:txBody>
      </p:sp>
      <p:sp>
        <p:nvSpPr>
          <p:cNvPr id="3" name="Text Placeholder 2">
            <a:extLst>
              <a:ext uri="{FF2B5EF4-FFF2-40B4-BE49-F238E27FC236}">
                <a16:creationId xmlns:a16="http://schemas.microsoft.com/office/drawing/2014/main" id="{226D7ADB-D5F5-04D7-825C-4569C15C9819}"/>
              </a:ext>
            </a:extLst>
          </p:cNvPr>
          <p:cNvSpPr>
            <a:spLocks noGrp="1"/>
          </p:cNvSpPr>
          <p:nvPr>
            <p:ph type="body" sz="quarter" idx="11"/>
          </p:nvPr>
        </p:nvSpPr>
        <p:spPr/>
        <p:txBody>
          <a:bodyPr/>
          <a:lstStyle/>
          <a:p>
            <a:r>
              <a:rPr lang="en-US" dirty="0"/>
              <a:t>- 1 Thessalonians 2:8</a:t>
            </a:r>
          </a:p>
        </p:txBody>
      </p:sp>
    </p:spTree>
    <p:extLst>
      <p:ext uri="{BB962C8B-B14F-4D97-AF65-F5344CB8AC3E}">
        <p14:creationId xmlns:p14="http://schemas.microsoft.com/office/powerpoint/2010/main" val="1831942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38156-0DDF-F666-6866-A8E105AFA119}"/>
              </a:ext>
            </a:extLst>
          </p:cNvPr>
          <p:cNvSpPr>
            <a:spLocks noGrp="1"/>
          </p:cNvSpPr>
          <p:nvPr>
            <p:ph type="body" sz="quarter" idx="10"/>
          </p:nvPr>
        </p:nvSpPr>
        <p:spPr>
          <a:xfrm>
            <a:off x="713221" y="429598"/>
            <a:ext cx="7611795" cy="3680039"/>
          </a:xfrm>
        </p:spPr>
        <p:txBody>
          <a:bodyPr>
            <a:normAutofit/>
          </a:bodyPr>
          <a:lstStyle/>
          <a:p>
            <a:r>
              <a:rPr lang="en-US" sz="2800" dirty="0"/>
              <a:t>but now has been revealed by the appearing of our Savior Christ Jesus, who abolished death and </a:t>
            </a:r>
            <a:r>
              <a:rPr lang="en-US" sz="2800" b="1" dirty="0"/>
              <a:t>brought life </a:t>
            </a:r>
            <a:r>
              <a:rPr lang="en-US" sz="2800" dirty="0"/>
              <a:t>and immortality to light through the gospel,</a:t>
            </a:r>
          </a:p>
        </p:txBody>
      </p:sp>
      <p:sp>
        <p:nvSpPr>
          <p:cNvPr id="3" name="Text Placeholder 2">
            <a:extLst>
              <a:ext uri="{FF2B5EF4-FFF2-40B4-BE49-F238E27FC236}">
                <a16:creationId xmlns:a16="http://schemas.microsoft.com/office/drawing/2014/main" id="{226D7ADB-D5F5-04D7-825C-4569C15C9819}"/>
              </a:ext>
            </a:extLst>
          </p:cNvPr>
          <p:cNvSpPr>
            <a:spLocks noGrp="1"/>
          </p:cNvSpPr>
          <p:nvPr>
            <p:ph type="body" sz="quarter" idx="11"/>
          </p:nvPr>
        </p:nvSpPr>
        <p:spPr/>
        <p:txBody>
          <a:bodyPr/>
          <a:lstStyle/>
          <a:p>
            <a:r>
              <a:rPr lang="en-US" dirty="0"/>
              <a:t>- 2 Timothy 1:10</a:t>
            </a:r>
          </a:p>
        </p:txBody>
      </p:sp>
    </p:spTree>
    <p:extLst>
      <p:ext uri="{BB962C8B-B14F-4D97-AF65-F5344CB8AC3E}">
        <p14:creationId xmlns:p14="http://schemas.microsoft.com/office/powerpoint/2010/main" val="630399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Not Only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normAutofit/>
          </a:bodyPr>
          <a:lstStyle/>
          <a:p>
            <a:pPr marL="742950" indent="-742950">
              <a:spcAft>
                <a:spcPts val="1200"/>
              </a:spcAft>
              <a:buFont typeface="+mj-lt"/>
              <a:buAutoNum type="arabicPeriod" startAt="3"/>
            </a:pPr>
            <a:r>
              <a:rPr lang="en-US" sz="4000" dirty="0"/>
              <a:t>We have been called into God's </a:t>
            </a:r>
            <a:r>
              <a:rPr lang="en-US" sz="4000" b="1" u="sng" dirty="0">
                <a:latin typeface="Lato Black" panose="020F0502020204030203" pitchFamily="34" charset="0"/>
                <a:ea typeface="Lato Black" panose="020F0502020204030203" pitchFamily="34" charset="0"/>
                <a:cs typeface="Lato Black" panose="020F0502020204030203" pitchFamily="34" charset="0"/>
              </a:rPr>
              <a:t>kingdom</a:t>
            </a:r>
            <a:r>
              <a:rPr lang="en-US" sz="4000" dirty="0"/>
              <a:t> to proclaim the gospel of God.</a:t>
            </a:r>
          </a:p>
          <a:p>
            <a:pPr marL="1143000" lvl="1" indent="-742950"/>
            <a:r>
              <a:rPr lang="en-US" sz="3200" b="1" u="sng" dirty="0">
                <a:latin typeface="Lato Black" panose="020F0502020204030203" pitchFamily="34" charset="0"/>
                <a:ea typeface="Lato Black" panose="020F0502020204030203" pitchFamily="34" charset="0"/>
                <a:cs typeface="Lato Black" panose="020F0502020204030203" pitchFamily="34" charset="0"/>
              </a:rPr>
              <a:t>1 Thessalonians 2:9-12</a:t>
            </a:r>
          </a:p>
        </p:txBody>
      </p:sp>
    </p:spTree>
    <p:extLst>
      <p:ext uri="{BB962C8B-B14F-4D97-AF65-F5344CB8AC3E}">
        <p14:creationId xmlns:p14="http://schemas.microsoft.com/office/powerpoint/2010/main" val="2037202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E0CD2-F91D-7E13-8553-E990B16817DD}"/>
              </a:ext>
            </a:extLst>
          </p:cNvPr>
          <p:cNvSpPr>
            <a:spLocks noGrp="1"/>
          </p:cNvSpPr>
          <p:nvPr>
            <p:ph type="body" sz="quarter" idx="10"/>
          </p:nvPr>
        </p:nvSpPr>
        <p:spPr/>
        <p:txBody>
          <a:bodyPr>
            <a:normAutofit/>
          </a:bodyPr>
          <a:lstStyle/>
          <a:p>
            <a:r>
              <a:rPr lang="en-US" sz="2800" baseline="30000" dirty="0"/>
              <a:t>9</a:t>
            </a:r>
            <a:r>
              <a:rPr lang="en-US" sz="2800" dirty="0"/>
              <a:t> For you recall, brethren, our labor and hardship, how working night and day so as not to be a burden to any of you, we proclaimed to you the gospel of God. </a:t>
            </a:r>
            <a:r>
              <a:rPr lang="en-US" sz="2800" baseline="30000" dirty="0"/>
              <a:t>10</a:t>
            </a:r>
            <a:r>
              <a:rPr lang="en-US" sz="2800" dirty="0"/>
              <a:t> You are witnesses, and so is God, how devoutly and uprightly and blamelessly we behaved toward you believers;</a:t>
            </a:r>
          </a:p>
        </p:txBody>
      </p:sp>
      <p:sp>
        <p:nvSpPr>
          <p:cNvPr id="3" name="Text Placeholder 2">
            <a:extLst>
              <a:ext uri="{FF2B5EF4-FFF2-40B4-BE49-F238E27FC236}">
                <a16:creationId xmlns:a16="http://schemas.microsoft.com/office/drawing/2014/main" id="{5EE89EB8-D6E9-0BF8-2114-0D73FFBD0943}"/>
              </a:ext>
            </a:extLst>
          </p:cNvPr>
          <p:cNvSpPr>
            <a:spLocks noGrp="1"/>
          </p:cNvSpPr>
          <p:nvPr>
            <p:ph type="body" sz="quarter" idx="11"/>
          </p:nvPr>
        </p:nvSpPr>
        <p:spPr/>
        <p:txBody>
          <a:bodyPr/>
          <a:lstStyle/>
          <a:p>
            <a:r>
              <a:rPr lang="en-US" dirty="0"/>
              <a:t>- 1 Thessalonians 2:9-10</a:t>
            </a:r>
          </a:p>
        </p:txBody>
      </p:sp>
    </p:spTree>
    <p:extLst>
      <p:ext uri="{BB962C8B-B14F-4D97-AF65-F5344CB8AC3E}">
        <p14:creationId xmlns:p14="http://schemas.microsoft.com/office/powerpoint/2010/main" val="893974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E0CD2-F91D-7E13-8553-E990B16817DD}"/>
              </a:ext>
            </a:extLst>
          </p:cNvPr>
          <p:cNvSpPr>
            <a:spLocks noGrp="1"/>
          </p:cNvSpPr>
          <p:nvPr>
            <p:ph type="body" sz="quarter" idx="10"/>
          </p:nvPr>
        </p:nvSpPr>
        <p:spPr/>
        <p:txBody>
          <a:bodyPr>
            <a:normAutofit/>
          </a:bodyPr>
          <a:lstStyle/>
          <a:p>
            <a:r>
              <a:rPr lang="en-US" sz="2800" baseline="30000" dirty="0"/>
              <a:t>11</a:t>
            </a:r>
            <a:r>
              <a:rPr lang="en-US" sz="2800" dirty="0"/>
              <a:t> just as you know how we were exhorting and encouraging and imploring each one of you as a father would his own children, </a:t>
            </a:r>
            <a:r>
              <a:rPr lang="en-US" sz="2800" baseline="30000" dirty="0"/>
              <a:t>12</a:t>
            </a:r>
            <a:r>
              <a:rPr lang="en-US" sz="2800" dirty="0"/>
              <a:t> so that you would walk in a manner worthy of the God who calls you into His own kingdom and glory.</a:t>
            </a:r>
          </a:p>
        </p:txBody>
      </p:sp>
      <p:sp>
        <p:nvSpPr>
          <p:cNvPr id="3" name="Text Placeholder 2">
            <a:extLst>
              <a:ext uri="{FF2B5EF4-FFF2-40B4-BE49-F238E27FC236}">
                <a16:creationId xmlns:a16="http://schemas.microsoft.com/office/drawing/2014/main" id="{5EE89EB8-D6E9-0BF8-2114-0D73FFBD0943}"/>
              </a:ext>
            </a:extLst>
          </p:cNvPr>
          <p:cNvSpPr>
            <a:spLocks noGrp="1"/>
          </p:cNvSpPr>
          <p:nvPr>
            <p:ph type="body" sz="quarter" idx="11"/>
          </p:nvPr>
        </p:nvSpPr>
        <p:spPr/>
        <p:txBody>
          <a:bodyPr/>
          <a:lstStyle/>
          <a:p>
            <a:r>
              <a:rPr lang="en-US" dirty="0"/>
              <a:t>- 1 Thessalonians 2:9-12</a:t>
            </a:r>
          </a:p>
        </p:txBody>
      </p:sp>
    </p:spTree>
    <p:extLst>
      <p:ext uri="{BB962C8B-B14F-4D97-AF65-F5344CB8AC3E}">
        <p14:creationId xmlns:p14="http://schemas.microsoft.com/office/powerpoint/2010/main" val="755187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Not Only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normAutofit/>
          </a:bodyPr>
          <a:lstStyle/>
          <a:p>
            <a:pPr marL="742950" indent="-742950">
              <a:spcAft>
                <a:spcPts val="1200"/>
              </a:spcAft>
              <a:buFont typeface="+mj-lt"/>
              <a:buAutoNum type="arabicPeriod" startAt="4"/>
            </a:pPr>
            <a:r>
              <a:rPr lang="en-US" sz="4000" dirty="0"/>
              <a:t>We were </a:t>
            </a:r>
            <a:r>
              <a:rPr lang="en-US" sz="4000" b="1" u="sng" dirty="0">
                <a:latin typeface="Lato Black" panose="020F0502020204030203" pitchFamily="34" charset="0"/>
                <a:ea typeface="Lato Black" panose="020F0502020204030203" pitchFamily="34" charset="0"/>
                <a:cs typeface="Lato Black" panose="020F0502020204030203" pitchFamily="34" charset="0"/>
              </a:rPr>
              <a:t>destined</a:t>
            </a:r>
            <a:r>
              <a:rPr lang="en-US" sz="4000" dirty="0"/>
              <a:t> for the proclamation of the gospel </a:t>
            </a:r>
            <a:br>
              <a:rPr lang="en-US" sz="4000" dirty="0"/>
            </a:br>
            <a:r>
              <a:rPr lang="en-US" sz="4000" dirty="0"/>
              <a:t>of Christ.</a:t>
            </a:r>
          </a:p>
          <a:p>
            <a:pPr marL="1143000" lvl="1" indent="-742950"/>
            <a:r>
              <a:rPr lang="en-US" sz="3200" b="1" u="sng" dirty="0">
                <a:latin typeface="Lato Black" panose="020F0502020204030203" pitchFamily="34" charset="0"/>
                <a:ea typeface="Lato Black" panose="020F0502020204030203" pitchFamily="34" charset="0"/>
                <a:cs typeface="Lato Black" panose="020F0502020204030203" pitchFamily="34" charset="0"/>
              </a:rPr>
              <a:t>1 Thessalonians 3:1-3</a:t>
            </a:r>
          </a:p>
          <a:p>
            <a:pPr marL="1143000" lvl="1" indent="-742950"/>
            <a:r>
              <a:rPr lang="en-US" sz="3200" dirty="0"/>
              <a:t>2 Timothy 2:8</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175840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E0CD2-F91D-7E13-8553-E990B16817DD}"/>
              </a:ext>
            </a:extLst>
          </p:cNvPr>
          <p:cNvSpPr>
            <a:spLocks noGrp="1"/>
          </p:cNvSpPr>
          <p:nvPr>
            <p:ph type="body" sz="quarter" idx="10"/>
          </p:nvPr>
        </p:nvSpPr>
        <p:spPr/>
        <p:txBody>
          <a:bodyPr>
            <a:normAutofit/>
          </a:bodyPr>
          <a:lstStyle/>
          <a:p>
            <a:r>
              <a:rPr lang="en-US" sz="2400" baseline="30000" dirty="0"/>
              <a:t>1</a:t>
            </a:r>
            <a:r>
              <a:rPr lang="en-US" sz="2400" dirty="0"/>
              <a:t> Therefore when we could endure it no longer, we thought it best to be left behind at Athens alone, </a:t>
            </a:r>
            <a:br>
              <a:rPr lang="en-US" sz="2400" dirty="0"/>
            </a:br>
            <a:r>
              <a:rPr lang="en-US" sz="2400" baseline="30000" dirty="0"/>
              <a:t>2</a:t>
            </a:r>
            <a:r>
              <a:rPr lang="en-US" sz="2400" dirty="0"/>
              <a:t> and we sent Timothy, our brother and God’s fellow worker in the gospel of Christ, to strengthen and encourage you as to your faith, </a:t>
            </a:r>
            <a:r>
              <a:rPr lang="en-US" sz="2400" baseline="30000" dirty="0"/>
              <a:t>3</a:t>
            </a:r>
            <a:r>
              <a:rPr lang="en-US" sz="2400" dirty="0"/>
              <a:t> so that no one would be disturbed by these afflictions; for you yourselves know that we have been destined for this.</a:t>
            </a:r>
          </a:p>
        </p:txBody>
      </p:sp>
      <p:sp>
        <p:nvSpPr>
          <p:cNvPr id="3" name="Text Placeholder 2">
            <a:extLst>
              <a:ext uri="{FF2B5EF4-FFF2-40B4-BE49-F238E27FC236}">
                <a16:creationId xmlns:a16="http://schemas.microsoft.com/office/drawing/2014/main" id="{5EE89EB8-D6E9-0BF8-2114-0D73FFBD0943}"/>
              </a:ext>
            </a:extLst>
          </p:cNvPr>
          <p:cNvSpPr>
            <a:spLocks noGrp="1"/>
          </p:cNvSpPr>
          <p:nvPr>
            <p:ph type="body" sz="quarter" idx="11"/>
          </p:nvPr>
        </p:nvSpPr>
        <p:spPr/>
        <p:txBody>
          <a:bodyPr/>
          <a:lstStyle/>
          <a:p>
            <a:r>
              <a:rPr lang="en-US" dirty="0"/>
              <a:t>- 1 Thessalonians 3:1-3</a:t>
            </a:r>
          </a:p>
        </p:txBody>
      </p:sp>
    </p:spTree>
    <p:extLst>
      <p:ext uri="{BB962C8B-B14F-4D97-AF65-F5344CB8AC3E}">
        <p14:creationId xmlns:p14="http://schemas.microsoft.com/office/powerpoint/2010/main" val="2582265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4F4DB4-274C-F4A4-2A4E-E22C109E9DA8}"/>
              </a:ext>
            </a:extLst>
          </p:cNvPr>
          <p:cNvSpPr>
            <a:spLocks noGrp="1"/>
          </p:cNvSpPr>
          <p:nvPr>
            <p:ph type="body" sz="quarter" idx="10"/>
          </p:nvPr>
        </p:nvSpPr>
        <p:spPr>
          <a:xfrm>
            <a:off x="713221" y="429598"/>
            <a:ext cx="7717558" cy="3680039"/>
          </a:xfrm>
        </p:spPr>
        <p:txBody>
          <a:bodyPr/>
          <a:lstStyle/>
          <a:p>
            <a:r>
              <a:rPr lang="en-US" dirty="0"/>
              <a:t>Jesus was going throughout all Galilee, teaching in their synagogues and proclaiming the gospel of the kingdom, and healing every kind of disease and every kind of sickness among the people.</a:t>
            </a:r>
          </a:p>
        </p:txBody>
      </p:sp>
      <p:sp>
        <p:nvSpPr>
          <p:cNvPr id="3" name="Text Placeholder 2">
            <a:extLst>
              <a:ext uri="{FF2B5EF4-FFF2-40B4-BE49-F238E27FC236}">
                <a16:creationId xmlns:a16="http://schemas.microsoft.com/office/drawing/2014/main" id="{7A023F85-9BBE-6E96-00A5-BF72001A1A5D}"/>
              </a:ext>
            </a:extLst>
          </p:cNvPr>
          <p:cNvSpPr>
            <a:spLocks noGrp="1"/>
          </p:cNvSpPr>
          <p:nvPr>
            <p:ph type="body" sz="quarter" idx="11"/>
          </p:nvPr>
        </p:nvSpPr>
        <p:spPr/>
        <p:txBody>
          <a:bodyPr/>
          <a:lstStyle/>
          <a:p>
            <a:r>
              <a:rPr lang="en-US" dirty="0"/>
              <a:t>- Matthew 4:23  </a:t>
            </a:r>
          </a:p>
        </p:txBody>
      </p:sp>
    </p:spTree>
    <p:extLst>
      <p:ext uri="{BB962C8B-B14F-4D97-AF65-F5344CB8AC3E}">
        <p14:creationId xmlns:p14="http://schemas.microsoft.com/office/powerpoint/2010/main" val="1817745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4F4DB4-274C-F4A4-2A4E-E22C109E9DA8}"/>
              </a:ext>
            </a:extLst>
          </p:cNvPr>
          <p:cNvSpPr>
            <a:spLocks noGrp="1"/>
          </p:cNvSpPr>
          <p:nvPr>
            <p:ph type="body" sz="quarter" idx="10"/>
          </p:nvPr>
        </p:nvSpPr>
        <p:spPr/>
        <p:txBody>
          <a:bodyPr/>
          <a:lstStyle/>
          <a:p>
            <a:r>
              <a:rPr lang="en-US" dirty="0"/>
              <a:t>Remember Jesus Christ, risen from the dead, descendant of David, according to my gospel,</a:t>
            </a:r>
          </a:p>
        </p:txBody>
      </p:sp>
      <p:sp>
        <p:nvSpPr>
          <p:cNvPr id="3" name="Text Placeholder 2">
            <a:extLst>
              <a:ext uri="{FF2B5EF4-FFF2-40B4-BE49-F238E27FC236}">
                <a16:creationId xmlns:a16="http://schemas.microsoft.com/office/drawing/2014/main" id="{7A023F85-9BBE-6E96-00A5-BF72001A1A5D}"/>
              </a:ext>
            </a:extLst>
          </p:cNvPr>
          <p:cNvSpPr>
            <a:spLocks noGrp="1"/>
          </p:cNvSpPr>
          <p:nvPr>
            <p:ph type="body" sz="quarter" idx="11"/>
          </p:nvPr>
        </p:nvSpPr>
        <p:spPr/>
        <p:txBody>
          <a:bodyPr/>
          <a:lstStyle/>
          <a:p>
            <a:r>
              <a:rPr lang="en-US" dirty="0"/>
              <a:t>- 2 Timothy 2:8 </a:t>
            </a:r>
          </a:p>
        </p:txBody>
      </p:sp>
    </p:spTree>
    <p:extLst>
      <p:ext uri="{BB962C8B-B14F-4D97-AF65-F5344CB8AC3E}">
        <p14:creationId xmlns:p14="http://schemas.microsoft.com/office/powerpoint/2010/main" val="411213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lstStyle/>
          <a:p>
            <a:r>
              <a:rPr lang="en-US" dirty="0"/>
              <a:t>The Impact of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2400" dirty="0"/>
              <a:t>The Holy Spirit Powered Gospel</a:t>
            </a:r>
          </a:p>
          <a:p>
            <a:pPr marL="731520" indent="-731520">
              <a:buFont typeface="+mj-lt"/>
              <a:buAutoNum type="alphaUcPeriod"/>
            </a:pPr>
            <a:r>
              <a:rPr lang="en-US" sz="2400" dirty="0"/>
              <a:t>Not Only the Gospel</a:t>
            </a:r>
          </a:p>
          <a:p>
            <a:pPr marL="731520" indent="-731520">
              <a:buFont typeface="+mj-lt"/>
              <a:buAutoNum type="alphaUcPeriod"/>
            </a:pPr>
            <a:r>
              <a:rPr lang="en-US" sz="4800" b="1" dirty="0"/>
              <a:t>The Gospel of Salvation</a:t>
            </a:r>
          </a:p>
          <a:p>
            <a:pPr marL="731520" indent="-731520">
              <a:buFont typeface="+mj-lt"/>
              <a:buAutoNum type="alphaUcPeriod"/>
            </a:pPr>
            <a:endParaRPr lang="en-US" sz="4800" b="1" dirty="0"/>
          </a:p>
        </p:txBody>
      </p:sp>
    </p:spTree>
    <p:extLst>
      <p:ext uri="{BB962C8B-B14F-4D97-AF65-F5344CB8AC3E}">
        <p14:creationId xmlns:p14="http://schemas.microsoft.com/office/powerpoint/2010/main" val="2619451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Holy Spirit Powered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The </a:t>
            </a:r>
            <a:r>
              <a:rPr lang="en-US" sz="4000" b="1" u="sng" dirty="0">
                <a:latin typeface="Lato Black" panose="020F0502020204030203" pitchFamily="34" charset="0"/>
                <a:ea typeface="Lato Black" panose="020F0502020204030203" pitchFamily="34" charset="0"/>
                <a:cs typeface="Lato Black" panose="020F0502020204030203" pitchFamily="34" charset="0"/>
              </a:rPr>
              <a:t>gospel</a:t>
            </a:r>
            <a:r>
              <a:rPr lang="en-US" sz="4000" dirty="0"/>
              <a:t> is more than </a:t>
            </a:r>
            <a:br>
              <a:rPr lang="en-US" sz="4000" dirty="0"/>
            </a:br>
            <a:r>
              <a:rPr lang="en-US" sz="4000" dirty="0"/>
              <a:t>mere words.</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1 Thessalonians 1:2-5</a:t>
            </a:r>
          </a:p>
        </p:txBody>
      </p:sp>
    </p:spTree>
    <p:extLst>
      <p:ext uri="{BB962C8B-B14F-4D97-AF65-F5344CB8AC3E}">
        <p14:creationId xmlns:p14="http://schemas.microsoft.com/office/powerpoint/2010/main" val="4130505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F831-6203-4012-A21D-E894669BA8C3}"/>
              </a:ext>
            </a:extLst>
          </p:cNvPr>
          <p:cNvSpPr>
            <a:spLocks noGrp="1"/>
          </p:cNvSpPr>
          <p:nvPr>
            <p:ph type="title"/>
          </p:nvPr>
        </p:nvSpPr>
        <p:spPr/>
        <p:txBody>
          <a:bodyPr/>
          <a:lstStyle/>
          <a:p>
            <a:r>
              <a:rPr lang="en-US" dirty="0"/>
              <a:t>C. The Gospel of Salvation</a:t>
            </a:r>
          </a:p>
        </p:txBody>
      </p:sp>
      <p:sp>
        <p:nvSpPr>
          <p:cNvPr id="3" name="Text Placeholder 2">
            <a:extLst>
              <a:ext uri="{FF2B5EF4-FFF2-40B4-BE49-F238E27FC236}">
                <a16:creationId xmlns:a16="http://schemas.microsoft.com/office/drawing/2014/main" id="{8758D45B-9042-7D78-2385-B65CE6697D88}"/>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A king is responsible for maintaining the </a:t>
            </a:r>
            <a:r>
              <a:rPr lang="en-US" sz="4000" b="1" u="sng" dirty="0">
                <a:latin typeface="Lato Black" panose="020F0502020204030203" pitchFamily="34" charset="0"/>
                <a:ea typeface="Lato Black" panose="020F0502020204030203" pitchFamily="34" charset="0"/>
                <a:cs typeface="Lato Black" panose="020F0502020204030203" pitchFamily="34" charset="0"/>
              </a:rPr>
              <a:t>safety</a:t>
            </a:r>
            <a:r>
              <a:rPr lang="en-US" sz="4000" dirty="0"/>
              <a:t> of </a:t>
            </a:r>
            <a:br>
              <a:rPr lang="en-US" sz="4000" dirty="0"/>
            </a:br>
            <a:r>
              <a:rPr lang="en-US" sz="4000" dirty="0"/>
              <a:t>his kingdom.</a:t>
            </a:r>
          </a:p>
          <a:p>
            <a:pPr marL="1143000" lvl="1" indent="-742950"/>
            <a:r>
              <a:rPr lang="en-US" sz="3200" b="1" u="sng" dirty="0">
                <a:latin typeface="Lato Black" panose="020F0502020204030203" pitchFamily="34" charset="0"/>
                <a:ea typeface="Lato Black" panose="020F0502020204030203" pitchFamily="34" charset="0"/>
                <a:cs typeface="Lato Black" panose="020F0502020204030203" pitchFamily="34" charset="0"/>
              </a:rPr>
              <a:t>2 Thessalonians 1:5-10</a:t>
            </a:r>
          </a:p>
        </p:txBody>
      </p:sp>
    </p:spTree>
    <p:extLst>
      <p:ext uri="{BB962C8B-B14F-4D97-AF65-F5344CB8AC3E}">
        <p14:creationId xmlns:p14="http://schemas.microsoft.com/office/powerpoint/2010/main" val="73030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8363B-4F28-FF28-7EB8-804A6EF8A388}"/>
              </a:ext>
            </a:extLst>
          </p:cNvPr>
          <p:cNvSpPr>
            <a:spLocks noGrp="1"/>
          </p:cNvSpPr>
          <p:nvPr>
            <p:ph type="body" sz="quarter" idx="10"/>
          </p:nvPr>
        </p:nvSpPr>
        <p:spPr/>
        <p:txBody>
          <a:bodyPr>
            <a:normAutofit/>
          </a:bodyPr>
          <a:lstStyle/>
          <a:p>
            <a:r>
              <a:rPr lang="en-US" sz="2800" baseline="30000" dirty="0"/>
              <a:t>5</a:t>
            </a:r>
            <a:r>
              <a:rPr lang="en-US" sz="2800" dirty="0"/>
              <a:t> This is a plain indication of God’s righteous judgment so that you will be considered worthy of the kingdom of God, for which indeed you are suffering. </a:t>
            </a:r>
            <a:r>
              <a:rPr lang="en-US" sz="2800" baseline="30000" dirty="0"/>
              <a:t>6</a:t>
            </a:r>
            <a:r>
              <a:rPr lang="en-US" sz="2800" dirty="0"/>
              <a:t> For after all it is only just for God to repay with affliction those who afflict you, </a:t>
            </a:r>
          </a:p>
        </p:txBody>
      </p:sp>
      <p:sp>
        <p:nvSpPr>
          <p:cNvPr id="3" name="Text Placeholder 2">
            <a:extLst>
              <a:ext uri="{FF2B5EF4-FFF2-40B4-BE49-F238E27FC236}">
                <a16:creationId xmlns:a16="http://schemas.microsoft.com/office/drawing/2014/main" id="{0D50F629-9A36-05B6-11BD-B5217D4B066C}"/>
              </a:ext>
            </a:extLst>
          </p:cNvPr>
          <p:cNvSpPr>
            <a:spLocks noGrp="1"/>
          </p:cNvSpPr>
          <p:nvPr>
            <p:ph type="body" sz="quarter" idx="11"/>
          </p:nvPr>
        </p:nvSpPr>
        <p:spPr/>
        <p:txBody>
          <a:bodyPr/>
          <a:lstStyle/>
          <a:p>
            <a:r>
              <a:rPr lang="en-US" dirty="0"/>
              <a:t>- 2 Thessalonians 1:5-6</a:t>
            </a:r>
          </a:p>
        </p:txBody>
      </p:sp>
    </p:spTree>
    <p:extLst>
      <p:ext uri="{BB962C8B-B14F-4D97-AF65-F5344CB8AC3E}">
        <p14:creationId xmlns:p14="http://schemas.microsoft.com/office/powerpoint/2010/main" val="952551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8363B-4F28-FF28-7EB8-804A6EF8A388}"/>
              </a:ext>
            </a:extLst>
          </p:cNvPr>
          <p:cNvSpPr>
            <a:spLocks noGrp="1"/>
          </p:cNvSpPr>
          <p:nvPr>
            <p:ph type="body" sz="quarter" idx="10"/>
          </p:nvPr>
        </p:nvSpPr>
        <p:spPr/>
        <p:txBody>
          <a:bodyPr>
            <a:normAutofit/>
          </a:bodyPr>
          <a:lstStyle/>
          <a:p>
            <a:r>
              <a:rPr lang="en-US" sz="2800" baseline="30000" dirty="0"/>
              <a:t>7</a:t>
            </a:r>
            <a:r>
              <a:rPr lang="en-US" sz="2800" dirty="0"/>
              <a:t> and to give relief to you who are afflicted and to us as well when the Lord Jesus will be revealed from heaven with His mighty angels in flaming fire, </a:t>
            </a:r>
            <a:r>
              <a:rPr lang="en-US" sz="2800" baseline="30000" dirty="0"/>
              <a:t>8</a:t>
            </a:r>
            <a:r>
              <a:rPr lang="en-US" sz="2800" dirty="0"/>
              <a:t> dealing out retribution to those who do not know God and to those who do not obey the gospel of our Lord Jesus. </a:t>
            </a:r>
          </a:p>
        </p:txBody>
      </p:sp>
      <p:sp>
        <p:nvSpPr>
          <p:cNvPr id="3" name="Text Placeholder 2">
            <a:extLst>
              <a:ext uri="{FF2B5EF4-FFF2-40B4-BE49-F238E27FC236}">
                <a16:creationId xmlns:a16="http://schemas.microsoft.com/office/drawing/2014/main" id="{0D50F629-9A36-05B6-11BD-B5217D4B066C}"/>
              </a:ext>
            </a:extLst>
          </p:cNvPr>
          <p:cNvSpPr>
            <a:spLocks noGrp="1"/>
          </p:cNvSpPr>
          <p:nvPr>
            <p:ph type="body" sz="quarter" idx="11"/>
          </p:nvPr>
        </p:nvSpPr>
        <p:spPr/>
        <p:txBody>
          <a:bodyPr/>
          <a:lstStyle/>
          <a:p>
            <a:r>
              <a:rPr lang="en-US" dirty="0"/>
              <a:t>- 2 Thessalonians 1:7-8</a:t>
            </a:r>
          </a:p>
        </p:txBody>
      </p:sp>
    </p:spTree>
    <p:extLst>
      <p:ext uri="{BB962C8B-B14F-4D97-AF65-F5344CB8AC3E}">
        <p14:creationId xmlns:p14="http://schemas.microsoft.com/office/powerpoint/2010/main" val="1611669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8363B-4F28-FF28-7EB8-804A6EF8A388}"/>
              </a:ext>
            </a:extLst>
          </p:cNvPr>
          <p:cNvSpPr>
            <a:spLocks noGrp="1"/>
          </p:cNvSpPr>
          <p:nvPr>
            <p:ph type="body" sz="quarter" idx="10"/>
          </p:nvPr>
        </p:nvSpPr>
        <p:spPr/>
        <p:txBody>
          <a:bodyPr>
            <a:normAutofit/>
          </a:bodyPr>
          <a:lstStyle/>
          <a:p>
            <a:r>
              <a:rPr lang="en-US" sz="2800" baseline="30000" dirty="0"/>
              <a:t>9</a:t>
            </a:r>
            <a:r>
              <a:rPr lang="en-US" sz="2800" dirty="0"/>
              <a:t> These will pay the penalty of eternal destruction, away from the presence of the Lord and from the glory of His power, </a:t>
            </a:r>
            <a:br>
              <a:rPr lang="en-US" sz="2800" dirty="0"/>
            </a:br>
            <a:r>
              <a:rPr lang="en-US" sz="2800" baseline="30000" dirty="0"/>
              <a:t>10</a:t>
            </a:r>
            <a:r>
              <a:rPr lang="en-US" sz="2800" dirty="0"/>
              <a:t> when He comes to be glorified in His saints on that day, and to be marveled at among all who have believed—for our testimony to you was believed.</a:t>
            </a:r>
          </a:p>
        </p:txBody>
      </p:sp>
      <p:sp>
        <p:nvSpPr>
          <p:cNvPr id="3" name="Text Placeholder 2">
            <a:extLst>
              <a:ext uri="{FF2B5EF4-FFF2-40B4-BE49-F238E27FC236}">
                <a16:creationId xmlns:a16="http://schemas.microsoft.com/office/drawing/2014/main" id="{0D50F629-9A36-05B6-11BD-B5217D4B066C}"/>
              </a:ext>
            </a:extLst>
          </p:cNvPr>
          <p:cNvSpPr>
            <a:spLocks noGrp="1"/>
          </p:cNvSpPr>
          <p:nvPr>
            <p:ph type="body" sz="quarter" idx="11"/>
          </p:nvPr>
        </p:nvSpPr>
        <p:spPr/>
        <p:txBody>
          <a:bodyPr/>
          <a:lstStyle/>
          <a:p>
            <a:r>
              <a:rPr lang="en-US" dirty="0"/>
              <a:t>- 2 Thessalonians 1:9-10</a:t>
            </a:r>
          </a:p>
        </p:txBody>
      </p:sp>
    </p:spTree>
    <p:extLst>
      <p:ext uri="{BB962C8B-B14F-4D97-AF65-F5344CB8AC3E}">
        <p14:creationId xmlns:p14="http://schemas.microsoft.com/office/powerpoint/2010/main" val="1937778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F831-6203-4012-A21D-E894669BA8C3}"/>
              </a:ext>
            </a:extLst>
          </p:cNvPr>
          <p:cNvSpPr>
            <a:spLocks noGrp="1"/>
          </p:cNvSpPr>
          <p:nvPr>
            <p:ph type="title"/>
          </p:nvPr>
        </p:nvSpPr>
        <p:spPr/>
        <p:txBody>
          <a:bodyPr/>
          <a:lstStyle/>
          <a:p>
            <a:r>
              <a:rPr lang="en-US" dirty="0"/>
              <a:t>C. The Gospel of Salvation</a:t>
            </a:r>
          </a:p>
        </p:txBody>
      </p:sp>
      <p:sp>
        <p:nvSpPr>
          <p:cNvPr id="3" name="Text Placeholder 2">
            <a:extLst>
              <a:ext uri="{FF2B5EF4-FFF2-40B4-BE49-F238E27FC236}">
                <a16:creationId xmlns:a16="http://schemas.microsoft.com/office/drawing/2014/main" id="{8758D45B-9042-7D78-2385-B65CE6697D88}"/>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The gospel is something which must be </a:t>
            </a:r>
            <a:r>
              <a:rPr lang="en-US" sz="4000" b="1" u="sng" dirty="0">
                <a:latin typeface="Lato Black" panose="020F0502020204030203" pitchFamily="34" charset="0"/>
                <a:ea typeface="Lato Black" panose="020F0502020204030203" pitchFamily="34" charset="0"/>
                <a:cs typeface="Lato Black" panose="020F0502020204030203" pitchFamily="34" charset="0"/>
              </a:rPr>
              <a:t>obeyed</a:t>
            </a:r>
            <a:r>
              <a:rPr lang="en-US" sz="4000" dirty="0"/>
              <a:t> in order to escape the punishment of God, 1:8.</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899917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8363B-4F28-FF28-7EB8-804A6EF8A388}"/>
              </a:ext>
            </a:extLst>
          </p:cNvPr>
          <p:cNvSpPr>
            <a:spLocks noGrp="1"/>
          </p:cNvSpPr>
          <p:nvPr>
            <p:ph type="body" sz="quarter" idx="10"/>
          </p:nvPr>
        </p:nvSpPr>
        <p:spPr/>
        <p:txBody>
          <a:bodyPr>
            <a:normAutofit/>
          </a:bodyPr>
          <a:lstStyle/>
          <a:p>
            <a:r>
              <a:rPr lang="en-US" sz="2800" dirty="0"/>
              <a:t>dealing out retribution to those who do not know God and to those who do not obey the gospel of our Lord Jesus. </a:t>
            </a:r>
          </a:p>
        </p:txBody>
      </p:sp>
      <p:sp>
        <p:nvSpPr>
          <p:cNvPr id="3" name="Text Placeholder 2">
            <a:extLst>
              <a:ext uri="{FF2B5EF4-FFF2-40B4-BE49-F238E27FC236}">
                <a16:creationId xmlns:a16="http://schemas.microsoft.com/office/drawing/2014/main" id="{0D50F629-9A36-05B6-11BD-B5217D4B066C}"/>
              </a:ext>
            </a:extLst>
          </p:cNvPr>
          <p:cNvSpPr>
            <a:spLocks noGrp="1"/>
          </p:cNvSpPr>
          <p:nvPr>
            <p:ph type="body" sz="quarter" idx="11"/>
          </p:nvPr>
        </p:nvSpPr>
        <p:spPr/>
        <p:txBody>
          <a:bodyPr/>
          <a:lstStyle/>
          <a:p>
            <a:r>
              <a:rPr lang="en-US" dirty="0"/>
              <a:t>- 2 Thessalonians 1:8</a:t>
            </a:r>
          </a:p>
        </p:txBody>
      </p:sp>
    </p:spTree>
    <p:extLst>
      <p:ext uri="{BB962C8B-B14F-4D97-AF65-F5344CB8AC3E}">
        <p14:creationId xmlns:p14="http://schemas.microsoft.com/office/powerpoint/2010/main" val="4288840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F831-6203-4012-A21D-E894669BA8C3}"/>
              </a:ext>
            </a:extLst>
          </p:cNvPr>
          <p:cNvSpPr>
            <a:spLocks noGrp="1"/>
          </p:cNvSpPr>
          <p:nvPr>
            <p:ph type="title"/>
          </p:nvPr>
        </p:nvSpPr>
        <p:spPr/>
        <p:txBody>
          <a:bodyPr/>
          <a:lstStyle/>
          <a:p>
            <a:r>
              <a:rPr lang="en-US" dirty="0"/>
              <a:t>C. The Gospel of Salvation</a:t>
            </a:r>
          </a:p>
        </p:txBody>
      </p:sp>
      <p:sp>
        <p:nvSpPr>
          <p:cNvPr id="3" name="Text Placeholder 2">
            <a:extLst>
              <a:ext uri="{FF2B5EF4-FFF2-40B4-BE49-F238E27FC236}">
                <a16:creationId xmlns:a16="http://schemas.microsoft.com/office/drawing/2014/main" id="{8758D45B-9042-7D78-2385-B65CE6697D88}"/>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You were chosen from the beginning for </a:t>
            </a:r>
            <a:r>
              <a:rPr lang="en-US" sz="4000" b="1" u="sng" dirty="0">
                <a:latin typeface="Lato Black" panose="020F0502020204030203" pitchFamily="34" charset="0"/>
                <a:ea typeface="Lato Black" panose="020F0502020204030203" pitchFamily="34" charset="0"/>
                <a:cs typeface="Lato Black" panose="020F0502020204030203" pitchFamily="34" charset="0"/>
              </a:rPr>
              <a:t>salvation</a:t>
            </a:r>
            <a:r>
              <a:rPr lang="en-US" sz="4000" dirty="0"/>
              <a:t>.</a:t>
            </a:r>
          </a:p>
          <a:p>
            <a:pPr marL="1143000" lvl="1" indent="-742950"/>
            <a:r>
              <a:rPr lang="en-US" sz="3200" b="1" u="sng" dirty="0">
                <a:latin typeface="Lato Black" panose="020F0502020204030203" pitchFamily="34" charset="0"/>
                <a:ea typeface="Lato Black" panose="020F0502020204030203" pitchFamily="34" charset="0"/>
                <a:cs typeface="Lato Black" panose="020F0502020204030203" pitchFamily="34" charset="0"/>
              </a:rPr>
              <a:t>2 Thessalonians 2:8-14</a:t>
            </a:r>
          </a:p>
        </p:txBody>
      </p:sp>
    </p:spTree>
    <p:extLst>
      <p:ext uri="{BB962C8B-B14F-4D97-AF65-F5344CB8AC3E}">
        <p14:creationId xmlns:p14="http://schemas.microsoft.com/office/powerpoint/2010/main" val="4221816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ADCF2-A4FD-2C10-D0EE-B4C0A3374B3C}"/>
              </a:ext>
            </a:extLst>
          </p:cNvPr>
          <p:cNvSpPr>
            <a:spLocks noGrp="1"/>
          </p:cNvSpPr>
          <p:nvPr>
            <p:ph type="body" sz="quarter" idx="10"/>
          </p:nvPr>
        </p:nvSpPr>
        <p:spPr>
          <a:xfrm>
            <a:off x="713221" y="429598"/>
            <a:ext cx="6967739" cy="3680039"/>
          </a:xfrm>
        </p:spPr>
        <p:txBody>
          <a:bodyPr>
            <a:normAutofit/>
          </a:bodyPr>
          <a:lstStyle/>
          <a:p>
            <a:r>
              <a:rPr lang="en-US" sz="2800" baseline="30000" dirty="0"/>
              <a:t>8</a:t>
            </a:r>
            <a:r>
              <a:rPr lang="en-US" sz="2800" dirty="0"/>
              <a:t> Then that lawless one will be revealed whom the Lord will slay with the breath of His mouth and bring to an end by the appearance of His coming; </a:t>
            </a:r>
            <a:r>
              <a:rPr lang="en-US" sz="2800" baseline="30000" dirty="0"/>
              <a:t>9</a:t>
            </a:r>
            <a:r>
              <a:rPr lang="en-US" sz="2800" dirty="0"/>
              <a:t> that is, the one whose coming is in accord with the activity of Satan, with all power and signs and false wonders,</a:t>
            </a:r>
          </a:p>
        </p:txBody>
      </p:sp>
      <p:sp>
        <p:nvSpPr>
          <p:cNvPr id="3" name="Text Placeholder 2">
            <a:extLst>
              <a:ext uri="{FF2B5EF4-FFF2-40B4-BE49-F238E27FC236}">
                <a16:creationId xmlns:a16="http://schemas.microsoft.com/office/drawing/2014/main" id="{C4973F7B-5E04-2B20-DE49-12DEF18213E6}"/>
              </a:ext>
            </a:extLst>
          </p:cNvPr>
          <p:cNvSpPr>
            <a:spLocks noGrp="1"/>
          </p:cNvSpPr>
          <p:nvPr>
            <p:ph type="body" sz="quarter" idx="11"/>
          </p:nvPr>
        </p:nvSpPr>
        <p:spPr/>
        <p:txBody>
          <a:bodyPr/>
          <a:lstStyle/>
          <a:p>
            <a:r>
              <a:rPr lang="en-US" dirty="0"/>
              <a:t>- 2 Thessalonians 2:8-9</a:t>
            </a:r>
          </a:p>
        </p:txBody>
      </p:sp>
    </p:spTree>
    <p:extLst>
      <p:ext uri="{BB962C8B-B14F-4D97-AF65-F5344CB8AC3E}">
        <p14:creationId xmlns:p14="http://schemas.microsoft.com/office/powerpoint/2010/main" val="3645618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ADCF2-A4FD-2C10-D0EE-B4C0A3374B3C}"/>
              </a:ext>
            </a:extLst>
          </p:cNvPr>
          <p:cNvSpPr>
            <a:spLocks noGrp="1"/>
          </p:cNvSpPr>
          <p:nvPr>
            <p:ph type="body" sz="quarter" idx="10"/>
          </p:nvPr>
        </p:nvSpPr>
        <p:spPr/>
        <p:txBody>
          <a:bodyPr>
            <a:normAutofit/>
          </a:bodyPr>
          <a:lstStyle/>
          <a:p>
            <a:r>
              <a:rPr lang="en-US" sz="2800" baseline="30000" dirty="0"/>
              <a:t>10</a:t>
            </a:r>
            <a:r>
              <a:rPr lang="en-US" sz="2800" dirty="0"/>
              <a:t> and with all the deception of wickedness for those who perish, because they did not receive the love of the truth so as to be saved. </a:t>
            </a:r>
            <a:r>
              <a:rPr lang="en-US" sz="2800" baseline="30000" dirty="0"/>
              <a:t>11</a:t>
            </a:r>
            <a:r>
              <a:rPr lang="en-US" sz="2800" dirty="0"/>
              <a:t> For this reason God will send upon them a deluding influence so that they will believe what is false, </a:t>
            </a:r>
            <a:r>
              <a:rPr lang="en-US" sz="2800" baseline="30000" dirty="0"/>
              <a:t>12</a:t>
            </a:r>
            <a:r>
              <a:rPr lang="en-US" sz="2800" dirty="0"/>
              <a:t> in order that they all may be judged who did not believe the truth, but took pleasure in wickedness. </a:t>
            </a:r>
          </a:p>
        </p:txBody>
      </p:sp>
      <p:sp>
        <p:nvSpPr>
          <p:cNvPr id="3" name="Text Placeholder 2">
            <a:extLst>
              <a:ext uri="{FF2B5EF4-FFF2-40B4-BE49-F238E27FC236}">
                <a16:creationId xmlns:a16="http://schemas.microsoft.com/office/drawing/2014/main" id="{C4973F7B-5E04-2B20-DE49-12DEF18213E6}"/>
              </a:ext>
            </a:extLst>
          </p:cNvPr>
          <p:cNvSpPr>
            <a:spLocks noGrp="1"/>
          </p:cNvSpPr>
          <p:nvPr>
            <p:ph type="body" sz="quarter" idx="11"/>
          </p:nvPr>
        </p:nvSpPr>
        <p:spPr>
          <a:xfrm>
            <a:off x="713220" y="4109637"/>
            <a:ext cx="4611133" cy="522988"/>
          </a:xfrm>
        </p:spPr>
        <p:txBody>
          <a:bodyPr>
            <a:normAutofit/>
          </a:bodyPr>
          <a:lstStyle/>
          <a:p>
            <a:r>
              <a:rPr lang="en-US" dirty="0"/>
              <a:t>- 2 Thessalonians 2:10-12</a:t>
            </a:r>
          </a:p>
        </p:txBody>
      </p:sp>
    </p:spTree>
    <p:extLst>
      <p:ext uri="{BB962C8B-B14F-4D97-AF65-F5344CB8AC3E}">
        <p14:creationId xmlns:p14="http://schemas.microsoft.com/office/powerpoint/2010/main" val="3881676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ADCF2-A4FD-2C10-D0EE-B4C0A3374B3C}"/>
              </a:ext>
            </a:extLst>
          </p:cNvPr>
          <p:cNvSpPr>
            <a:spLocks noGrp="1"/>
          </p:cNvSpPr>
          <p:nvPr>
            <p:ph type="body" sz="quarter" idx="10"/>
          </p:nvPr>
        </p:nvSpPr>
        <p:spPr>
          <a:xfrm>
            <a:off x="713221" y="429598"/>
            <a:ext cx="7222181" cy="3680039"/>
          </a:xfrm>
        </p:spPr>
        <p:txBody>
          <a:bodyPr>
            <a:normAutofit/>
          </a:bodyPr>
          <a:lstStyle/>
          <a:p>
            <a:r>
              <a:rPr lang="en-US" sz="2800" baseline="30000" dirty="0"/>
              <a:t>13</a:t>
            </a:r>
            <a:r>
              <a:rPr lang="en-US" sz="2800" dirty="0"/>
              <a:t> But we should always give thanks to God for you, brethren beloved by the Lord, because God has chosen you from the beginning for salvation through sanctification by the Spirit and faith in the truth. </a:t>
            </a:r>
            <a:r>
              <a:rPr lang="en-US" sz="2800" baseline="30000" dirty="0"/>
              <a:t>14</a:t>
            </a:r>
            <a:r>
              <a:rPr lang="en-US" sz="2800" dirty="0"/>
              <a:t> It was for this He called you through our gospel, that you may gain the glory of our Lord Jesus Christ.</a:t>
            </a:r>
          </a:p>
        </p:txBody>
      </p:sp>
      <p:sp>
        <p:nvSpPr>
          <p:cNvPr id="3" name="Text Placeholder 2">
            <a:extLst>
              <a:ext uri="{FF2B5EF4-FFF2-40B4-BE49-F238E27FC236}">
                <a16:creationId xmlns:a16="http://schemas.microsoft.com/office/drawing/2014/main" id="{C4973F7B-5E04-2B20-DE49-12DEF18213E6}"/>
              </a:ext>
            </a:extLst>
          </p:cNvPr>
          <p:cNvSpPr>
            <a:spLocks noGrp="1"/>
          </p:cNvSpPr>
          <p:nvPr>
            <p:ph type="body" sz="quarter" idx="11"/>
          </p:nvPr>
        </p:nvSpPr>
        <p:spPr/>
        <p:txBody>
          <a:bodyPr>
            <a:normAutofit fontScale="92500"/>
          </a:bodyPr>
          <a:lstStyle/>
          <a:p>
            <a:r>
              <a:rPr lang="en-US" dirty="0"/>
              <a:t>- 2 Thessalonians 2:13-14</a:t>
            </a:r>
          </a:p>
        </p:txBody>
      </p:sp>
    </p:spTree>
    <p:extLst>
      <p:ext uri="{BB962C8B-B14F-4D97-AF65-F5344CB8AC3E}">
        <p14:creationId xmlns:p14="http://schemas.microsoft.com/office/powerpoint/2010/main" val="24558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6CB5F-C744-1080-77E9-18F2657BD529}"/>
              </a:ext>
            </a:extLst>
          </p:cNvPr>
          <p:cNvSpPr>
            <a:spLocks noGrp="1"/>
          </p:cNvSpPr>
          <p:nvPr>
            <p:ph type="body" sz="quarter" idx="10"/>
          </p:nvPr>
        </p:nvSpPr>
        <p:spPr/>
        <p:txBody>
          <a:bodyPr>
            <a:normAutofit/>
          </a:bodyPr>
          <a:lstStyle/>
          <a:p>
            <a:r>
              <a:rPr lang="en-US" sz="2800" baseline="30000" dirty="0"/>
              <a:t>2</a:t>
            </a:r>
            <a:r>
              <a:rPr lang="en-US" sz="2800" dirty="0"/>
              <a:t> We give thanks to God always for all of you, making mention of you in our prayers; </a:t>
            </a:r>
            <a:br>
              <a:rPr lang="en-US" sz="2800" dirty="0"/>
            </a:br>
            <a:r>
              <a:rPr lang="en-US" sz="2800" baseline="30000" dirty="0"/>
              <a:t>3</a:t>
            </a:r>
            <a:r>
              <a:rPr lang="en-US" sz="2800" dirty="0"/>
              <a:t> constantly bearing in mind your work of faith and labor of love and steadfastness of hope in our Lord Jesus Christ in the presence of our God and Father,</a:t>
            </a:r>
          </a:p>
        </p:txBody>
      </p:sp>
      <p:sp>
        <p:nvSpPr>
          <p:cNvPr id="3" name="Text Placeholder 2">
            <a:extLst>
              <a:ext uri="{FF2B5EF4-FFF2-40B4-BE49-F238E27FC236}">
                <a16:creationId xmlns:a16="http://schemas.microsoft.com/office/drawing/2014/main" id="{BEF72339-0711-AE9F-E488-AB53B7BD0977}"/>
              </a:ext>
            </a:extLst>
          </p:cNvPr>
          <p:cNvSpPr>
            <a:spLocks noGrp="1"/>
          </p:cNvSpPr>
          <p:nvPr>
            <p:ph type="body" sz="quarter" idx="11"/>
          </p:nvPr>
        </p:nvSpPr>
        <p:spPr/>
        <p:txBody>
          <a:bodyPr/>
          <a:lstStyle/>
          <a:p>
            <a:r>
              <a:rPr lang="en-US" dirty="0"/>
              <a:t>- 1 Thessalonians 1:2-2</a:t>
            </a:r>
          </a:p>
        </p:txBody>
      </p:sp>
    </p:spTree>
    <p:extLst>
      <p:ext uri="{BB962C8B-B14F-4D97-AF65-F5344CB8AC3E}">
        <p14:creationId xmlns:p14="http://schemas.microsoft.com/office/powerpoint/2010/main" val="410904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F831-6203-4012-A21D-E894669BA8C3}"/>
              </a:ext>
            </a:extLst>
          </p:cNvPr>
          <p:cNvSpPr>
            <a:spLocks noGrp="1"/>
          </p:cNvSpPr>
          <p:nvPr>
            <p:ph type="title"/>
          </p:nvPr>
        </p:nvSpPr>
        <p:spPr/>
        <p:txBody>
          <a:bodyPr/>
          <a:lstStyle/>
          <a:p>
            <a:r>
              <a:rPr lang="en-US" dirty="0"/>
              <a:t>C. The Gospel of Salvation</a:t>
            </a:r>
          </a:p>
        </p:txBody>
      </p:sp>
      <p:sp>
        <p:nvSpPr>
          <p:cNvPr id="3" name="Text Placeholder 2">
            <a:extLst>
              <a:ext uri="{FF2B5EF4-FFF2-40B4-BE49-F238E27FC236}">
                <a16:creationId xmlns:a16="http://schemas.microsoft.com/office/drawing/2014/main" id="{8758D45B-9042-7D78-2385-B65CE6697D88}"/>
              </a:ext>
            </a:extLst>
          </p:cNvPr>
          <p:cNvSpPr>
            <a:spLocks noGrp="1"/>
          </p:cNvSpPr>
          <p:nvPr>
            <p:ph type="body" sz="quarter" idx="10"/>
          </p:nvPr>
        </p:nvSpPr>
        <p:spPr/>
        <p:txBody>
          <a:bodyPr/>
          <a:lstStyle/>
          <a:p>
            <a:pPr marL="742950" indent="-742950">
              <a:spcAft>
                <a:spcPts val="1200"/>
              </a:spcAft>
              <a:buFont typeface="+mj-lt"/>
              <a:buAutoNum type="arabicPeriod" startAt="4"/>
            </a:pPr>
            <a:r>
              <a:rPr lang="en-US" sz="4000" dirty="0"/>
              <a:t>It is through the gospel that we receive salvation, the </a:t>
            </a:r>
            <a:r>
              <a:rPr lang="en-US" sz="4000" b="1" u="sng" dirty="0">
                <a:latin typeface="Lato Black" panose="020F0502020204030203" pitchFamily="34" charset="0"/>
                <a:ea typeface="Lato Black" panose="020F0502020204030203" pitchFamily="34" charset="0"/>
                <a:cs typeface="Lato Black" panose="020F0502020204030203" pitchFamily="34" charset="0"/>
              </a:rPr>
              <a:t>glory</a:t>
            </a:r>
            <a:r>
              <a:rPr lang="en-US" sz="4000" dirty="0"/>
              <a:t> of our Lord, 2:13-14.</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581640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6CB5F-C744-1080-77E9-18F2657BD529}"/>
              </a:ext>
            </a:extLst>
          </p:cNvPr>
          <p:cNvSpPr>
            <a:spLocks noGrp="1"/>
          </p:cNvSpPr>
          <p:nvPr>
            <p:ph type="body" sz="quarter" idx="10"/>
          </p:nvPr>
        </p:nvSpPr>
        <p:spPr/>
        <p:txBody>
          <a:bodyPr>
            <a:normAutofit/>
          </a:bodyPr>
          <a:lstStyle/>
          <a:p>
            <a:r>
              <a:rPr lang="en-US" sz="2800" baseline="30000" dirty="0"/>
              <a:t>4</a:t>
            </a:r>
            <a:r>
              <a:rPr lang="en-US" sz="2800" dirty="0"/>
              <a:t> knowing, brethren beloved by God, His choice of you; </a:t>
            </a:r>
            <a:r>
              <a:rPr lang="en-US" sz="2800" baseline="30000" dirty="0"/>
              <a:t>5</a:t>
            </a:r>
            <a:r>
              <a:rPr lang="en-US" sz="2800" dirty="0"/>
              <a:t> for our gospel did not come to you in word only, but also in power and in the Holy Spirit and with full conviction; just as you know what kind of men we proved to be among you for your sake.</a:t>
            </a:r>
          </a:p>
        </p:txBody>
      </p:sp>
      <p:sp>
        <p:nvSpPr>
          <p:cNvPr id="3" name="Text Placeholder 2">
            <a:extLst>
              <a:ext uri="{FF2B5EF4-FFF2-40B4-BE49-F238E27FC236}">
                <a16:creationId xmlns:a16="http://schemas.microsoft.com/office/drawing/2014/main" id="{BEF72339-0711-AE9F-E488-AB53B7BD0977}"/>
              </a:ext>
            </a:extLst>
          </p:cNvPr>
          <p:cNvSpPr>
            <a:spLocks noGrp="1"/>
          </p:cNvSpPr>
          <p:nvPr>
            <p:ph type="body" sz="quarter" idx="11"/>
          </p:nvPr>
        </p:nvSpPr>
        <p:spPr/>
        <p:txBody>
          <a:bodyPr/>
          <a:lstStyle/>
          <a:p>
            <a:r>
              <a:rPr lang="en-US" dirty="0"/>
              <a:t>- 1 Thessalonians 1:4-5</a:t>
            </a:r>
          </a:p>
        </p:txBody>
      </p:sp>
    </p:spTree>
    <p:extLst>
      <p:ext uri="{BB962C8B-B14F-4D97-AF65-F5344CB8AC3E}">
        <p14:creationId xmlns:p14="http://schemas.microsoft.com/office/powerpoint/2010/main" val="314570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Holy Spirit Powered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We proclaim the gospel out of a strong </a:t>
            </a:r>
            <a:r>
              <a:rPr lang="en-US" sz="4000" b="1" u="sng" dirty="0">
                <a:latin typeface="Lato Black" panose="020F0502020204030203" pitchFamily="34" charset="0"/>
                <a:ea typeface="Lato Black" panose="020F0502020204030203" pitchFamily="34" charset="0"/>
                <a:cs typeface="Lato Black" panose="020F0502020204030203" pitchFamily="34" charset="0"/>
              </a:rPr>
              <a:t>conviction</a:t>
            </a:r>
            <a:r>
              <a:rPr lang="en-US" sz="4000" dirty="0"/>
              <a:t> by the power of the Holy Spirit, 1:5.</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10274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6CB5F-C744-1080-77E9-18F2657BD529}"/>
              </a:ext>
            </a:extLst>
          </p:cNvPr>
          <p:cNvSpPr>
            <a:spLocks noGrp="1"/>
          </p:cNvSpPr>
          <p:nvPr>
            <p:ph type="body" sz="quarter" idx="10"/>
          </p:nvPr>
        </p:nvSpPr>
        <p:spPr/>
        <p:txBody>
          <a:bodyPr>
            <a:normAutofit/>
          </a:bodyPr>
          <a:lstStyle/>
          <a:p>
            <a:r>
              <a:rPr lang="en-US" sz="2800" dirty="0"/>
              <a:t>for our gospel did not come to you in word only, but also in power and in the Holy Spirit and with full conviction; just as you know what kind of men we proved to be among you for your sake.</a:t>
            </a:r>
          </a:p>
        </p:txBody>
      </p:sp>
      <p:sp>
        <p:nvSpPr>
          <p:cNvPr id="3" name="Text Placeholder 2">
            <a:extLst>
              <a:ext uri="{FF2B5EF4-FFF2-40B4-BE49-F238E27FC236}">
                <a16:creationId xmlns:a16="http://schemas.microsoft.com/office/drawing/2014/main" id="{BEF72339-0711-AE9F-E488-AB53B7BD0977}"/>
              </a:ext>
            </a:extLst>
          </p:cNvPr>
          <p:cNvSpPr>
            <a:spLocks noGrp="1"/>
          </p:cNvSpPr>
          <p:nvPr>
            <p:ph type="body" sz="quarter" idx="11"/>
          </p:nvPr>
        </p:nvSpPr>
        <p:spPr/>
        <p:txBody>
          <a:bodyPr/>
          <a:lstStyle/>
          <a:p>
            <a:r>
              <a:rPr lang="en-US" dirty="0"/>
              <a:t>- 1 Thessalonians 1:5</a:t>
            </a:r>
          </a:p>
        </p:txBody>
      </p:sp>
    </p:spTree>
    <p:extLst>
      <p:ext uri="{BB962C8B-B14F-4D97-AF65-F5344CB8AC3E}">
        <p14:creationId xmlns:p14="http://schemas.microsoft.com/office/powerpoint/2010/main" val="35645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The Holy Spirit Powered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normAutofit/>
          </a:bodyPr>
          <a:lstStyle/>
          <a:p>
            <a:pPr marL="742950" indent="-742950">
              <a:spcAft>
                <a:spcPts val="1200"/>
              </a:spcAft>
              <a:buFont typeface="+mj-lt"/>
              <a:buAutoNum type="arabicPeriod" startAt="3"/>
            </a:pPr>
            <a:r>
              <a:rPr lang="en-US" sz="4000" dirty="0"/>
              <a:t>The </a:t>
            </a:r>
            <a:r>
              <a:rPr lang="en-US" sz="4000" b="1" u="sng" dirty="0">
                <a:latin typeface="Lato Black" panose="020F0502020204030203" pitchFamily="34" charset="0"/>
                <a:ea typeface="Lato Black" panose="020F0502020204030203" pitchFamily="34" charset="0"/>
                <a:cs typeface="Lato Black" panose="020F0502020204030203" pitchFamily="34" charset="0"/>
              </a:rPr>
              <a:t>Holy Spirit Powered Gospel</a:t>
            </a:r>
            <a:r>
              <a:rPr lang="en-US" sz="4000" dirty="0"/>
              <a:t> must be preached even during </a:t>
            </a:r>
            <a:r>
              <a:rPr lang="en-US" sz="4000" b="1" u="sng" dirty="0">
                <a:latin typeface="Lato Black" panose="020F0502020204030203" pitchFamily="34" charset="0"/>
                <a:ea typeface="Lato Black" panose="020F0502020204030203" pitchFamily="34" charset="0"/>
                <a:cs typeface="Lato Black" panose="020F0502020204030203" pitchFamily="34" charset="0"/>
              </a:rPr>
              <a:t>adverse</a:t>
            </a:r>
            <a:r>
              <a:rPr lang="en-US" sz="4000" dirty="0"/>
              <a:t> conditions.</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1 Thessalonians 2:1-4</a:t>
            </a:r>
          </a:p>
          <a:p>
            <a:pPr marL="1280160" lvl="1" indent="-457200"/>
            <a:r>
              <a:rPr lang="en-US" sz="3200" dirty="0"/>
              <a:t>2 Timothy 1:8</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640864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9C1D2-8AA3-7A54-BD46-68AE941DC30E}"/>
              </a:ext>
            </a:extLst>
          </p:cNvPr>
          <p:cNvSpPr>
            <a:spLocks noGrp="1"/>
          </p:cNvSpPr>
          <p:nvPr>
            <p:ph type="body" sz="quarter" idx="10"/>
          </p:nvPr>
        </p:nvSpPr>
        <p:spPr/>
        <p:txBody>
          <a:bodyPr>
            <a:normAutofit/>
          </a:bodyPr>
          <a:lstStyle/>
          <a:p>
            <a:r>
              <a:rPr lang="en-US" sz="2800" baseline="30000" dirty="0"/>
              <a:t>1</a:t>
            </a:r>
            <a:r>
              <a:rPr lang="en-US" sz="2800" dirty="0"/>
              <a:t> For you yourselves know, brethren, that our coming to you was not in vain, </a:t>
            </a:r>
            <a:r>
              <a:rPr lang="en-US" sz="2800" baseline="30000" dirty="0"/>
              <a:t>2</a:t>
            </a:r>
            <a:r>
              <a:rPr lang="en-US" sz="2800" dirty="0"/>
              <a:t> but after we had already suffered and been mistreated in Philippi, as you know, we had the boldness in our God to speak to you the gospel of God amid much opposition.</a:t>
            </a:r>
          </a:p>
        </p:txBody>
      </p:sp>
      <p:sp>
        <p:nvSpPr>
          <p:cNvPr id="3" name="Text Placeholder 2">
            <a:extLst>
              <a:ext uri="{FF2B5EF4-FFF2-40B4-BE49-F238E27FC236}">
                <a16:creationId xmlns:a16="http://schemas.microsoft.com/office/drawing/2014/main" id="{A6E98AAE-1928-78A6-A060-F6B6589EE6B6}"/>
              </a:ext>
            </a:extLst>
          </p:cNvPr>
          <p:cNvSpPr>
            <a:spLocks noGrp="1"/>
          </p:cNvSpPr>
          <p:nvPr>
            <p:ph type="body" sz="quarter" idx="11"/>
          </p:nvPr>
        </p:nvSpPr>
        <p:spPr/>
        <p:txBody>
          <a:bodyPr/>
          <a:lstStyle/>
          <a:p>
            <a:r>
              <a:rPr lang="en-US" dirty="0"/>
              <a:t>- 1 Thessalonians 2:1-2</a:t>
            </a:r>
          </a:p>
        </p:txBody>
      </p:sp>
    </p:spTree>
    <p:extLst>
      <p:ext uri="{BB962C8B-B14F-4D97-AF65-F5344CB8AC3E}">
        <p14:creationId xmlns:p14="http://schemas.microsoft.com/office/powerpoint/2010/main" val="2301526866"/>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2211</TotalTime>
  <Words>1624</Words>
  <Application>Microsoft Macintosh PowerPoint</Application>
  <PresentationFormat>On-screen Show (16:9)</PresentationFormat>
  <Paragraphs>94</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Book Antiqua</vt:lpstr>
      <vt:lpstr>Calibri</vt:lpstr>
      <vt:lpstr>Lato</vt:lpstr>
      <vt:lpstr>Lato Black</vt:lpstr>
      <vt:lpstr>With Title</vt:lpstr>
      <vt:lpstr>PowerPoint Presentation</vt:lpstr>
      <vt:lpstr>The Impact of the Plain Gospel</vt:lpstr>
      <vt:lpstr>A. The Holy Spirit Powered Gospel</vt:lpstr>
      <vt:lpstr>PowerPoint Presentation</vt:lpstr>
      <vt:lpstr>PowerPoint Presentation</vt:lpstr>
      <vt:lpstr>A. The Holy Spirit Powered Gospel</vt:lpstr>
      <vt:lpstr>PowerPoint Presentation</vt:lpstr>
      <vt:lpstr>A. The Holy Spirit Powered Gospel</vt:lpstr>
      <vt:lpstr>PowerPoint Presentation</vt:lpstr>
      <vt:lpstr>PowerPoint Presentation</vt:lpstr>
      <vt:lpstr>PowerPoint Presentation</vt:lpstr>
      <vt:lpstr>The Impact of the Plain Gospel</vt:lpstr>
      <vt:lpstr>B. Not Only the Gospel</vt:lpstr>
      <vt:lpstr>PowerPoint Presentation</vt:lpstr>
      <vt:lpstr>PowerPoint Presentation</vt:lpstr>
      <vt:lpstr>PowerPoint Presentation</vt:lpstr>
      <vt:lpstr>PowerPoint Presentation</vt:lpstr>
      <vt:lpstr>PowerPoint Presentation</vt:lpstr>
      <vt:lpstr>B. Not Only the Gospel</vt:lpstr>
      <vt:lpstr>PowerPoint Presentation</vt:lpstr>
      <vt:lpstr>PowerPoint Presentation</vt:lpstr>
      <vt:lpstr>B. Not Only the Gospel</vt:lpstr>
      <vt:lpstr>PowerPoint Presentation</vt:lpstr>
      <vt:lpstr>PowerPoint Presentation</vt:lpstr>
      <vt:lpstr>B. Not Only the Gospel</vt:lpstr>
      <vt:lpstr>PowerPoint Presentation</vt:lpstr>
      <vt:lpstr>PowerPoint Presentation</vt:lpstr>
      <vt:lpstr>PowerPoint Presentation</vt:lpstr>
      <vt:lpstr>The Impact of the Plain Gospel</vt:lpstr>
      <vt:lpstr>C. The Gospel of Salvation</vt:lpstr>
      <vt:lpstr>PowerPoint Presentation</vt:lpstr>
      <vt:lpstr>PowerPoint Presentation</vt:lpstr>
      <vt:lpstr>PowerPoint Presentation</vt:lpstr>
      <vt:lpstr>C. The Gospel of Salvation</vt:lpstr>
      <vt:lpstr>PowerPoint Presentation</vt:lpstr>
      <vt:lpstr>C. The Gospel of Salvation</vt:lpstr>
      <vt:lpstr>PowerPoint Presentation</vt:lpstr>
      <vt:lpstr>PowerPoint Presentation</vt:lpstr>
      <vt:lpstr>PowerPoint Presentation</vt:lpstr>
      <vt:lpstr>C. The Gospel of Salvation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301</cp:revision>
  <dcterms:created xsi:type="dcterms:W3CDTF">2014-04-30T18:34:38Z</dcterms:created>
  <dcterms:modified xsi:type="dcterms:W3CDTF">2022-09-22T18:55:27Z</dcterms:modified>
</cp:coreProperties>
</file>