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4"/>
  </p:handoutMasterIdLst>
  <p:sldIdLst>
    <p:sldId id="256" r:id="rId2"/>
    <p:sldId id="262" r:id="rId3"/>
    <p:sldId id="263" r:id="rId4"/>
    <p:sldId id="264" r:id="rId5"/>
    <p:sldId id="265" r:id="rId6"/>
    <p:sldId id="266" r:id="rId7"/>
    <p:sldId id="267" r:id="rId8"/>
    <p:sldId id="268" r:id="rId9"/>
    <p:sldId id="269" r:id="rId10"/>
    <p:sldId id="274" r:id="rId11"/>
    <p:sldId id="291" r:id="rId12"/>
    <p:sldId id="292" r:id="rId13"/>
    <p:sldId id="293" r:id="rId14"/>
    <p:sldId id="271" r:id="rId15"/>
    <p:sldId id="275" r:id="rId16"/>
    <p:sldId id="276" r:id="rId17"/>
    <p:sldId id="277" r:id="rId18"/>
    <p:sldId id="280" r:id="rId19"/>
    <p:sldId id="278" r:id="rId20"/>
    <p:sldId id="294" r:id="rId21"/>
    <p:sldId id="295" r:id="rId22"/>
    <p:sldId id="296" r:id="rId23"/>
    <p:sldId id="297" r:id="rId24"/>
    <p:sldId id="298" r:id="rId25"/>
    <p:sldId id="299" r:id="rId26"/>
    <p:sldId id="279" r:id="rId27"/>
    <p:sldId id="281" r:id="rId28"/>
    <p:sldId id="283" r:id="rId29"/>
    <p:sldId id="282" r:id="rId30"/>
    <p:sldId id="300" r:id="rId31"/>
    <p:sldId id="304" r:id="rId32"/>
    <p:sldId id="301" r:id="rId33"/>
    <p:sldId id="303" r:id="rId34"/>
    <p:sldId id="284" r:id="rId35"/>
    <p:sldId id="288" r:id="rId36"/>
    <p:sldId id="289" r:id="rId37"/>
    <p:sldId id="305" r:id="rId38"/>
    <p:sldId id="306" r:id="rId39"/>
    <p:sldId id="307" r:id="rId40"/>
    <p:sldId id="308" r:id="rId41"/>
    <p:sldId id="286" r:id="rId42"/>
    <p:sldId id="290"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40"/>
    <a:srgbClr val="02818F"/>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3/3/22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7</a:t>
            </a:r>
          </a:p>
        </p:txBody>
      </p:sp>
      <p:sp>
        <p:nvSpPr>
          <p:cNvPr id="3" name="Subtitle 2"/>
          <p:cNvSpPr>
            <a:spLocks noGrp="1"/>
          </p:cNvSpPr>
          <p:nvPr>
            <p:ph type="subTitle" idx="1"/>
          </p:nvPr>
        </p:nvSpPr>
        <p:spPr>
          <a:xfrm>
            <a:off x="2829659" y="2698419"/>
            <a:ext cx="5633385" cy="1239893"/>
          </a:xfrm>
        </p:spPr>
        <p:txBody>
          <a:bodyPr/>
          <a:lstStyle/>
          <a:p>
            <a:r>
              <a:rPr lang="en-US" sz="4400" dirty="0"/>
              <a:t>The Struggles of Searching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14350" indent="-514350">
              <a:spcAft>
                <a:spcPts val="1800"/>
              </a:spcAft>
              <a:buFont typeface="+mj-lt"/>
              <a:buAutoNum type="arabicPeriod"/>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Intellectual</a:t>
            </a:r>
            <a:r>
              <a:rPr lang="en-US" sz="4400" b="1" dirty="0"/>
              <a:t> Struggle</a:t>
            </a:r>
          </a:p>
        </p:txBody>
      </p:sp>
      <p:sp>
        <p:nvSpPr>
          <p:cNvPr id="6" name="TextBox 5">
            <a:extLst>
              <a:ext uri="{FF2B5EF4-FFF2-40B4-BE49-F238E27FC236}">
                <a16:creationId xmlns:a16="http://schemas.microsoft.com/office/drawing/2014/main" id="{A5283D99-6A1D-C54A-8D49-3639E1311A60}"/>
              </a:ext>
            </a:extLst>
          </p:cNvPr>
          <p:cNvSpPr txBox="1"/>
          <p:nvPr/>
        </p:nvSpPr>
        <p:spPr>
          <a:xfrm>
            <a:off x="765058" y="2380060"/>
            <a:ext cx="3314369" cy="1692771"/>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QUESTION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“Is it </a:t>
            </a:r>
            <a:r>
              <a:rPr lang="en-US" sz="4000" b="1" u="sng" dirty="0">
                <a:latin typeface="Lato" panose="020F0502020204030203" pitchFamily="34" charset="0"/>
                <a:ea typeface="Lato" panose="020F0502020204030203" pitchFamily="34" charset="0"/>
                <a:cs typeface="Lato" panose="020F0502020204030203" pitchFamily="34" charset="0"/>
              </a:rPr>
              <a:t>true</a:t>
            </a:r>
            <a:r>
              <a:rPr lang="en-US" sz="4000" b="1" dirty="0">
                <a:latin typeface="Lato" panose="020F0502020204030203" pitchFamily="34" charset="0"/>
                <a:ea typeface="Lato" panose="020F0502020204030203" pitchFamily="34" charset="0"/>
                <a:cs typeface="Lato" panose="020F0502020204030203" pitchFamily="34" charset="0"/>
              </a:rPr>
              <a:t>?”</a:t>
            </a:r>
          </a:p>
          <a:p>
            <a:pPr marL="0" lvl="1" indent="0">
              <a:buNone/>
            </a:pPr>
            <a:br>
              <a:rPr lang="en-US" sz="2000" b="1"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John 20:24-29</a:t>
            </a:r>
            <a:endParaRPr lang="en-US" sz="20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52824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D03B5-CD25-1948-ADCA-C066083465A9}"/>
              </a:ext>
            </a:extLst>
          </p:cNvPr>
          <p:cNvSpPr>
            <a:spLocks noGrp="1"/>
          </p:cNvSpPr>
          <p:nvPr>
            <p:ph type="body" sz="quarter" idx="10"/>
          </p:nvPr>
        </p:nvSpPr>
        <p:spPr/>
        <p:txBody>
          <a:bodyPr>
            <a:normAutofit fontScale="92500" lnSpcReduction="10000"/>
          </a:bodyPr>
          <a:lstStyle/>
          <a:p>
            <a:r>
              <a:rPr lang="en-US" baseline="30000" dirty="0"/>
              <a:t>24</a:t>
            </a:r>
            <a:r>
              <a:rPr lang="en-US" dirty="0"/>
              <a:t> But Thomas, one of the twelve, called Didymus, was not with them when Jesus came. </a:t>
            </a:r>
            <a:r>
              <a:rPr lang="en-US" baseline="30000" dirty="0"/>
              <a:t>25</a:t>
            </a:r>
            <a:r>
              <a:rPr lang="en-US" dirty="0"/>
              <a:t> So the other disciples were saying to him, “We have seen the Lord!” But he said to them, “Unless I see in His hands the imprint of the nails, and put my finger into the place of the nails, and put my hand into His side, I will not believe.”</a:t>
            </a:r>
          </a:p>
        </p:txBody>
      </p:sp>
      <p:sp>
        <p:nvSpPr>
          <p:cNvPr id="3" name="Text Placeholder 2">
            <a:extLst>
              <a:ext uri="{FF2B5EF4-FFF2-40B4-BE49-F238E27FC236}">
                <a16:creationId xmlns:a16="http://schemas.microsoft.com/office/drawing/2014/main" id="{2D9CAF2A-563B-5040-B3B8-DFC52F2AA976}"/>
              </a:ext>
            </a:extLst>
          </p:cNvPr>
          <p:cNvSpPr>
            <a:spLocks noGrp="1"/>
          </p:cNvSpPr>
          <p:nvPr>
            <p:ph type="body" sz="quarter" idx="11"/>
          </p:nvPr>
        </p:nvSpPr>
        <p:spPr/>
        <p:txBody>
          <a:bodyPr/>
          <a:lstStyle/>
          <a:p>
            <a:r>
              <a:rPr lang="en-US" dirty="0"/>
              <a:t>- John 20:24-25</a:t>
            </a:r>
          </a:p>
        </p:txBody>
      </p:sp>
    </p:spTree>
    <p:extLst>
      <p:ext uri="{BB962C8B-B14F-4D97-AF65-F5344CB8AC3E}">
        <p14:creationId xmlns:p14="http://schemas.microsoft.com/office/powerpoint/2010/main" val="294157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D03B5-CD25-1948-ADCA-C066083465A9}"/>
              </a:ext>
            </a:extLst>
          </p:cNvPr>
          <p:cNvSpPr>
            <a:spLocks noGrp="1"/>
          </p:cNvSpPr>
          <p:nvPr>
            <p:ph type="body" sz="quarter" idx="10"/>
          </p:nvPr>
        </p:nvSpPr>
        <p:spPr>
          <a:xfrm>
            <a:off x="713221" y="429598"/>
            <a:ext cx="7717558" cy="3680039"/>
          </a:xfrm>
        </p:spPr>
        <p:txBody>
          <a:bodyPr>
            <a:normAutofit fontScale="92500" lnSpcReduction="10000"/>
          </a:bodyPr>
          <a:lstStyle/>
          <a:p>
            <a:r>
              <a:rPr lang="en-US" baseline="30000" dirty="0"/>
              <a:t>26</a:t>
            </a:r>
            <a:r>
              <a:rPr lang="en-US" dirty="0"/>
              <a:t> After eight days His disciples were again inside, and Thomas with them. Jesus came, the doors having been shut, and stood in their midst and said, “Peace be with you.” </a:t>
            </a:r>
            <a:br>
              <a:rPr lang="en-US" dirty="0"/>
            </a:br>
            <a:r>
              <a:rPr lang="en-US" baseline="30000" dirty="0"/>
              <a:t>27</a:t>
            </a:r>
            <a:r>
              <a:rPr lang="en-US" dirty="0"/>
              <a:t> Then He said to Thomas, “Reach here with your finger, and see My hands; and reach here your hand and put it into My side; and do not be unbelieving, but believing.”</a:t>
            </a:r>
          </a:p>
        </p:txBody>
      </p:sp>
      <p:sp>
        <p:nvSpPr>
          <p:cNvPr id="3" name="Text Placeholder 2">
            <a:extLst>
              <a:ext uri="{FF2B5EF4-FFF2-40B4-BE49-F238E27FC236}">
                <a16:creationId xmlns:a16="http://schemas.microsoft.com/office/drawing/2014/main" id="{2D9CAF2A-563B-5040-B3B8-DFC52F2AA976}"/>
              </a:ext>
            </a:extLst>
          </p:cNvPr>
          <p:cNvSpPr>
            <a:spLocks noGrp="1"/>
          </p:cNvSpPr>
          <p:nvPr>
            <p:ph type="body" sz="quarter" idx="11"/>
          </p:nvPr>
        </p:nvSpPr>
        <p:spPr/>
        <p:txBody>
          <a:bodyPr/>
          <a:lstStyle/>
          <a:p>
            <a:r>
              <a:rPr lang="en-US" dirty="0"/>
              <a:t>- John 20:26-27</a:t>
            </a:r>
          </a:p>
        </p:txBody>
      </p:sp>
    </p:spTree>
    <p:extLst>
      <p:ext uri="{BB962C8B-B14F-4D97-AF65-F5344CB8AC3E}">
        <p14:creationId xmlns:p14="http://schemas.microsoft.com/office/powerpoint/2010/main" val="361910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D03B5-CD25-1948-ADCA-C066083465A9}"/>
              </a:ext>
            </a:extLst>
          </p:cNvPr>
          <p:cNvSpPr>
            <a:spLocks noGrp="1"/>
          </p:cNvSpPr>
          <p:nvPr>
            <p:ph type="body" sz="quarter" idx="10"/>
          </p:nvPr>
        </p:nvSpPr>
        <p:spPr/>
        <p:txBody>
          <a:bodyPr>
            <a:normAutofit/>
          </a:bodyPr>
          <a:lstStyle/>
          <a:p>
            <a:r>
              <a:rPr lang="en-US" baseline="30000" dirty="0"/>
              <a:t>28</a:t>
            </a:r>
            <a:r>
              <a:rPr lang="en-US" dirty="0"/>
              <a:t> Thomas answered and said to Him, “My Lord and my God!” </a:t>
            </a:r>
            <a:r>
              <a:rPr lang="en-US" baseline="30000" dirty="0"/>
              <a:t>29</a:t>
            </a:r>
            <a:r>
              <a:rPr lang="en-US" dirty="0"/>
              <a:t> Jesus said to him, “Because you have seen Me, have you believed? Blessed are they who did not see, and yet believed.”</a:t>
            </a:r>
          </a:p>
        </p:txBody>
      </p:sp>
      <p:sp>
        <p:nvSpPr>
          <p:cNvPr id="3" name="Text Placeholder 2">
            <a:extLst>
              <a:ext uri="{FF2B5EF4-FFF2-40B4-BE49-F238E27FC236}">
                <a16:creationId xmlns:a16="http://schemas.microsoft.com/office/drawing/2014/main" id="{2D9CAF2A-563B-5040-B3B8-DFC52F2AA976}"/>
              </a:ext>
            </a:extLst>
          </p:cNvPr>
          <p:cNvSpPr>
            <a:spLocks noGrp="1"/>
          </p:cNvSpPr>
          <p:nvPr>
            <p:ph type="body" sz="quarter" idx="11"/>
          </p:nvPr>
        </p:nvSpPr>
        <p:spPr/>
        <p:txBody>
          <a:bodyPr/>
          <a:lstStyle/>
          <a:p>
            <a:r>
              <a:rPr lang="en-US" dirty="0"/>
              <a:t>- John 20:28-29</a:t>
            </a:r>
          </a:p>
        </p:txBody>
      </p:sp>
    </p:spTree>
    <p:extLst>
      <p:ext uri="{BB962C8B-B14F-4D97-AF65-F5344CB8AC3E}">
        <p14:creationId xmlns:p14="http://schemas.microsoft.com/office/powerpoint/2010/main" val="67784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B7CD-6334-FE41-9A59-0F08FCA2160F}"/>
              </a:ext>
            </a:extLst>
          </p:cNvPr>
          <p:cNvSpPr>
            <a:spLocks noGrp="1"/>
          </p:cNvSpPr>
          <p:nvPr>
            <p:ph type="title"/>
          </p:nvPr>
        </p:nvSpPr>
        <p:spPr>
          <a:xfrm>
            <a:off x="1049572" y="465439"/>
            <a:ext cx="7479142" cy="4236288"/>
          </a:xfrm>
        </p:spPr>
        <p:txBody>
          <a:bodyPr/>
          <a:lstStyle/>
          <a:p>
            <a:pPr algn="l"/>
            <a:r>
              <a:rPr lang="en-US" b="0" dirty="0"/>
              <a:t>Some need </a:t>
            </a:r>
            <a:r>
              <a:rPr lang="en-US" u="sng" dirty="0">
                <a:latin typeface="Lato Black" panose="020F0502020204030203" pitchFamily="34" charset="0"/>
                <a:ea typeface="Lato Black" panose="020F0502020204030203" pitchFamily="34" charset="0"/>
                <a:cs typeface="Lato Black" panose="020F0502020204030203" pitchFamily="34" charset="0"/>
              </a:rPr>
              <a:t>proof</a:t>
            </a:r>
            <a:r>
              <a:rPr lang="en-US" b="0" dirty="0"/>
              <a:t> of the truths of Christianity before they will yield </a:t>
            </a:r>
            <a:br>
              <a:rPr lang="en-US" b="0" dirty="0"/>
            </a:br>
            <a:r>
              <a:rPr lang="en-US" b="0" dirty="0"/>
              <a:t>to its guidance.</a:t>
            </a:r>
          </a:p>
        </p:txBody>
      </p:sp>
    </p:spTree>
    <p:extLst>
      <p:ext uri="{BB962C8B-B14F-4D97-AF65-F5344CB8AC3E}">
        <p14:creationId xmlns:p14="http://schemas.microsoft.com/office/powerpoint/2010/main" val="154059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14350" indent="-514350">
              <a:spcAft>
                <a:spcPts val="1800"/>
              </a:spcAft>
              <a:buFont typeface="+mj-lt"/>
              <a:buAutoNum type="arabicPeriod"/>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Intellectual</a:t>
            </a:r>
            <a:r>
              <a:rPr lang="en-US" sz="4400" b="1" dirty="0"/>
              <a:t> Struggle</a:t>
            </a:r>
          </a:p>
        </p:txBody>
      </p:sp>
      <p:sp>
        <p:nvSpPr>
          <p:cNvPr id="5" name="TextBox 4">
            <a:extLst>
              <a:ext uri="{FF2B5EF4-FFF2-40B4-BE49-F238E27FC236}">
                <a16:creationId xmlns:a16="http://schemas.microsoft.com/office/drawing/2014/main" id="{8A8C41FB-2A33-C342-8E66-A0C14AA8A37C}"/>
              </a:ext>
            </a:extLst>
          </p:cNvPr>
          <p:cNvSpPr txBox="1"/>
          <p:nvPr/>
        </p:nvSpPr>
        <p:spPr>
          <a:xfrm>
            <a:off x="4245997" y="2380059"/>
            <a:ext cx="4572000" cy="1692771"/>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SOLUTION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Test the Bible.</a:t>
            </a:r>
            <a:br>
              <a:rPr lang="en-US" sz="4000" b="1" dirty="0">
                <a:latin typeface="Lato" panose="020F0502020204030203" pitchFamily="34" charset="0"/>
                <a:ea typeface="Lato" panose="020F0502020204030203" pitchFamily="34" charset="0"/>
                <a:cs typeface="Lato" panose="020F0502020204030203" pitchFamily="34" charset="0"/>
              </a:rPr>
            </a:br>
            <a:r>
              <a:rPr lang="en-US" sz="2000" b="1" dirty="0">
                <a:latin typeface="Lato" panose="020F0502020204030203" pitchFamily="34" charset="0"/>
                <a:ea typeface="Lato" panose="020F0502020204030203" pitchFamily="34" charset="0"/>
                <a:cs typeface="Lato" panose="020F0502020204030203" pitchFamily="34" charset="0"/>
              </a:rPr>
              <a:t> </a:t>
            </a:r>
          </a:p>
          <a:p>
            <a:pPr marL="0" lvl="1" indent="0">
              <a:buNone/>
            </a:pPr>
            <a:r>
              <a:rPr lang="en-US" sz="2400" b="1" dirty="0">
                <a:latin typeface="Lato" panose="020F0502020204030203" pitchFamily="34" charset="0"/>
                <a:ea typeface="Lato" panose="020F0502020204030203" pitchFamily="34" charset="0"/>
                <a:cs typeface="Lato"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 Thessalonians 2:13</a:t>
            </a:r>
            <a:endParaRPr lang="en-US" sz="1800" b="1" u="sng" dirty="0">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a:extLst>
              <a:ext uri="{FF2B5EF4-FFF2-40B4-BE49-F238E27FC236}">
                <a16:creationId xmlns:a16="http://schemas.microsoft.com/office/drawing/2014/main" id="{A5283D99-6A1D-C54A-8D49-3639E1311A60}"/>
              </a:ext>
            </a:extLst>
          </p:cNvPr>
          <p:cNvSpPr txBox="1"/>
          <p:nvPr/>
        </p:nvSpPr>
        <p:spPr>
          <a:xfrm>
            <a:off x="765058" y="2380060"/>
            <a:ext cx="3314369" cy="1692771"/>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QUESTION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“Is it </a:t>
            </a:r>
            <a:r>
              <a:rPr lang="en-US" sz="4000" b="1" u="sng" dirty="0">
                <a:latin typeface="Lato" panose="020F0502020204030203" pitchFamily="34" charset="0"/>
                <a:ea typeface="Lato" panose="020F0502020204030203" pitchFamily="34" charset="0"/>
                <a:cs typeface="Lato" panose="020F0502020204030203" pitchFamily="34" charset="0"/>
              </a:rPr>
              <a:t>true</a:t>
            </a:r>
            <a:r>
              <a:rPr lang="en-US" sz="4000" b="1" dirty="0">
                <a:latin typeface="Lato" panose="020F0502020204030203" pitchFamily="34" charset="0"/>
                <a:ea typeface="Lato" panose="020F0502020204030203" pitchFamily="34" charset="0"/>
                <a:cs typeface="Lato" panose="020F0502020204030203" pitchFamily="34" charset="0"/>
              </a:rPr>
              <a:t>?”</a:t>
            </a:r>
          </a:p>
          <a:p>
            <a:pPr marL="0" lvl="1" indent="0">
              <a:buNone/>
            </a:pPr>
            <a:br>
              <a:rPr lang="en-US" sz="2000" b="1"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John 20:24-29</a:t>
            </a:r>
            <a:endParaRPr lang="en-US" sz="20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53294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71D4CC-F500-474C-BF32-B3B69F520C6F}"/>
              </a:ext>
            </a:extLst>
          </p:cNvPr>
          <p:cNvSpPr>
            <a:spLocks noGrp="1"/>
          </p:cNvSpPr>
          <p:nvPr>
            <p:ph type="body" sz="quarter" idx="10"/>
          </p:nvPr>
        </p:nvSpPr>
        <p:spPr/>
        <p:txBody>
          <a:bodyPr>
            <a:normAutofit/>
          </a:bodyPr>
          <a:lstStyle/>
          <a:p>
            <a:r>
              <a:rPr lang="en-US" sz="2800" dirty="0"/>
              <a:t>For this reason we also constantly thank God that when you received the word of God which you heard from us, you accepted it not as the word of men, but for what it really is, the word of God, which also performs its work in you who believe.</a:t>
            </a:r>
          </a:p>
        </p:txBody>
      </p:sp>
      <p:sp>
        <p:nvSpPr>
          <p:cNvPr id="3" name="Text Placeholder 2">
            <a:extLst>
              <a:ext uri="{FF2B5EF4-FFF2-40B4-BE49-F238E27FC236}">
                <a16:creationId xmlns:a16="http://schemas.microsoft.com/office/drawing/2014/main" id="{DE2A3B9E-CC1A-1F4F-8548-BEA720D327C9}"/>
              </a:ext>
            </a:extLst>
          </p:cNvPr>
          <p:cNvSpPr>
            <a:spLocks noGrp="1"/>
          </p:cNvSpPr>
          <p:nvPr>
            <p:ph type="body" sz="quarter" idx="11"/>
          </p:nvPr>
        </p:nvSpPr>
        <p:spPr/>
        <p:txBody>
          <a:bodyPr/>
          <a:lstStyle/>
          <a:p>
            <a:r>
              <a:rPr lang="en-US" dirty="0"/>
              <a:t>- 1 Thessalonians 2:13  </a:t>
            </a:r>
          </a:p>
        </p:txBody>
      </p:sp>
    </p:spTree>
    <p:extLst>
      <p:ext uri="{BB962C8B-B14F-4D97-AF65-F5344CB8AC3E}">
        <p14:creationId xmlns:p14="http://schemas.microsoft.com/office/powerpoint/2010/main" val="159647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2"/>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Practical</a:t>
            </a:r>
            <a:r>
              <a:rPr lang="en-US" sz="4400" b="1" dirty="0"/>
              <a:t> Struggle</a:t>
            </a:r>
          </a:p>
        </p:txBody>
      </p:sp>
    </p:spTree>
    <p:extLst>
      <p:ext uri="{BB962C8B-B14F-4D97-AF65-F5344CB8AC3E}">
        <p14:creationId xmlns:p14="http://schemas.microsoft.com/office/powerpoint/2010/main" val="2957522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2"/>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Practical</a:t>
            </a:r>
            <a:r>
              <a:rPr lang="en-US" sz="4400" b="1" dirty="0"/>
              <a:t> Struggle</a:t>
            </a:r>
          </a:p>
        </p:txBody>
      </p:sp>
      <p:sp>
        <p:nvSpPr>
          <p:cNvPr id="6" name="TextBox 5">
            <a:extLst>
              <a:ext uri="{FF2B5EF4-FFF2-40B4-BE49-F238E27FC236}">
                <a16:creationId xmlns:a16="http://schemas.microsoft.com/office/drawing/2014/main" id="{A5283D99-6A1D-C54A-8D49-3639E1311A60}"/>
              </a:ext>
            </a:extLst>
          </p:cNvPr>
          <p:cNvSpPr txBox="1"/>
          <p:nvPr/>
        </p:nvSpPr>
        <p:spPr>
          <a:xfrm>
            <a:off x="765058" y="2380060"/>
            <a:ext cx="3314369" cy="1631216"/>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QUESTION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“What </a:t>
            </a:r>
            <a:r>
              <a:rPr lang="en-US" sz="4000" b="1" u="sng" dirty="0">
                <a:latin typeface="Lato Black" panose="020F0502020204030203" pitchFamily="34" charset="0"/>
                <a:ea typeface="Lato Black" panose="020F0502020204030203" pitchFamily="34" charset="0"/>
                <a:cs typeface="Lato Black" panose="020F0502020204030203" pitchFamily="34" charset="0"/>
              </a:rPr>
              <a:t>good</a:t>
            </a:r>
            <a:r>
              <a:rPr lang="en-US" sz="4000" b="1" dirty="0">
                <a:latin typeface="Lato" panose="020F0502020204030203" pitchFamily="34" charset="0"/>
                <a:ea typeface="Lato" panose="020F0502020204030203" pitchFamily="34" charset="0"/>
                <a:cs typeface="Lato" panose="020F0502020204030203" pitchFamily="34" charset="0"/>
              </a:rPr>
              <a:t> is my faith?”</a:t>
            </a:r>
            <a:endParaRPr lang="en-US" sz="20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58228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B6DC-E2D9-5B42-BF37-EC77EE9C8E95}"/>
              </a:ext>
            </a:extLst>
          </p:cNvPr>
          <p:cNvSpPr>
            <a:spLocks noGrp="1"/>
          </p:cNvSpPr>
          <p:nvPr>
            <p:ph type="title"/>
          </p:nvPr>
        </p:nvSpPr>
        <p:spPr/>
        <p:txBody>
          <a:bodyPr/>
          <a:lstStyle/>
          <a:p>
            <a:pPr algn="l"/>
            <a:r>
              <a:rPr lang="en-US" b="0" dirty="0"/>
              <a:t>Some struggle with whether it is </a:t>
            </a:r>
            <a:r>
              <a:rPr lang="en-US" u="sng" dirty="0">
                <a:latin typeface="Lato Black" panose="020F0502020204030203" pitchFamily="34" charset="0"/>
                <a:ea typeface="Lato Black" panose="020F0502020204030203" pitchFamily="34" charset="0"/>
                <a:cs typeface="Lato Black" panose="020F0502020204030203" pitchFamily="34" charset="0"/>
              </a:rPr>
              <a:t>worth</a:t>
            </a:r>
            <a:r>
              <a:rPr lang="en-US" b="0" dirty="0"/>
              <a:t> the sacrifice to dedicate one’s life to the Christian ideals.</a:t>
            </a:r>
            <a:br>
              <a:rPr lang="en-US" b="0" dirty="0"/>
            </a:br>
            <a:br>
              <a:rPr lang="en-US" sz="1800" b="0" dirty="0"/>
            </a:br>
            <a:r>
              <a:rPr lang="en-US" sz="3200" b="0" dirty="0"/>
              <a:t>- </a:t>
            </a:r>
            <a:r>
              <a:rPr lang="en-US" sz="3200" u="sng" dirty="0">
                <a:latin typeface="Lato Black" panose="020F0502020204030203" pitchFamily="34" charset="0"/>
                <a:ea typeface="Lato Black" panose="020F0502020204030203" pitchFamily="34" charset="0"/>
                <a:cs typeface="Lato Black" panose="020F0502020204030203" pitchFamily="34" charset="0"/>
              </a:rPr>
              <a:t>Psalm 103:2-13</a:t>
            </a:r>
            <a:endParaRPr lang="en-US" b="0" dirty="0"/>
          </a:p>
        </p:txBody>
      </p:sp>
    </p:spTree>
    <p:extLst>
      <p:ext uri="{BB962C8B-B14F-4D97-AF65-F5344CB8AC3E}">
        <p14:creationId xmlns:p14="http://schemas.microsoft.com/office/powerpoint/2010/main" val="361617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a:t>
            </a:r>
            <a:r>
              <a:rPr lang="en-US" sz="4400" dirty="0">
                <a:latin typeface="+mj-lt"/>
              </a:rPr>
              <a:t>______</a:t>
            </a:r>
            <a:r>
              <a:rPr lang="en-US" sz="4400" dirty="0"/>
              <a:t> </a:t>
            </a:r>
            <a:r>
              <a:rPr lang="en-US" sz="4400" b="0" dirty="0"/>
              <a:t>Faith</a:t>
            </a:r>
            <a:br>
              <a:rPr lang="en-US" sz="4400" dirty="0"/>
            </a:br>
            <a:r>
              <a:rPr lang="en-US" sz="4400" dirty="0"/>
              <a:t>						 </a:t>
            </a:r>
            <a:r>
              <a:rPr lang="en-US" sz="4400" dirty="0">
                <a:latin typeface="+mj-lt"/>
              </a:rPr>
              <a:t>______</a:t>
            </a:r>
            <a:r>
              <a:rPr lang="en-US" sz="4400" dirty="0"/>
              <a:t> </a:t>
            </a:r>
            <a:r>
              <a:rPr lang="en-US" sz="4400" b="0" dirty="0"/>
              <a:t>Faith </a:t>
            </a:r>
            <a:br>
              <a:rPr lang="en-US" sz="4400" dirty="0"/>
            </a:br>
            <a:r>
              <a:rPr lang="en-US" sz="4400" dirty="0"/>
              <a:t>				 </a:t>
            </a:r>
            <a:r>
              <a:rPr lang="en-US" sz="4400" dirty="0">
                <a:latin typeface="+mj-lt"/>
              </a:rPr>
              <a:t>______</a:t>
            </a:r>
            <a:r>
              <a:rPr lang="en-US" sz="4400" dirty="0"/>
              <a:t> </a:t>
            </a:r>
            <a:r>
              <a:rPr lang="en-US" sz="4400" b="0" dirty="0"/>
              <a:t>Faith</a:t>
            </a:r>
            <a:r>
              <a:rPr lang="en-US" sz="4400" dirty="0"/>
              <a:t> </a:t>
            </a:r>
            <a:br>
              <a:rPr lang="en-US" sz="4400" dirty="0"/>
            </a:br>
            <a:r>
              <a:rPr lang="en-US" sz="4400" dirty="0"/>
              <a:t>		 </a:t>
            </a:r>
            <a:r>
              <a:rPr lang="en-US" sz="4400" dirty="0">
                <a:latin typeface="+mj-lt"/>
              </a:rPr>
              <a:t>______</a:t>
            </a:r>
            <a:r>
              <a:rPr lang="en-US" sz="4400" dirty="0"/>
              <a:t> </a:t>
            </a:r>
            <a:r>
              <a:rPr lang="en-US" sz="4400" b="0" dirty="0"/>
              <a:t>Faith</a:t>
            </a:r>
            <a:br>
              <a:rPr lang="en-US" sz="4400" dirty="0"/>
            </a:br>
            <a:r>
              <a:rPr lang="en-US" sz="4400" dirty="0">
                <a:latin typeface="+mj-lt"/>
              </a:rPr>
              <a:t>______</a:t>
            </a:r>
            <a:r>
              <a:rPr lang="en-US" sz="4400" dirty="0"/>
              <a:t> </a:t>
            </a:r>
            <a:r>
              <a:rPr lang="en-US" sz="4400" b="0" dirty="0"/>
              <a:t>Faith</a:t>
            </a:r>
          </a:p>
        </p:txBody>
      </p:sp>
    </p:spTree>
    <p:extLst>
      <p:ext uri="{BB962C8B-B14F-4D97-AF65-F5344CB8AC3E}">
        <p14:creationId xmlns:p14="http://schemas.microsoft.com/office/powerpoint/2010/main" val="278968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DEFE9-1F58-2F4C-ACDF-DF36544F7EE7}"/>
              </a:ext>
            </a:extLst>
          </p:cNvPr>
          <p:cNvSpPr>
            <a:spLocks noGrp="1"/>
          </p:cNvSpPr>
          <p:nvPr>
            <p:ph type="body" sz="quarter" idx="10"/>
          </p:nvPr>
        </p:nvSpPr>
        <p:spPr/>
        <p:txBody>
          <a:bodyPr/>
          <a:lstStyle/>
          <a:p>
            <a:r>
              <a:rPr lang="en-US" baseline="30000" dirty="0"/>
              <a:t>2</a:t>
            </a:r>
            <a:r>
              <a:rPr lang="en-US" dirty="0"/>
              <a:t> Bless the Lord, O my soul, </a:t>
            </a:r>
          </a:p>
          <a:p>
            <a:r>
              <a:rPr lang="en-US" dirty="0"/>
              <a:t>And forget none of His benefits; </a:t>
            </a:r>
          </a:p>
          <a:p>
            <a:r>
              <a:rPr lang="en-US" baseline="30000" dirty="0"/>
              <a:t>3</a:t>
            </a:r>
            <a:r>
              <a:rPr lang="en-US" dirty="0"/>
              <a:t> Who pardons all your iniquities, </a:t>
            </a:r>
          </a:p>
          <a:p>
            <a:r>
              <a:rPr lang="en-US" dirty="0"/>
              <a:t>Who heals all your diseases;</a:t>
            </a:r>
          </a:p>
        </p:txBody>
      </p:sp>
      <p:sp>
        <p:nvSpPr>
          <p:cNvPr id="3" name="Text Placeholder 2">
            <a:extLst>
              <a:ext uri="{FF2B5EF4-FFF2-40B4-BE49-F238E27FC236}">
                <a16:creationId xmlns:a16="http://schemas.microsoft.com/office/drawing/2014/main" id="{FA2366DF-0706-734B-BB6C-758744FB2D2E}"/>
              </a:ext>
            </a:extLst>
          </p:cNvPr>
          <p:cNvSpPr>
            <a:spLocks noGrp="1"/>
          </p:cNvSpPr>
          <p:nvPr>
            <p:ph type="body" sz="quarter" idx="11"/>
          </p:nvPr>
        </p:nvSpPr>
        <p:spPr/>
        <p:txBody>
          <a:bodyPr/>
          <a:lstStyle/>
          <a:p>
            <a:r>
              <a:rPr lang="en-US" dirty="0"/>
              <a:t>- Psalm 103:2-3</a:t>
            </a:r>
          </a:p>
        </p:txBody>
      </p:sp>
    </p:spTree>
    <p:extLst>
      <p:ext uri="{BB962C8B-B14F-4D97-AF65-F5344CB8AC3E}">
        <p14:creationId xmlns:p14="http://schemas.microsoft.com/office/powerpoint/2010/main" val="140001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DEFE9-1F58-2F4C-ACDF-DF36544F7EE7}"/>
              </a:ext>
            </a:extLst>
          </p:cNvPr>
          <p:cNvSpPr>
            <a:spLocks noGrp="1"/>
          </p:cNvSpPr>
          <p:nvPr>
            <p:ph type="body" sz="quarter" idx="10"/>
          </p:nvPr>
        </p:nvSpPr>
        <p:spPr>
          <a:xfrm>
            <a:off x="713221" y="429598"/>
            <a:ext cx="8065019" cy="3680039"/>
          </a:xfrm>
        </p:spPr>
        <p:txBody>
          <a:bodyPr>
            <a:normAutofit/>
          </a:bodyPr>
          <a:lstStyle/>
          <a:p>
            <a:r>
              <a:rPr lang="en-US" sz="3000" baseline="30000" dirty="0"/>
              <a:t>4</a:t>
            </a:r>
            <a:r>
              <a:rPr lang="en-US" sz="3000" dirty="0"/>
              <a:t> Who redeems your life from the pit, </a:t>
            </a:r>
          </a:p>
          <a:p>
            <a:r>
              <a:rPr lang="en-US" sz="3000" dirty="0"/>
              <a:t>Who crowns you with lovingkindness and compassion; </a:t>
            </a:r>
          </a:p>
          <a:p>
            <a:r>
              <a:rPr lang="en-US" sz="3000" baseline="30000" dirty="0"/>
              <a:t>5</a:t>
            </a:r>
            <a:r>
              <a:rPr lang="en-US" sz="3000" dirty="0"/>
              <a:t> Who satisfies your years with good things, </a:t>
            </a:r>
          </a:p>
          <a:p>
            <a:r>
              <a:rPr lang="en-US" sz="3000" dirty="0"/>
              <a:t>So that your youth is renewed like the eagle.</a:t>
            </a:r>
          </a:p>
        </p:txBody>
      </p:sp>
      <p:sp>
        <p:nvSpPr>
          <p:cNvPr id="3" name="Text Placeholder 2">
            <a:extLst>
              <a:ext uri="{FF2B5EF4-FFF2-40B4-BE49-F238E27FC236}">
                <a16:creationId xmlns:a16="http://schemas.microsoft.com/office/drawing/2014/main" id="{FA2366DF-0706-734B-BB6C-758744FB2D2E}"/>
              </a:ext>
            </a:extLst>
          </p:cNvPr>
          <p:cNvSpPr>
            <a:spLocks noGrp="1"/>
          </p:cNvSpPr>
          <p:nvPr>
            <p:ph type="body" sz="quarter" idx="11"/>
          </p:nvPr>
        </p:nvSpPr>
        <p:spPr/>
        <p:txBody>
          <a:bodyPr/>
          <a:lstStyle/>
          <a:p>
            <a:r>
              <a:rPr lang="en-US" dirty="0"/>
              <a:t>- Psalm 103:4-5</a:t>
            </a:r>
          </a:p>
        </p:txBody>
      </p:sp>
    </p:spTree>
    <p:extLst>
      <p:ext uri="{BB962C8B-B14F-4D97-AF65-F5344CB8AC3E}">
        <p14:creationId xmlns:p14="http://schemas.microsoft.com/office/powerpoint/2010/main" val="2364695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DEFE9-1F58-2F4C-ACDF-DF36544F7EE7}"/>
              </a:ext>
            </a:extLst>
          </p:cNvPr>
          <p:cNvSpPr>
            <a:spLocks noGrp="1"/>
          </p:cNvSpPr>
          <p:nvPr>
            <p:ph type="body" sz="quarter" idx="10"/>
          </p:nvPr>
        </p:nvSpPr>
        <p:spPr>
          <a:xfrm>
            <a:off x="713221" y="429598"/>
            <a:ext cx="8065019" cy="3680039"/>
          </a:xfrm>
        </p:spPr>
        <p:txBody>
          <a:bodyPr>
            <a:normAutofit/>
          </a:bodyPr>
          <a:lstStyle/>
          <a:p>
            <a:r>
              <a:rPr lang="en-US" sz="3000" baseline="30000" dirty="0"/>
              <a:t>6</a:t>
            </a:r>
            <a:r>
              <a:rPr lang="en-US" sz="3000" dirty="0"/>
              <a:t> The Lord performs righteous deeds </a:t>
            </a:r>
          </a:p>
          <a:p>
            <a:r>
              <a:rPr lang="en-US" sz="3000" dirty="0"/>
              <a:t>And judgments for all who are oppressed. </a:t>
            </a:r>
          </a:p>
          <a:p>
            <a:r>
              <a:rPr lang="en-US" sz="3000" baseline="30000" dirty="0"/>
              <a:t>7</a:t>
            </a:r>
            <a:r>
              <a:rPr lang="en-US" sz="3000" dirty="0"/>
              <a:t> He made known His ways to Moses, </a:t>
            </a:r>
          </a:p>
          <a:p>
            <a:r>
              <a:rPr lang="en-US" sz="3000" dirty="0"/>
              <a:t>His acts to the sons of Israel.</a:t>
            </a:r>
          </a:p>
        </p:txBody>
      </p:sp>
      <p:sp>
        <p:nvSpPr>
          <p:cNvPr id="3" name="Text Placeholder 2">
            <a:extLst>
              <a:ext uri="{FF2B5EF4-FFF2-40B4-BE49-F238E27FC236}">
                <a16:creationId xmlns:a16="http://schemas.microsoft.com/office/drawing/2014/main" id="{FA2366DF-0706-734B-BB6C-758744FB2D2E}"/>
              </a:ext>
            </a:extLst>
          </p:cNvPr>
          <p:cNvSpPr>
            <a:spLocks noGrp="1"/>
          </p:cNvSpPr>
          <p:nvPr>
            <p:ph type="body" sz="quarter" idx="11"/>
          </p:nvPr>
        </p:nvSpPr>
        <p:spPr/>
        <p:txBody>
          <a:bodyPr/>
          <a:lstStyle/>
          <a:p>
            <a:r>
              <a:rPr lang="en-US" dirty="0"/>
              <a:t>- Psalm 103:6-7</a:t>
            </a:r>
          </a:p>
        </p:txBody>
      </p:sp>
    </p:spTree>
    <p:extLst>
      <p:ext uri="{BB962C8B-B14F-4D97-AF65-F5344CB8AC3E}">
        <p14:creationId xmlns:p14="http://schemas.microsoft.com/office/powerpoint/2010/main" val="329196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DEFE9-1F58-2F4C-ACDF-DF36544F7EE7}"/>
              </a:ext>
            </a:extLst>
          </p:cNvPr>
          <p:cNvSpPr>
            <a:spLocks noGrp="1"/>
          </p:cNvSpPr>
          <p:nvPr>
            <p:ph type="body" sz="quarter" idx="10"/>
          </p:nvPr>
        </p:nvSpPr>
        <p:spPr>
          <a:xfrm>
            <a:off x="713221" y="429598"/>
            <a:ext cx="8065019" cy="3680039"/>
          </a:xfrm>
        </p:spPr>
        <p:txBody>
          <a:bodyPr>
            <a:normAutofit/>
          </a:bodyPr>
          <a:lstStyle/>
          <a:p>
            <a:r>
              <a:rPr lang="en-US" sz="3000" baseline="30000" dirty="0"/>
              <a:t>8</a:t>
            </a:r>
            <a:r>
              <a:rPr lang="en-US" sz="3000" dirty="0"/>
              <a:t> The Lord is compassionate and gracious, </a:t>
            </a:r>
          </a:p>
          <a:p>
            <a:r>
              <a:rPr lang="en-US" sz="3000" dirty="0"/>
              <a:t>Slow to anger and abounding in lovingkindness. </a:t>
            </a:r>
          </a:p>
          <a:p>
            <a:r>
              <a:rPr lang="en-US" sz="3000" baseline="30000" dirty="0"/>
              <a:t>9</a:t>
            </a:r>
            <a:r>
              <a:rPr lang="en-US" sz="3000" dirty="0"/>
              <a:t> He will not always strive with us, </a:t>
            </a:r>
          </a:p>
          <a:p>
            <a:r>
              <a:rPr lang="en-US" sz="3000" dirty="0"/>
              <a:t>Nor will He keep His anger forever.</a:t>
            </a:r>
          </a:p>
        </p:txBody>
      </p:sp>
      <p:sp>
        <p:nvSpPr>
          <p:cNvPr id="3" name="Text Placeholder 2">
            <a:extLst>
              <a:ext uri="{FF2B5EF4-FFF2-40B4-BE49-F238E27FC236}">
                <a16:creationId xmlns:a16="http://schemas.microsoft.com/office/drawing/2014/main" id="{FA2366DF-0706-734B-BB6C-758744FB2D2E}"/>
              </a:ext>
            </a:extLst>
          </p:cNvPr>
          <p:cNvSpPr>
            <a:spLocks noGrp="1"/>
          </p:cNvSpPr>
          <p:nvPr>
            <p:ph type="body" sz="quarter" idx="11"/>
          </p:nvPr>
        </p:nvSpPr>
        <p:spPr/>
        <p:txBody>
          <a:bodyPr/>
          <a:lstStyle/>
          <a:p>
            <a:r>
              <a:rPr lang="en-US" dirty="0"/>
              <a:t>- Psalm 103:8-9</a:t>
            </a:r>
          </a:p>
        </p:txBody>
      </p:sp>
    </p:spTree>
    <p:extLst>
      <p:ext uri="{BB962C8B-B14F-4D97-AF65-F5344CB8AC3E}">
        <p14:creationId xmlns:p14="http://schemas.microsoft.com/office/powerpoint/2010/main" val="2483607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DEFE9-1F58-2F4C-ACDF-DF36544F7EE7}"/>
              </a:ext>
            </a:extLst>
          </p:cNvPr>
          <p:cNvSpPr>
            <a:spLocks noGrp="1"/>
          </p:cNvSpPr>
          <p:nvPr>
            <p:ph type="body" sz="quarter" idx="10"/>
          </p:nvPr>
        </p:nvSpPr>
        <p:spPr>
          <a:xfrm>
            <a:off x="713221" y="429598"/>
            <a:ext cx="8065019" cy="3680039"/>
          </a:xfrm>
        </p:spPr>
        <p:txBody>
          <a:bodyPr>
            <a:normAutofit/>
          </a:bodyPr>
          <a:lstStyle/>
          <a:p>
            <a:r>
              <a:rPr lang="en-US" sz="2800" baseline="30000" dirty="0"/>
              <a:t>10</a:t>
            </a:r>
            <a:r>
              <a:rPr lang="en-US" sz="2800" dirty="0"/>
              <a:t> He has not dealt with us according to our sins, </a:t>
            </a:r>
          </a:p>
          <a:p>
            <a:r>
              <a:rPr lang="en-US" sz="2800" dirty="0"/>
              <a:t>Nor rewarded us according to our iniquities. </a:t>
            </a:r>
          </a:p>
          <a:p>
            <a:r>
              <a:rPr lang="en-US" sz="2800" baseline="30000" dirty="0"/>
              <a:t>11</a:t>
            </a:r>
            <a:r>
              <a:rPr lang="en-US" sz="2800" dirty="0"/>
              <a:t> For as high as the heavens are above the earth, </a:t>
            </a:r>
          </a:p>
          <a:p>
            <a:r>
              <a:rPr lang="en-US" sz="2800" dirty="0"/>
              <a:t>So great is His lovingkindness toward those who fear Him.</a:t>
            </a:r>
          </a:p>
        </p:txBody>
      </p:sp>
      <p:sp>
        <p:nvSpPr>
          <p:cNvPr id="3" name="Text Placeholder 2">
            <a:extLst>
              <a:ext uri="{FF2B5EF4-FFF2-40B4-BE49-F238E27FC236}">
                <a16:creationId xmlns:a16="http://schemas.microsoft.com/office/drawing/2014/main" id="{FA2366DF-0706-734B-BB6C-758744FB2D2E}"/>
              </a:ext>
            </a:extLst>
          </p:cNvPr>
          <p:cNvSpPr>
            <a:spLocks noGrp="1"/>
          </p:cNvSpPr>
          <p:nvPr>
            <p:ph type="body" sz="quarter" idx="11"/>
          </p:nvPr>
        </p:nvSpPr>
        <p:spPr/>
        <p:txBody>
          <a:bodyPr/>
          <a:lstStyle/>
          <a:p>
            <a:r>
              <a:rPr lang="en-US" dirty="0"/>
              <a:t>- Psalm 103:10-11</a:t>
            </a:r>
          </a:p>
        </p:txBody>
      </p:sp>
    </p:spTree>
    <p:extLst>
      <p:ext uri="{BB962C8B-B14F-4D97-AF65-F5344CB8AC3E}">
        <p14:creationId xmlns:p14="http://schemas.microsoft.com/office/powerpoint/2010/main" val="310412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DEFE9-1F58-2F4C-ACDF-DF36544F7EE7}"/>
              </a:ext>
            </a:extLst>
          </p:cNvPr>
          <p:cNvSpPr>
            <a:spLocks noGrp="1"/>
          </p:cNvSpPr>
          <p:nvPr>
            <p:ph type="body" sz="quarter" idx="10"/>
          </p:nvPr>
        </p:nvSpPr>
        <p:spPr>
          <a:xfrm>
            <a:off x="713222" y="429598"/>
            <a:ext cx="8001408" cy="3680039"/>
          </a:xfrm>
        </p:spPr>
        <p:txBody>
          <a:bodyPr>
            <a:normAutofit/>
          </a:bodyPr>
          <a:lstStyle/>
          <a:p>
            <a:r>
              <a:rPr lang="en-US" sz="2800" baseline="30000" dirty="0"/>
              <a:t>12</a:t>
            </a:r>
            <a:r>
              <a:rPr lang="en-US" sz="2800" dirty="0"/>
              <a:t> As far as the east is from the west, </a:t>
            </a:r>
          </a:p>
          <a:p>
            <a:r>
              <a:rPr lang="en-US" sz="2800" dirty="0"/>
              <a:t>So far has He removed our transgressions </a:t>
            </a:r>
            <a:br>
              <a:rPr lang="en-US" sz="2800" dirty="0"/>
            </a:br>
            <a:r>
              <a:rPr lang="en-US" sz="2800" dirty="0"/>
              <a:t>from us. </a:t>
            </a:r>
          </a:p>
          <a:p>
            <a:r>
              <a:rPr lang="en-US" sz="2800" baseline="30000" dirty="0"/>
              <a:t>13</a:t>
            </a:r>
            <a:r>
              <a:rPr lang="en-US" sz="2800" dirty="0"/>
              <a:t> Just as a father has compassion on his children, </a:t>
            </a:r>
          </a:p>
          <a:p>
            <a:r>
              <a:rPr lang="en-US" sz="2800" dirty="0"/>
              <a:t>So the Lord has compassion on those who </a:t>
            </a:r>
            <a:br>
              <a:rPr lang="en-US" sz="2800" dirty="0"/>
            </a:br>
            <a:r>
              <a:rPr lang="en-US" sz="2800" dirty="0"/>
              <a:t>fear Him.</a:t>
            </a:r>
          </a:p>
        </p:txBody>
      </p:sp>
      <p:sp>
        <p:nvSpPr>
          <p:cNvPr id="3" name="Text Placeholder 2">
            <a:extLst>
              <a:ext uri="{FF2B5EF4-FFF2-40B4-BE49-F238E27FC236}">
                <a16:creationId xmlns:a16="http://schemas.microsoft.com/office/drawing/2014/main" id="{FA2366DF-0706-734B-BB6C-758744FB2D2E}"/>
              </a:ext>
            </a:extLst>
          </p:cNvPr>
          <p:cNvSpPr>
            <a:spLocks noGrp="1"/>
          </p:cNvSpPr>
          <p:nvPr>
            <p:ph type="body" sz="quarter" idx="11"/>
          </p:nvPr>
        </p:nvSpPr>
        <p:spPr/>
        <p:txBody>
          <a:bodyPr/>
          <a:lstStyle/>
          <a:p>
            <a:r>
              <a:rPr lang="en-US" dirty="0"/>
              <a:t>- Psalm 103:12-13</a:t>
            </a:r>
          </a:p>
        </p:txBody>
      </p:sp>
    </p:spTree>
    <p:extLst>
      <p:ext uri="{BB962C8B-B14F-4D97-AF65-F5344CB8AC3E}">
        <p14:creationId xmlns:p14="http://schemas.microsoft.com/office/powerpoint/2010/main" val="180360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2"/>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Practical</a:t>
            </a:r>
            <a:r>
              <a:rPr lang="en-US" sz="4400" b="1" dirty="0"/>
              <a:t> Struggle</a:t>
            </a:r>
          </a:p>
        </p:txBody>
      </p:sp>
      <p:sp>
        <p:nvSpPr>
          <p:cNvPr id="5" name="TextBox 4">
            <a:extLst>
              <a:ext uri="{FF2B5EF4-FFF2-40B4-BE49-F238E27FC236}">
                <a16:creationId xmlns:a16="http://schemas.microsoft.com/office/drawing/2014/main" id="{8A8C41FB-2A33-C342-8E66-A0C14AA8A37C}"/>
              </a:ext>
            </a:extLst>
          </p:cNvPr>
          <p:cNvSpPr txBox="1"/>
          <p:nvPr/>
        </p:nvSpPr>
        <p:spPr>
          <a:xfrm>
            <a:off x="4245997" y="2380059"/>
            <a:ext cx="4572000" cy="1631216"/>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SOLUTION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Weigh the </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u="sng" dirty="0">
                <a:latin typeface="Lato" panose="020F0502020204030203" pitchFamily="34" charset="0"/>
                <a:ea typeface="Lato" panose="020F0502020204030203" pitchFamily="34" charset="0"/>
                <a:cs typeface="Lato" panose="020F0502020204030203" pitchFamily="34" charset="0"/>
              </a:rPr>
              <a:t>pros</a:t>
            </a:r>
            <a:r>
              <a:rPr lang="en-US" sz="4000" b="1" dirty="0">
                <a:latin typeface="Lato" panose="020F0502020204030203" pitchFamily="34" charset="0"/>
                <a:ea typeface="Lato" panose="020F0502020204030203" pitchFamily="34" charset="0"/>
                <a:cs typeface="Lato" panose="020F0502020204030203" pitchFamily="34" charset="0"/>
              </a:rPr>
              <a:t> and cons.</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A5283D99-6A1D-C54A-8D49-3639E1311A60}"/>
              </a:ext>
            </a:extLst>
          </p:cNvPr>
          <p:cNvSpPr txBox="1"/>
          <p:nvPr/>
        </p:nvSpPr>
        <p:spPr>
          <a:xfrm>
            <a:off x="765058" y="2380060"/>
            <a:ext cx="3314369" cy="1631216"/>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QUESTION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“What </a:t>
            </a:r>
            <a:r>
              <a:rPr lang="en-US" sz="4000" b="1" u="sng" dirty="0">
                <a:latin typeface="Lato Black" panose="020F0502020204030203" pitchFamily="34" charset="0"/>
                <a:ea typeface="Lato Black" panose="020F0502020204030203" pitchFamily="34" charset="0"/>
                <a:cs typeface="Lato Black" panose="020F0502020204030203" pitchFamily="34" charset="0"/>
              </a:rPr>
              <a:t>good</a:t>
            </a:r>
            <a:r>
              <a:rPr lang="en-US" sz="4000" b="1" dirty="0">
                <a:latin typeface="Lato" panose="020F0502020204030203" pitchFamily="34" charset="0"/>
                <a:ea typeface="Lato" panose="020F0502020204030203" pitchFamily="34" charset="0"/>
                <a:cs typeface="Lato" panose="020F0502020204030203" pitchFamily="34" charset="0"/>
              </a:rPr>
              <a:t> is my faith?”</a:t>
            </a:r>
            <a:endParaRPr lang="en-US" sz="20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51458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3"/>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Emotional</a:t>
            </a:r>
            <a:r>
              <a:rPr lang="en-US" sz="4400" b="1" dirty="0"/>
              <a:t> Struggle</a:t>
            </a:r>
          </a:p>
        </p:txBody>
      </p:sp>
    </p:spTree>
    <p:extLst>
      <p:ext uri="{BB962C8B-B14F-4D97-AF65-F5344CB8AC3E}">
        <p14:creationId xmlns:p14="http://schemas.microsoft.com/office/powerpoint/2010/main" val="2823816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3"/>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Emotional</a:t>
            </a:r>
            <a:r>
              <a:rPr lang="en-US" sz="4400" b="1" dirty="0"/>
              <a:t> Struggle</a:t>
            </a:r>
          </a:p>
        </p:txBody>
      </p:sp>
      <p:sp>
        <p:nvSpPr>
          <p:cNvPr id="6" name="TextBox 5">
            <a:extLst>
              <a:ext uri="{FF2B5EF4-FFF2-40B4-BE49-F238E27FC236}">
                <a16:creationId xmlns:a16="http://schemas.microsoft.com/office/drawing/2014/main" id="{A5283D99-6A1D-C54A-8D49-3639E1311A60}"/>
              </a:ext>
            </a:extLst>
          </p:cNvPr>
          <p:cNvSpPr txBox="1"/>
          <p:nvPr/>
        </p:nvSpPr>
        <p:spPr>
          <a:xfrm>
            <a:off x="765058" y="2380060"/>
            <a:ext cx="3480939" cy="1631216"/>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QUESTION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“How can I </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u="sng" dirty="0">
                <a:latin typeface="Lato" panose="020F0502020204030203" pitchFamily="34" charset="0"/>
                <a:ea typeface="Lato" panose="020F0502020204030203" pitchFamily="34" charset="0"/>
                <a:cs typeface="Lato" panose="020F0502020204030203" pitchFamily="34" charset="0"/>
              </a:rPr>
              <a:t>let go</a:t>
            </a:r>
            <a:r>
              <a:rPr lang="en-US" sz="4000" b="1" dirty="0">
                <a:latin typeface="Lato" panose="020F0502020204030203" pitchFamily="34" charset="0"/>
                <a:ea typeface="Lato" panose="020F0502020204030203" pitchFamily="34" charset="0"/>
                <a:cs typeface="Lato" panose="020F0502020204030203" pitchFamily="34" charset="0"/>
              </a:rPr>
              <a:t> of this?”</a:t>
            </a:r>
            <a:endParaRPr lang="en-US" sz="20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080587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251A-43ED-6D4B-AB88-4D8148B1CF83}"/>
              </a:ext>
            </a:extLst>
          </p:cNvPr>
          <p:cNvSpPr>
            <a:spLocks noGrp="1"/>
          </p:cNvSpPr>
          <p:nvPr>
            <p:ph type="title"/>
          </p:nvPr>
        </p:nvSpPr>
        <p:spPr/>
        <p:txBody>
          <a:bodyPr/>
          <a:lstStyle/>
          <a:p>
            <a:pPr algn="l"/>
            <a:r>
              <a:rPr lang="en-US" sz="4800" dirty="0"/>
              <a:t>Some struggle with surrender.</a:t>
            </a:r>
            <a:br>
              <a:rPr lang="en-US" dirty="0"/>
            </a:br>
            <a:br>
              <a:rPr lang="en-US" sz="1200" dirty="0"/>
            </a:br>
            <a:r>
              <a:rPr lang="en-US" sz="3200" dirty="0"/>
              <a:t>- </a:t>
            </a:r>
            <a:r>
              <a:rPr lang="en-US" sz="3200" u="sng" dirty="0">
                <a:latin typeface="Lato Black" panose="020F0502020204030203" pitchFamily="34" charset="0"/>
                <a:ea typeface="Lato Black" panose="020F0502020204030203" pitchFamily="34" charset="0"/>
                <a:cs typeface="Lato Black" panose="020F0502020204030203" pitchFamily="34" charset="0"/>
              </a:rPr>
              <a:t>Matthew 19:16-22</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93747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55467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C9B8C-BEDF-8845-8CC1-1FB571ADC8B6}"/>
              </a:ext>
            </a:extLst>
          </p:cNvPr>
          <p:cNvSpPr>
            <a:spLocks noGrp="1"/>
          </p:cNvSpPr>
          <p:nvPr>
            <p:ph type="body" sz="quarter" idx="10"/>
          </p:nvPr>
        </p:nvSpPr>
        <p:spPr/>
        <p:txBody>
          <a:bodyPr/>
          <a:lstStyle/>
          <a:p>
            <a:r>
              <a:rPr lang="en-US" baseline="30000" dirty="0"/>
              <a:t>16</a:t>
            </a:r>
            <a:r>
              <a:rPr lang="en-US" dirty="0"/>
              <a:t> And someone came to Him and said, “Teacher, what good thing shall I do that I may obtain eternal life?” </a:t>
            </a:r>
            <a:r>
              <a:rPr lang="en-US" baseline="30000" dirty="0"/>
              <a:t>17</a:t>
            </a:r>
            <a:r>
              <a:rPr lang="en-US" dirty="0"/>
              <a:t> And He said to him, “Why are you asking Me about what is good? There is only One who is good; but if you wish to enter into life, keep the commandments.”</a:t>
            </a:r>
          </a:p>
        </p:txBody>
      </p:sp>
      <p:sp>
        <p:nvSpPr>
          <p:cNvPr id="3" name="Text Placeholder 2">
            <a:extLst>
              <a:ext uri="{FF2B5EF4-FFF2-40B4-BE49-F238E27FC236}">
                <a16:creationId xmlns:a16="http://schemas.microsoft.com/office/drawing/2014/main" id="{B2FA8278-C8E5-B04D-B2AE-D413C9EF2A23}"/>
              </a:ext>
            </a:extLst>
          </p:cNvPr>
          <p:cNvSpPr>
            <a:spLocks noGrp="1"/>
          </p:cNvSpPr>
          <p:nvPr>
            <p:ph type="body" sz="quarter" idx="11"/>
          </p:nvPr>
        </p:nvSpPr>
        <p:spPr/>
        <p:txBody>
          <a:bodyPr/>
          <a:lstStyle/>
          <a:p>
            <a:r>
              <a:rPr lang="en-US" dirty="0"/>
              <a:t>- Matthew 19:16-17</a:t>
            </a:r>
          </a:p>
        </p:txBody>
      </p:sp>
    </p:spTree>
    <p:extLst>
      <p:ext uri="{BB962C8B-B14F-4D97-AF65-F5344CB8AC3E}">
        <p14:creationId xmlns:p14="http://schemas.microsoft.com/office/powerpoint/2010/main" val="413642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C9B8C-BEDF-8845-8CC1-1FB571ADC8B6}"/>
              </a:ext>
            </a:extLst>
          </p:cNvPr>
          <p:cNvSpPr>
            <a:spLocks noGrp="1"/>
          </p:cNvSpPr>
          <p:nvPr>
            <p:ph type="body" sz="quarter" idx="10"/>
          </p:nvPr>
        </p:nvSpPr>
        <p:spPr/>
        <p:txBody>
          <a:bodyPr>
            <a:normAutofit/>
          </a:bodyPr>
          <a:lstStyle/>
          <a:p>
            <a:r>
              <a:rPr lang="en-US" baseline="30000" dirty="0"/>
              <a:t>18</a:t>
            </a:r>
            <a:r>
              <a:rPr lang="en-US" dirty="0"/>
              <a:t> Then he said to Him, “Which ones?” And Jesus said, “You shall not commit murder; You shall not commit adultery; You shall not steal; You shall not bear false witness; </a:t>
            </a:r>
            <a:r>
              <a:rPr lang="en-US" baseline="30000" dirty="0"/>
              <a:t>19</a:t>
            </a:r>
            <a:r>
              <a:rPr lang="en-US" dirty="0"/>
              <a:t> Honor your father and mother; and You shall love your neighbor as yourself.”</a:t>
            </a:r>
          </a:p>
        </p:txBody>
      </p:sp>
      <p:sp>
        <p:nvSpPr>
          <p:cNvPr id="3" name="Text Placeholder 2">
            <a:extLst>
              <a:ext uri="{FF2B5EF4-FFF2-40B4-BE49-F238E27FC236}">
                <a16:creationId xmlns:a16="http://schemas.microsoft.com/office/drawing/2014/main" id="{B2FA8278-C8E5-B04D-B2AE-D413C9EF2A23}"/>
              </a:ext>
            </a:extLst>
          </p:cNvPr>
          <p:cNvSpPr>
            <a:spLocks noGrp="1"/>
          </p:cNvSpPr>
          <p:nvPr>
            <p:ph type="body" sz="quarter" idx="11"/>
          </p:nvPr>
        </p:nvSpPr>
        <p:spPr/>
        <p:txBody>
          <a:bodyPr/>
          <a:lstStyle/>
          <a:p>
            <a:r>
              <a:rPr lang="en-US" dirty="0"/>
              <a:t>- Matthew 19:18-19</a:t>
            </a:r>
          </a:p>
        </p:txBody>
      </p:sp>
    </p:spTree>
    <p:extLst>
      <p:ext uri="{BB962C8B-B14F-4D97-AF65-F5344CB8AC3E}">
        <p14:creationId xmlns:p14="http://schemas.microsoft.com/office/powerpoint/2010/main" val="229524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C9B8C-BEDF-8845-8CC1-1FB571ADC8B6}"/>
              </a:ext>
            </a:extLst>
          </p:cNvPr>
          <p:cNvSpPr>
            <a:spLocks noGrp="1"/>
          </p:cNvSpPr>
          <p:nvPr>
            <p:ph type="body" sz="quarter" idx="10"/>
          </p:nvPr>
        </p:nvSpPr>
        <p:spPr/>
        <p:txBody>
          <a:bodyPr/>
          <a:lstStyle/>
          <a:p>
            <a:r>
              <a:rPr lang="en-US" baseline="30000" dirty="0"/>
              <a:t>20</a:t>
            </a:r>
            <a:r>
              <a:rPr lang="en-US" dirty="0"/>
              <a:t> The young man said to Him, “All these things I have kept; what am I still lacking?” </a:t>
            </a:r>
            <a:r>
              <a:rPr lang="en-US" baseline="30000" dirty="0"/>
              <a:t>21</a:t>
            </a:r>
            <a:r>
              <a:rPr lang="en-US" dirty="0"/>
              <a:t> Jesus said to him, “If you wish to be complete, go and sell your possessions and give to the poor, and you will have treasure in heaven; and come, follow Me.”</a:t>
            </a:r>
          </a:p>
        </p:txBody>
      </p:sp>
      <p:sp>
        <p:nvSpPr>
          <p:cNvPr id="3" name="Text Placeholder 2">
            <a:extLst>
              <a:ext uri="{FF2B5EF4-FFF2-40B4-BE49-F238E27FC236}">
                <a16:creationId xmlns:a16="http://schemas.microsoft.com/office/drawing/2014/main" id="{B2FA8278-C8E5-B04D-B2AE-D413C9EF2A23}"/>
              </a:ext>
            </a:extLst>
          </p:cNvPr>
          <p:cNvSpPr>
            <a:spLocks noGrp="1"/>
          </p:cNvSpPr>
          <p:nvPr>
            <p:ph type="body" sz="quarter" idx="11"/>
          </p:nvPr>
        </p:nvSpPr>
        <p:spPr/>
        <p:txBody>
          <a:bodyPr/>
          <a:lstStyle/>
          <a:p>
            <a:r>
              <a:rPr lang="en-US" dirty="0"/>
              <a:t>- Matthew 19:20-21</a:t>
            </a:r>
          </a:p>
        </p:txBody>
      </p:sp>
    </p:spTree>
    <p:extLst>
      <p:ext uri="{BB962C8B-B14F-4D97-AF65-F5344CB8AC3E}">
        <p14:creationId xmlns:p14="http://schemas.microsoft.com/office/powerpoint/2010/main" val="316712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C9B8C-BEDF-8845-8CC1-1FB571ADC8B6}"/>
              </a:ext>
            </a:extLst>
          </p:cNvPr>
          <p:cNvSpPr>
            <a:spLocks noGrp="1"/>
          </p:cNvSpPr>
          <p:nvPr>
            <p:ph type="body" sz="quarter" idx="10"/>
          </p:nvPr>
        </p:nvSpPr>
        <p:spPr/>
        <p:txBody>
          <a:bodyPr>
            <a:normAutofit/>
          </a:bodyPr>
          <a:lstStyle/>
          <a:p>
            <a:r>
              <a:rPr lang="en-US" dirty="0"/>
              <a:t>But when the young man heard this statement, he went away grieving; for he was one who owned much property.</a:t>
            </a:r>
          </a:p>
        </p:txBody>
      </p:sp>
      <p:sp>
        <p:nvSpPr>
          <p:cNvPr id="3" name="Text Placeholder 2">
            <a:extLst>
              <a:ext uri="{FF2B5EF4-FFF2-40B4-BE49-F238E27FC236}">
                <a16:creationId xmlns:a16="http://schemas.microsoft.com/office/drawing/2014/main" id="{B2FA8278-C8E5-B04D-B2AE-D413C9EF2A23}"/>
              </a:ext>
            </a:extLst>
          </p:cNvPr>
          <p:cNvSpPr>
            <a:spLocks noGrp="1"/>
          </p:cNvSpPr>
          <p:nvPr>
            <p:ph type="body" sz="quarter" idx="11"/>
          </p:nvPr>
        </p:nvSpPr>
        <p:spPr/>
        <p:txBody>
          <a:bodyPr/>
          <a:lstStyle/>
          <a:p>
            <a:r>
              <a:rPr lang="en-US" dirty="0"/>
              <a:t>- Matthew 19:22</a:t>
            </a:r>
          </a:p>
        </p:txBody>
      </p:sp>
    </p:spTree>
    <p:extLst>
      <p:ext uri="{BB962C8B-B14F-4D97-AF65-F5344CB8AC3E}">
        <p14:creationId xmlns:p14="http://schemas.microsoft.com/office/powerpoint/2010/main" val="1175105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3"/>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Emotional</a:t>
            </a:r>
            <a:r>
              <a:rPr lang="en-US" sz="4400" b="1" dirty="0"/>
              <a:t> Struggle</a:t>
            </a:r>
          </a:p>
        </p:txBody>
      </p:sp>
      <p:sp>
        <p:nvSpPr>
          <p:cNvPr id="5" name="TextBox 4">
            <a:extLst>
              <a:ext uri="{FF2B5EF4-FFF2-40B4-BE49-F238E27FC236}">
                <a16:creationId xmlns:a16="http://schemas.microsoft.com/office/drawing/2014/main" id="{8A8C41FB-2A33-C342-8E66-A0C14AA8A37C}"/>
              </a:ext>
            </a:extLst>
          </p:cNvPr>
          <p:cNvSpPr txBox="1"/>
          <p:nvPr/>
        </p:nvSpPr>
        <p:spPr>
          <a:xfrm>
            <a:off x="4468634" y="2380060"/>
            <a:ext cx="4572000" cy="1631216"/>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SOLUTION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Apply the </a:t>
            </a:r>
            <a:r>
              <a:rPr lang="en-US" sz="4000" b="1" u="sng" dirty="0">
                <a:latin typeface="Lato" panose="020F0502020204030203" pitchFamily="34" charset="0"/>
                <a:ea typeface="Lato" panose="020F0502020204030203" pitchFamily="34" charset="0"/>
                <a:cs typeface="Lato" panose="020F0502020204030203" pitchFamily="34" charset="0"/>
              </a:rPr>
              <a:t>faith</a:t>
            </a:r>
            <a:r>
              <a:rPr lang="en-US" sz="4000" b="1" dirty="0">
                <a:latin typeface="Lato" panose="020F0502020204030203" pitchFamily="34" charset="0"/>
                <a:ea typeface="Lato" panose="020F0502020204030203" pitchFamily="34" charset="0"/>
                <a:cs typeface="Lato" panose="020F0502020204030203" pitchFamily="34" charset="0"/>
              </a:rPr>
              <a:t> </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dirty="0">
                <a:latin typeface="Lato" panose="020F0502020204030203" pitchFamily="34" charset="0"/>
                <a:ea typeface="Lato" panose="020F0502020204030203" pitchFamily="34" charset="0"/>
                <a:cs typeface="Lato" panose="020F0502020204030203" pitchFamily="34" charset="0"/>
              </a:rPr>
              <a:t>you have</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A5283D99-6A1D-C54A-8D49-3639E1311A60}"/>
              </a:ext>
            </a:extLst>
          </p:cNvPr>
          <p:cNvSpPr txBox="1"/>
          <p:nvPr/>
        </p:nvSpPr>
        <p:spPr>
          <a:xfrm>
            <a:off x="765058" y="2380060"/>
            <a:ext cx="3480939" cy="1631216"/>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QUESTION</a:t>
            </a:r>
          </a:p>
          <a:p>
            <a:pPr marL="0" lvl="1" indent="0">
              <a:buNone/>
            </a:pPr>
            <a:r>
              <a:rPr lang="en-US" sz="4000" b="1" dirty="0">
                <a:latin typeface="Lato" panose="020F0502020204030203" pitchFamily="34" charset="0"/>
                <a:ea typeface="Lato" panose="020F0502020204030203" pitchFamily="34" charset="0"/>
                <a:cs typeface="Lato" panose="020F0502020204030203" pitchFamily="34" charset="0"/>
              </a:rPr>
              <a:t>“How can I </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u="sng" dirty="0">
                <a:latin typeface="Lato" panose="020F0502020204030203" pitchFamily="34" charset="0"/>
                <a:ea typeface="Lato" panose="020F0502020204030203" pitchFamily="34" charset="0"/>
                <a:cs typeface="Lato" panose="020F0502020204030203" pitchFamily="34" charset="0"/>
              </a:rPr>
              <a:t>let go</a:t>
            </a:r>
            <a:r>
              <a:rPr lang="en-US" sz="4000" b="1" dirty="0">
                <a:latin typeface="Lato" panose="020F0502020204030203" pitchFamily="34" charset="0"/>
                <a:ea typeface="Lato" panose="020F0502020204030203" pitchFamily="34" charset="0"/>
                <a:cs typeface="Lato" panose="020F0502020204030203" pitchFamily="34" charset="0"/>
              </a:rPr>
              <a:t> of this?”</a:t>
            </a:r>
            <a:endParaRPr lang="en-US" sz="20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489219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4"/>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Moral</a:t>
            </a:r>
            <a:r>
              <a:rPr lang="en-US" sz="4400" b="1" dirty="0"/>
              <a:t> Struggle</a:t>
            </a:r>
          </a:p>
        </p:txBody>
      </p:sp>
    </p:spTree>
    <p:extLst>
      <p:ext uri="{BB962C8B-B14F-4D97-AF65-F5344CB8AC3E}">
        <p14:creationId xmlns:p14="http://schemas.microsoft.com/office/powerpoint/2010/main" val="79178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4"/>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Moral</a:t>
            </a:r>
            <a:r>
              <a:rPr lang="en-US" sz="4400" b="1" dirty="0"/>
              <a:t> Struggle</a:t>
            </a:r>
          </a:p>
        </p:txBody>
      </p:sp>
      <p:sp>
        <p:nvSpPr>
          <p:cNvPr id="6" name="TextBox 5">
            <a:extLst>
              <a:ext uri="{FF2B5EF4-FFF2-40B4-BE49-F238E27FC236}">
                <a16:creationId xmlns:a16="http://schemas.microsoft.com/office/drawing/2014/main" id="{A5283D99-6A1D-C54A-8D49-3639E1311A60}"/>
              </a:ext>
            </a:extLst>
          </p:cNvPr>
          <p:cNvSpPr txBox="1"/>
          <p:nvPr/>
        </p:nvSpPr>
        <p:spPr>
          <a:xfrm>
            <a:off x="765058" y="2380060"/>
            <a:ext cx="3632013" cy="2246769"/>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QUESTION</a:t>
            </a:r>
          </a:p>
          <a:p>
            <a:pPr marL="0" lvl="1" indent="0">
              <a:buNone/>
            </a:pPr>
            <a:r>
              <a:rPr lang="en-US" sz="3800" b="1" dirty="0">
                <a:latin typeface="Lato" panose="020F0502020204030203" pitchFamily="34" charset="0"/>
                <a:ea typeface="Lato" panose="020F0502020204030203" pitchFamily="34" charset="0"/>
                <a:cs typeface="Lato" panose="020F0502020204030203" pitchFamily="34" charset="0"/>
              </a:rPr>
              <a:t>“Am I too </a:t>
            </a:r>
            <a:br>
              <a:rPr lang="en-US" sz="3800" b="1" dirty="0">
                <a:latin typeface="Lato" panose="020F0502020204030203" pitchFamily="34" charset="0"/>
                <a:ea typeface="Lato" panose="020F0502020204030203" pitchFamily="34" charset="0"/>
                <a:cs typeface="Lato" panose="020F0502020204030203" pitchFamily="34" charset="0"/>
              </a:rPr>
            </a:br>
            <a:r>
              <a:rPr lang="en-US" sz="3800" b="1" u="sng" dirty="0">
                <a:latin typeface="Lato" panose="020F0502020204030203" pitchFamily="34" charset="0"/>
                <a:ea typeface="Lato" panose="020F0502020204030203" pitchFamily="34" charset="0"/>
                <a:cs typeface="Lato" panose="020F0502020204030203" pitchFamily="34" charset="0"/>
              </a:rPr>
              <a:t>sinful</a:t>
            </a:r>
            <a:r>
              <a:rPr lang="en-US" sz="3800" b="1" dirty="0">
                <a:latin typeface="Lato" panose="020F0502020204030203" pitchFamily="34" charset="0"/>
                <a:ea typeface="Lato" panose="020F0502020204030203" pitchFamily="34" charset="0"/>
                <a:cs typeface="Lato" panose="020F0502020204030203" pitchFamily="34" charset="0"/>
              </a:rPr>
              <a:t> for God?”</a:t>
            </a:r>
          </a:p>
          <a:p>
            <a:pPr marL="0" lvl="1" indent="0">
              <a:buNone/>
            </a:pPr>
            <a:br>
              <a:rPr lang="en-US" sz="2000" b="1"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 </a:t>
            </a:r>
            <a:r>
              <a:rPr lang="en-US" sz="2400" b="1" u="sng" dirty="0">
                <a:latin typeface="Lato" panose="020F0502020204030203" pitchFamily="34" charset="0"/>
                <a:ea typeface="Lato" panose="020F0502020204030203" pitchFamily="34" charset="0"/>
                <a:cs typeface="Lato" panose="020F0502020204030203" pitchFamily="34" charset="0"/>
              </a:rPr>
              <a:t>1 Corinthians 15:3-11</a:t>
            </a:r>
            <a:endParaRPr lang="en-US" sz="38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899201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D894B-70BE-A542-9576-9FB0820597BE}"/>
              </a:ext>
            </a:extLst>
          </p:cNvPr>
          <p:cNvSpPr>
            <a:spLocks noGrp="1"/>
          </p:cNvSpPr>
          <p:nvPr>
            <p:ph type="body" sz="quarter" idx="10"/>
          </p:nvPr>
        </p:nvSpPr>
        <p:spPr>
          <a:xfrm>
            <a:off x="713221" y="429598"/>
            <a:ext cx="7619746" cy="3680039"/>
          </a:xfrm>
        </p:spPr>
        <p:txBody>
          <a:bodyPr>
            <a:normAutofit/>
          </a:bodyPr>
          <a:lstStyle/>
          <a:p>
            <a:r>
              <a:rPr lang="en-US" baseline="30000" dirty="0"/>
              <a:t>3</a:t>
            </a:r>
            <a:r>
              <a:rPr lang="en-US" dirty="0"/>
              <a:t> For I delivered to you as of first importance what I also received, that Christ died for our sins according to the Scriptures, </a:t>
            </a:r>
            <a:r>
              <a:rPr lang="en-US" baseline="30000" dirty="0"/>
              <a:t>4</a:t>
            </a:r>
            <a:r>
              <a:rPr lang="en-US" dirty="0"/>
              <a:t> and that He was buried, and that He was raised on the third day according to the Scriptures, </a:t>
            </a:r>
            <a:r>
              <a:rPr lang="en-US" baseline="30000" dirty="0"/>
              <a:t>5</a:t>
            </a:r>
            <a:r>
              <a:rPr lang="en-US" dirty="0"/>
              <a:t> and that He appeared to Cephas, then to the twelve.</a:t>
            </a:r>
          </a:p>
        </p:txBody>
      </p:sp>
      <p:sp>
        <p:nvSpPr>
          <p:cNvPr id="3" name="Text Placeholder 2">
            <a:extLst>
              <a:ext uri="{FF2B5EF4-FFF2-40B4-BE49-F238E27FC236}">
                <a16:creationId xmlns:a16="http://schemas.microsoft.com/office/drawing/2014/main" id="{8DA9E5EB-AAB3-EF48-AD71-B5E217DC6AF1}"/>
              </a:ext>
            </a:extLst>
          </p:cNvPr>
          <p:cNvSpPr>
            <a:spLocks noGrp="1"/>
          </p:cNvSpPr>
          <p:nvPr>
            <p:ph type="body" sz="quarter" idx="11"/>
          </p:nvPr>
        </p:nvSpPr>
        <p:spPr/>
        <p:txBody>
          <a:bodyPr/>
          <a:lstStyle/>
          <a:p>
            <a:r>
              <a:rPr lang="en-US" dirty="0"/>
              <a:t>- 1 Corinthians 15:3-5</a:t>
            </a:r>
          </a:p>
        </p:txBody>
      </p:sp>
    </p:spTree>
    <p:extLst>
      <p:ext uri="{BB962C8B-B14F-4D97-AF65-F5344CB8AC3E}">
        <p14:creationId xmlns:p14="http://schemas.microsoft.com/office/powerpoint/2010/main" val="139004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D894B-70BE-A542-9576-9FB0820597BE}"/>
              </a:ext>
            </a:extLst>
          </p:cNvPr>
          <p:cNvSpPr>
            <a:spLocks noGrp="1"/>
          </p:cNvSpPr>
          <p:nvPr>
            <p:ph type="body" sz="quarter" idx="10"/>
          </p:nvPr>
        </p:nvSpPr>
        <p:spPr/>
        <p:txBody>
          <a:bodyPr>
            <a:normAutofit/>
          </a:bodyPr>
          <a:lstStyle/>
          <a:p>
            <a:r>
              <a:rPr lang="en-US" baseline="30000" dirty="0"/>
              <a:t>6</a:t>
            </a:r>
            <a:r>
              <a:rPr lang="en-US" dirty="0"/>
              <a:t> After that He appeared to more than five hundred brethren at one time, most of whom remain until now, but some have fallen asleep; </a:t>
            </a:r>
            <a:r>
              <a:rPr lang="en-US" baseline="30000" dirty="0"/>
              <a:t>7</a:t>
            </a:r>
            <a:r>
              <a:rPr lang="en-US" dirty="0"/>
              <a:t> then He appeared to James, then to all the apostles;</a:t>
            </a:r>
          </a:p>
        </p:txBody>
      </p:sp>
      <p:sp>
        <p:nvSpPr>
          <p:cNvPr id="3" name="Text Placeholder 2">
            <a:extLst>
              <a:ext uri="{FF2B5EF4-FFF2-40B4-BE49-F238E27FC236}">
                <a16:creationId xmlns:a16="http://schemas.microsoft.com/office/drawing/2014/main" id="{8DA9E5EB-AAB3-EF48-AD71-B5E217DC6AF1}"/>
              </a:ext>
            </a:extLst>
          </p:cNvPr>
          <p:cNvSpPr>
            <a:spLocks noGrp="1"/>
          </p:cNvSpPr>
          <p:nvPr>
            <p:ph type="body" sz="quarter" idx="11"/>
          </p:nvPr>
        </p:nvSpPr>
        <p:spPr/>
        <p:txBody>
          <a:bodyPr/>
          <a:lstStyle/>
          <a:p>
            <a:r>
              <a:rPr lang="en-US" dirty="0"/>
              <a:t>- 1 Corinthians 15:6-7</a:t>
            </a:r>
          </a:p>
        </p:txBody>
      </p:sp>
    </p:spTree>
    <p:extLst>
      <p:ext uri="{BB962C8B-B14F-4D97-AF65-F5344CB8AC3E}">
        <p14:creationId xmlns:p14="http://schemas.microsoft.com/office/powerpoint/2010/main" val="260769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D894B-70BE-A542-9576-9FB0820597BE}"/>
              </a:ext>
            </a:extLst>
          </p:cNvPr>
          <p:cNvSpPr>
            <a:spLocks noGrp="1"/>
          </p:cNvSpPr>
          <p:nvPr>
            <p:ph type="body" sz="quarter" idx="10"/>
          </p:nvPr>
        </p:nvSpPr>
        <p:spPr/>
        <p:txBody>
          <a:bodyPr>
            <a:normAutofit/>
          </a:bodyPr>
          <a:lstStyle/>
          <a:p>
            <a:r>
              <a:rPr lang="en-US" baseline="30000" dirty="0"/>
              <a:t>8</a:t>
            </a:r>
            <a:r>
              <a:rPr lang="en-US" dirty="0"/>
              <a:t> and last of all, as to one untimely born, He appeared to me also. </a:t>
            </a:r>
            <a:r>
              <a:rPr lang="en-US" baseline="30000" dirty="0"/>
              <a:t>9</a:t>
            </a:r>
            <a:r>
              <a:rPr lang="en-US" dirty="0"/>
              <a:t> For I am the least of the apostles, and not fit to be called an apostle, because I persecuted the church of God.</a:t>
            </a:r>
          </a:p>
        </p:txBody>
      </p:sp>
      <p:sp>
        <p:nvSpPr>
          <p:cNvPr id="3" name="Text Placeholder 2">
            <a:extLst>
              <a:ext uri="{FF2B5EF4-FFF2-40B4-BE49-F238E27FC236}">
                <a16:creationId xmlns:a16="http://schemas.microsoft.com/office/drawing/2014/main" id="{8DA9E5EB-AAB3-EF48-AD71-B5E217DC6AF1}"/>
              </a:ext>
            </a:extLst>
          </p:cNvPr>
          <p:cNvSpPr>
            <a:spLocks noGrp="1"/>
          </p:cNvSpPr>
          <p:nvPr>
            <p:ph type="body" sz="quarter" idx="11"/>
          </p:nvPr>
        </p:nvSpPr>
        <p:spPr/>
        <p:txBody>
          <a:bodyPr/>
          <a:lstStyle/>
          <a:p>
            <a:r>
              <a:rPr lang="en-US" dirty="0"/>
              <a:t>- 1 Corinthians 15:8-9</a:t>
            </a:r>
          </a:p>
        </p:txBody>
      </p:sp>
    </p:spTree>
    <p:extLst>
      <p:ext uri="{BB962C8B-B14F-4D97-AF65-F5344CB8AC3E}">
        <p14:creationId xmlns:p14="http://schemas.microsoft.com/office/powerpoint/2010/main" val="79072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D3CE-1034-204C-8A66-48FBA1F4F70C}"/>
              </a:ext>
            </a:extLst>
          </p:cNvPr>
          <p:cNvSpPr>
            <a:spLocks noGrp="1"/>
          </p:cNvSpPr>
          <p:nvPr>
            <p:ph type="title"/>
          </p:nvPr>
        </p:nvSpPr>
        <p:spPr/>
        <p:txBody>
          <a:bodyPr/>
          <a:lstStyle/>
          <a:p>
            <a:r>
              <a:rPr lang="en-US" u="sng" dirty="0">
                <a:latin typeface="Lato Black" panose="020F0502020204030203" pitchFamily="34" charset="0"/>
                <a:ea typeface="Lato Black" panose="020F0502020204030203" pitchFamily="34" charset="0"/>
                <a:cs typeface="Lato Black" panose="020F0502020204030203" pitchFamily="34" charset="0"/>
              </a:rPr>
              <a:t>Struggle</a:t>
            </a:r>
            <a:r>
              <a:rPr lang="en-US" dirty="0"/>
              <a:t> </a:t>
            </a:r>
            <a:r>
              <a:rPr lang="en-US" b="0" dirty="0"/>
              <a:t>is not always a bad thing.</a:t>
            </a:r>
          </a:p>
        </p:txBody>
      </p:sp>
    </p:spTree>
    <p:extLst>
      <p:ext uri="{BB962C8B-B14F-4D97-AF65-F5344CB8AC3E}">
        <p14:creationId xmlns:p14="http://schemas.microsoft.com/office/powerpoint/2010/main" val="3249671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D894B-70BE-A542-9576-9FB0820597BE}"/>
              </a:ext>
            </a:extLst>
          </p:cNvPr>
          <p:cNvSpPr>
            <a:spLocks noGrp="1"/>
          </p:cNvSpPr>
          <p:nvPr>
            <p:ph type="body" sz="quarter" idx="10"/>
          </p:nvPr>
        </p:nvSpPr>
        <p:spPr>
          <a:xfrm>
            <a:off x="713221" y="429598"/>
            <a:ext cx="7717558" cy="3680039"/>
          </a:xfrm>
        </p:spPr>
        <p:txBody>
          <a:bodyPr>
            <a:normAutofit/>
          </a:bodyPr>
          <a:lstStyle/>
          <a:p>
            <a:r>
              <a:rPr lang="en-US" baseline="30000" dirty="0"/>
              <a:t>10</a:t>
            </a:r>
            <a:r>
              <a:rPr lang="en-US" dirty="0"/>
              <a:t> But by the grace of God I am what I am, and His grace toward me did not prove vain; but I labored even more than all of them, yet not I, but the grace of God with me. </a:t>
            </a:r>
            <a:r>
              <a:rPr lang="en-US" baseline="30000" dirty="0"/>
              <a:t>11</a:t>
            </a:r>
            <a:r>
              <a:rPr lang="en-US" dirty="0"/>
              <a:t> Whether then it was I or they, so we preach and so you believed.</a:t>
            </a:r>
          </a:p>
        </p:txBody>
      </p:sp>
      <p:sp>
        <p:nvSpPr>
          <p:cNvPr id="3" name="Text Placeholder 2">
            <a:extLst>
              <a:ext uri="{FF2B5EF4-FFF2-40B4-BE49-F238E27FC236}">
                <a16:creationId xmlns:a16="http://schemas.microsoft.com/office/drawing/2014/main" id="{8DA9E5EB-AAB3-EF48-AD71-B5E217DC6AF1}"/>
              </a:ext>
            </a:extLst>
          </p:cNvPr>
          <p:cNvSpPr>
            <a:spLocks noGrp="1"/>
          </p:cNvSpPr>
          <p:nvPr>
            <p:ph type="body" sz="quarter" idx="11"/>
          </p:nvPr>
        </p:nvSpPr>
        <p:spPr/>
        <p:txBody>
          <a:bodyPr/>
          <a:lstStyle/>
          <a:p>
            <a:r>
              <a:rPr lang="en-US" dirty="0"/>
              <a:t>- 1 Corinthians 15:10-11</a:t>
            </a:r>
          </a:p>
        </p:txBody>
      </p:sp>
    </p:spTree>
    <p:extLst>
      <p:ext uri="{BB962C8B-B14F-4D97-AF65-F5344CB8AC3E}">
        <p14:creationId xmlns:p14="http://schemas.microsoft.com/office/powerpoint/2010/main" val="4244734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4C6D-39AD-9F4F-B180-E8C84C233167}"/>
              </a:ext>
            </a:extLst>
          </p:cNvPr>
          <p:cNvSpPr>
            <a:spLocks noGrp="1"/>
          </p:cNvSpPr>
          <p:nvPr>
            <p:ph type="title"/>
          </p:nvPr>
        </p:nvSpPr>
        <p:spPr>
          <a:xfrm>
            <a:off x="954157" y="465439"/>
            <a:ext cx="7574558" cy="4236288"/>
          </a:xfrm>
        </p:spPr>
        <p:txBody>
          <a:bodyPr>
            <a:normAutofit/>
          </a:bodyPr>
          <a:lstStyle/>
          <a:p>
            <a:pPr algn="l"/>
            <a:r>
              <a:rPr lang="en-US" sz="4800" b="0" dirty="0"/>
              <a:t>We feel like there is no way God could ever </a:t>
            </a:r>
            <a:r>
              <a:rPr lang="en-US" sz="4800" u="sng" dirty="0">
                <a:latin typeface="Lato Black" panose="020F0502020204030203" pitchFamily="34" charset="0"/>
                <a:ea typeface="Lato Black" panose="020F0502020204030203" pitchFamily="34" charset="0"/>
                <a:cs typeface="Lato Black" panose="020F0502020204030203" pitchFamily="34" charset="0"/>
              </a:rPr>
              <a:t>forgive</a:t>
            </a:r>
            <a:r>
              <a:rPr lang="en-US" sz="4800" b="0" dirty="0"/>
              <a:t> us.</a:t>
            </a:r>
          </a:p>
        </p:txBody>
      </p:sp>
    </p:spTree>
    <p:extLst>
      <p:ext uri="{BB962C8B-B14F-4D97-AF65-F5344CB8AC3E}">
        <p14:creationId xmlns:p14="http://schemas.microsoft.com/office/powerpoint/2010/main" val="2290529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60070" indent="-560070">
              <a:spcAft>
                <a:spcPts val="1800"/>
              </a:spcAft>
              <a:buFont typeface="+mj-lt"/>
              <a:buAutoNum type="arabicPeriod" startAt="4"/>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Moral</a:t>
            </a:r>
            <a:r>
              <a:rPr lang="en-US" sz="4400" b="1" dirty="0"/>
              <a:t> Struggle</a:t>
            </a:r>
          </a:p>
        </p:txBody>
      </p:sp>
      <p:sp>
        <p:nvSpPr>
          <p:cNvPr id="5" name="TextBox 4">
            <a:extLst>
              <a:ext uri="{FF2B5EF4-FFF2-40B4-BE49-F238E27FC236}">
                <a16:creationId xmlns:a16="http://schemas.microsoft.com/office/drawing/2014/main" id="{8A8C41FB-2A33-C342-8E66-A0C14AA8A37C}"/>
              </a:ext>
            </a:extLst>
          </p:cNvPr>
          <p:cNvSpPr txBox="1"/>
          <p:nvPr/>
        </p:nvSpPr>
        <p:spPr>
          <a:xfrm>
            <a:off x="4572000" y="2380060"/>
            <a:ext cx="4572000" cy="1877437"/>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SOLUTION</a:t>
            </a:r>
          </a:p>
          <a:p>
            <a:pPr marL="0" lvl="1" indent="0">
              <a:buNone/>
            </a:pPr>
            <a:r>
              <a:rPr lang="en-US" sz="3200" b="1" dirty="0">
                <a:latin typeface="Lato" panose="020F0502020204030203" pitchFamily="34" charset="0"/>
                <a:ea typeface="Lato" panose="020F0502020204030203" pitchFamily="34" charset="0"/>
                <a:cs typeface="Lato" panose="020F0502020204030203" pitchFamily="34" charset="0"/>
              </a:rPr>
              <a:t>Realize that you </a:t>
            </a:r>
          </a:p>
          <a:p>
            <a:pPr marL="0" lvl="1" indent="0">
              <a:buNone/>
            </a:pPr>
            <a:r>
              <a:rPr lang="en-US" sz="3200" b="1" dirty="0">
                <a:latin typeface="Lato" panose="020F0502020204030203" pitchFamily="34" charset="0"/>
                <a:ea typeface="Lato" panose="020F0502020204030203" pitchFamily="34" charset="0"/>
                <a:cs typeface="Lato" panose="020F0502020204030203" pitchFamily="34" charset="0"/>
              </a:rPr>
              <a:t>cannot </a:t>
            </a:r>
            <a:r>
              <a:rPr lang="en-US" sz="3200" b="1" u="sng" dirty="0">
                <a:latin typeface="Lato" panose="020F0502020204030203" pitchFamily="34" charset="0"/>
                <a:ea typeface="Lato" panose="020F0502020204030203" pitchFamily="34" charset="0"/>
                <a:cs typeface="Lato" panose="020F0502020204030203" pitchFamily="34" charset="0"/>
              </a:rPr>
              <a:t>change</a:t>
            </a:r>
            <a:r>
              <a:rPr lang="en-US" sz="3200" b="1" dirty="0">
                <a:latin typeface="Lato" panose="020F0502020204030203" pitchFamily="34" charset="0"/>
                <a:ea typeface="Lato" panose="020F0502020204030203" pitchFamily="34" charset="0"/>
                <a:cs typeface="Lato" panose="020F0502020204030203" pitchFamily="34" charset="0"/>
              </a:rPr>
              <a:t>, but </a:t>
            </a:r>
            <a:br>
              <a:rPr lang="en-US" sz="3200" b="1" dirty="0">
                <a:latin typeface="Lato" panose="020F0502020204030203" pitchFamily="34" charset="0"/>
                <a:ea typeface="Lato" panose="020F0502020204030203" pitchFamily="34" charset="0"/>
                <a:cs typeface="Lato" panose="020F0502020204030203" pitchFamily="34" charset="0"/>
              </a:rPr>
            </a:br>
            <a:r>
              <a:rPr lang="en-US" sz="3200" b="1" dirty="0">
                <a:latin typeface="Lato" panose="020F0502020204030203" pitchFamily="34" charset="0"/>
                <a:ea typeface="Lato" panose="020F0502020204030203" pitchFamily="34" charset="0"/>
                <a:cs typeface="Lato" panose="020F0502020204030203" pitchFamily="34" charset="0"/>
              </a:rPr>
              <a:t>you can be </a:t>
            </a:r>
            <a:r>
              <a:rPr lang="en-US" sz="3200" b="1" u="sng" dirty="0">
                <a:latin typeface="Lato" panose="020F0502020204030203" pitchFamily="34" charset="0"/>
                <a:ea typeface="Lato" panose="020F0502020204030203" pitchFamily="34" charset="0"/>
                <a:cs typeface="Lato" panose="020F0502020204030203" pitchFamily="34" charset="0"/>
              </a:rPr>
              <a:t>changed</a:t>
            </a:r>
            <a:r>
              <a:rPr lang="en-US" sz="3200" b="1" dirty="0">
                <a:latin typeface="Lato" panose="020F0502020204030203" pitchFamily="34" charset="0"/>
                <a:ea typeface="Lato" panose="020F0502020204030203" pitchFamily="34" charset="0"/>
                <a:cs typeface="Lato" panose="020F0502020204030203" pitchFamily="34" charset="0"/>
              </a:rPr>
              <a:t>.</a:t>
            </a:r>
            <a:endParaRPr lang="en-US" sz="1600" b="1" dirty="0">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A5283D99-6A1D-C54A-8D49-3639E1311A60}"/>
              </a:ext>
            </a:extLst>
          </p:cNvPr>
          <p:cNvSpPr txBox="1"/>
          <p:nvPr/>
        </p:nvSpPr>
        <p:spPr>
          <a:xfrm>
            <a:off x="765058" y="2380060"/>
            <a:ext cx="3632013" cy="2246769"/>
          </a:xfrm>
          <a:prstGeom prst="rect">
            <a:avLst/>
          </a:prstGeom>
          <a:noFill/>
        </p:spPr>
        <p:txBody>
          <a:bodyPr wrap="square">
            <a:spAutoFit/>
          </a:bodyPr>
          <a:lstStyle/>
          <a:p>
            <a:pPr marL="0" lvl="1" indent="0">
              <a:buNone/>
            </a:pPr>
            <a:r>
              <a:rPr lang="en-US" sz="2000" dirty="0">
                <a:latin typeface="Lato" panose="020F0502020204030203" pitchFamily="34" charset="0"/>
                <a:ea typeface="Lato" panose="020F0502020204030203" pitchFamily="34" charset="0"/>
                <a:cs typeface="Lato" panose="020F0502020204030203" pitchFamily="34" charset="0"/>
              </a:rPr>
              <a:t>THE QUESTION</a:t>
            </a:r>
          </a:p>
          <a:p>
            <a:pPr marL="0" lvl="1" indent="0">
              <a:buNone/>
            </a:pPr>
            <a:r>
              <a:rPr lang="en-US" sz="3800" b="1" dirty="0">
                <a:latin typeface="Lato" panose="020F0502020204030203" pitchFamily="34" charset="0"/>
                <a:ea typeface="Lato" panose="020F0502020204030203" pitchFamily="34" charset="0"/>
                <a:cs typeface="Lato" panose="020F0502020204030203" pitchFamily="34" charset="0"/>
              </a:rPr>
              <a:t>“Am I too </a:t>
            </a:r>
            <a:br>
              <a:rPr lang="en-US" sz="3800" b="1" dirty="0">
                <a:latin typeface="Lato" panose="020F0502020204030203" pitchFamily="34" charset="0"/>
                <a:ea typeface="Lato" panose="020F0502020204030203" pitchFamily="34" charset="0"/>
                <a:cs typeface="Lato" panose="020F0502020204030203" pitchFamily="34" charset="0"/>
              </a:rPr>
            </a:br>
            <a:r>
              <a:rPr lang="en-US" sz="3800" b="1" u="sng" dirty="0">
                <a:latin typeface="Lato" panose="020F0502020204030203" pitchFamily="34" charset="0"/>
                <a:ea typeface="Lato" panose="020F0502020204030203" pitchFamily="34" charset="0"/>
                <a:cs typeface="Lato" panose="020F0502020204030203" pitchFamily="34" charset="0"/>
              </a:rPr>
              <a:t>sinful</a:t>
            </a:r>
            <a:r>
              <a:rPr lang="en-US" sz="3800" b="1" dirty="0">
                <a:latin typeface="Lato" panose="020F0502020204030203" pitchFamily="34" charset="0"/>
                <a:ea typeface="Lato" panose="020F0502020204030203" pitchFamily="34" charset="0"/>
                <a:cs typeface="Lato" panose="020F0502020204030203" pitchFamily="34" charset="0"/>
              </a:rPr>
              <a:t> for God?”</a:t>
            </a:r>
          </a:p>
          <a:p>
            <a:pPr marL="0" lvl="1" indent="0">
              <a:buNone/>
            </a:pPr>
            <a:br>
              <a:rPr lang="en-US" sz="2000" b="1"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 </a:t>
            </a:r>
            <a:r>
              <a:rPr lang="en-US" sz="2400" b="1" u="sng" dirty="0">
                <a:latin typeface="Lato" panose="020F0502020204030203" pitchFamily="34" charset="0"/>
                <a:ea typeface="Lato" panose="020F0502020204030203" pitchFamily="34" charset="0"/>
                <a:cs typeface="Lato" panose="020F0502020204030203" pitchFamily="34" charset="0"/>
              </a:rPr>
              <a:t>1 Corinthians 15:3-11</a:t>
            </a:r>
            <a:endParaRPr lang="en-US" sz="38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56226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D3CE-1034-204C-8A66-48FBA1F4F70C}"/>
              </a:ext>
            </a:extLst>
          </p:cNvPr>
          <p:cNvSpPr>
            <a:spLocks noGrp="1"/>
          </p:cNvSpPr>
          <p:nvPr>
            <p:ph type="title"/>
          </p:nvPr>
        </p:nvSpPr>
        <p:spPr>
          <a:xfrm>
            <a:off x="1001863" y="465439"/>
            <a:ext cx="7526851" cy="4236288"/>
          </a:xfrm>
        </p:spPr>
        <p:txBody>
          <a:bodyPr/>
          <a:lstStyle/>
          <a:p>
            <a:pPr algn="l"/>
            <a:r>
              <a:rPr lang="en-US" b="0" dirty="0"/>
              <a:t>Struggle helps us drive down the </a:t>
            </a:r>
            <a:r>
              <a:rPr lang="en-US" u="sng" dirty="0">
                <a:latin typeface="Lato Black" panose="020F0502020204030203" pitchFamily="34" charset="0"/>
                <a:ea typeface="Lato Black" panose="020F0502020204030203" pitchFamily="34" charset="0"/>
                <a:cs typeface="Lato Black" panose="020F0502020204030203" pitchFamily="34" charset="0"/>
              </a:rPr>
              <a:t>stakes</a:t>
            </a:r>
            <a:r>
              <a:rPr lang="en-US" b="0" dirty="0"/>
              <a:t> to erect the </a:t>
            </a:r>
            <a:r>
              <a:rPr lang="en-US" u="sng" dirty="0">
                <a:latin typeface="Lato Black" panose="020F0502020204030203" pitchFamily="34" charset="0"/>
                <a:ea typeface="Lato Black" panose="020F0502020204030203" pitchFamily="34" charset="0"/>
                <a:cs typeface="Lato Black" panose="020F0502020204030203" pitchFamily="34" charset="0"/>
              </a:rPr>
              <a:t>tent</a:t>
            </a:r>
            <a:r>
              <a:rPr lang="en-US" b="0" dirty="0"/>
              <a:t> so we can weather the </a:t>
            </a:r>
            <a:r>
              <a:rPr lang="en-US" u="sng" dirty="0">
                <a:latin typeface="Lato Black" panose="020F0502020204030203" pitchFamily="34" charset="0"/>
                <a:ea typeface="Lato Black" panose="020F0502020204030203" pitchFamily="34" charset="0"/>
                <a:cs typeface="Lato Black" panose="020F0502020204030203" pitchFamily="34" charset="0"/>
              </a:rPr>
              <a:t>storm</a:t>
            </a:r>
            <a:r>
              <a:rPr lang="en-US" b="0" dirty="0"/>
              <a:t>.  </a:t>
            </a:r>
            <a:br>
              <a:rPr lang="en-US" b="0" dirty="0"/>
            </a:br>
            <a:br>
              <a:rPr lang="en-US" sz="1800" b="0" dirty="0"/>
            </a:br>
            <a:r>
              <a:rPr lang="en-US" sz="3200" b="0" spc="0" dirty="0"/>
              <a:t>- </a:t>
            </a:r>
            <a:r>
              <a:rPr lang="en-US" sz="3200" u="sng" spc="0" dirty="0">
                <a:latin typeface="Lato Black" panose="020F0502020204030203" pitchFamily="34" charset="0"/>
                <a:ea typeface="Lato Black" panose="020F0502020204030203" pitchFamily="34" charset="0"/>
                <a:cs typeface="Lato Black" panose="020F0502020204030203" pitchFamily="34" charset="0"/>
              </a:rPr>
              <a:t>Hebrews 12:4</a:t>
            </a:r>
            <a:r>
              <a:rPr lang="en-US" sz="3200" b="0" spc="0" dirty="0"/>
              <a:t>; </a:t>
            </a:r>
            <a:r>
              <a:rPr lang="en-US" sz="3200" u="sng" spc="0" dirty="0">
                <a:latin typeface="Lato Black" panose="020F0502020204030203" pitchFamily="34" charset="0"/>
                <a:ea typeface="Lato Black" panose="020F0502020204030203" pitchFamily="34" charset="0"/>
                <a:cs typeface="Lato Black" panose="020F0502020204030203" pitchFamily="34" charset="0"/>
              </a:rPr>
              <a:t>Philippians 2:12</a:t>
            </a:r>
            <a:endParaRPr lang="en-US" u="sng" spc="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71099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8675C-EFC8-044B-B613-7159456E33EC}"/>
              </a:ext>
            </a:extLst>
          </p:cNvPr>
          <p:cNvSpPr>
            <a:spLocks noGrp="1"/>
          </p:cNvSpPr>
          <p:nvPr>
            <p:ph type="body" sz="quarter" idx="10"/>
          </p:nvPr>
        </p:nvSpPr>
        <p:spPr/>
        <p:txBody>
          <a:bodyPr>
            <a:normAutofit/>
          </a:bodyPr>
          <a:lstStyle/>
          <a:p>
            <a:r>
              <a:rPr lang="en-US" sz="4000" dirty="0"/>
              <a:t>You have not yet resisted to the point of shedding blood in your striving against sin;</a:t>
            </a:r>
          </a:p>
        </p:txBody>
      </p:sp>
      <p:sp>
        <p:nvSpPr>
          <p:cNvPr id="3" name="Text Placeholder 2">
            <a:extLst>
              <a:ext uri="{FF2B5EF4-FFF2-40B4-BE49-F238E27FC236}">
                <a16:creationId xmlns:a16="http://schemas.microsoft.com/office/drawing/2014/main" id="{61376F0D-4744-E343-9E0A-B60DB0FE2779}"/>
              </a:ext>
            </a:extLst>
          </p:cNvPr>
          <p:cNvSpPr>
            <a:spLocks noGrp="1"/>
          </p:cNvSpPr>
          <p:nvPr>
            <p:ph type="body" sz="quarter" idx="11"/>
          </p:nvPr>
        </p:nvSpPr>
        <p:spPr/>
        <p:txBody>
          <a:bodyPr/>
          <a:lstStyle/>
          <a:p>
            <a:r>
              <a:rPr lang="en-US" dirty="0"/>
              <a:t>- Hebrews 12:4  </a:t>
            </a:r>
          </a:p>
        </p:txBody>
      </p:sp>
    </p:spTree>
    <p:extLst>
      <p:ext uri="{BB962C8B-B14F-4D97-AF65-F5344CB8AC3E}">
        <p14:creationId xmlns:p14="http://schemas.microsoft.com/office/powerpoint/2010/main" val="254976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8675C-EFC8-044B-B613-7159456E33EC}"/>
              </a:ext>
            </a:extLst>
          </p:cNvPr>
          <p:cNvSpPr>
            <a:spLocks noGrp="1"/>
          </p:cNvSpPr>
          <p:nvPr>
            <p:ph type="body" sz="quarter" idx="10"/>
          </p:nvPr>
        </p:nvSpPr>
        <p:spPr/>
        <p:txBody>
          <a:bodyPr>
            <a:normAutofit/>
          </a:bodyPr>
          <a:lstStyle/>
          <a:p>
            <a:r>
              <a:rPr lang="en-US" sz="3600" dirty="0"/>
              <a:t>So then, my beloved, just as you have always obeyed, not as in my presence only, but now much more in my absence, work out your salvation with fear and trembling;</a:t>
            </a:r>
          </a:p>
        </p:txBody>
      </p:sp>
      <p:sp>
        <p:nvSpPr>
          <p:cNvPr id="3" name="Text Placeholder 2">
            <a:extLst>
              <a:ext uri="{FF2B5EF4-FFF2-40B4-BE49-F238E27FC236}">
                <a16:creationId xmlns:a16="http://schemas.microsoft.com/office/drawing/2014/main" id="{61376F0D-4744-E343-9E0A-B60DB0FE2779}"/>
              </a:ext>
            </a:extLst>
          </p:cNvPr>
          <p:cNvSpPr>
            <a:spLocks noGrp="1"/>
          </p:cNvSpPr>
          <p:nvPr>
            <p:ph type="body" sz="quarter" idx="11"/>
          </p:nvPr>
        </p:nvSpPr>
        <p:spPr/>
        <p:txBody>
          <a:bodyPr/>
          <a:lstStyle/>
          <a:p>
            <a:r>
              <a:rPr lang="en-US" dirty="0"/>
              <a:t>- Philippians 2:12  </a:t>
            </a:r>
          </a:p>
        </p:txBody>
      </p:sp>
    </p:spTree>
    <p:extLst>
      <p:ext uri="{BB962C8B-B14F-4D97-AF65-F5344CB8AC3E}">
        <p14:creationId xmlns:p14="http://schemas.microsoft.com/office/powerpoint/2010/main" val="159688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E076-55DB-0C43-82BB-7812E78361E2}"/>
              </a:ext>
            </a:extLst>
          </p:cNvPr>
          <p:cNvSpPr>
            <a:spLocks noGrp="1"/>
          </p:cNvSpPr>
          <p:nvPr>
            <p:ph type="title"/>
          </p:nvPr>
        </p:nvSpPr>
        <p:spPr/>
        <p:txBody>
          <a:bodyPr>
            <a:normAutofit/>
          </a:bodyPr>
          <a:lstStyle/>
          <a:p>
            <a:r>
              <a:rPr lang="en-US" sz="4400" dirty="0"/>
              <a:t>4 Struggles of Searching Faith</a:t>
            </a:r>
          </a:p>
        </p:txBody>
      </p:sp>
    </p:spTree>
    <p:extLst>
      <p:ext uri="{BB962C8B-B14F-4D97-AF65-F5344CB8AC3E}">
        <p14:creationId xmlns:p14="http://schemas.microsoft.com/office/powerpoint/2010/main" val="420842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514-1A7F-5149-B78A-F4555B856CBF}"/>
              </a:ext>
            </a:extLst>
          </p:cNvPr>
          <p:cNvSpPr>
            <a:spLocks noGrp="1"/>
          </p:cNvSpPr>
          <p:nvPr>
            <p:ph type="title"/>
          </p:nvPr>
        </p:nvSpPr>
        <p:spPr/>
        <p:txBody>
          <a:bodyPr/>
          <a:lstStyle/>
          <a:p>
            <a:r>
              <a:rPr lang="en-US" dirty="0"/>
              <a:t>4 Struggles of Searching Faith</a:t>
            </a:r>
          </a:p>
        </p:txBody>
      </p:sp>
      <p:sp>
        <p:nvSpPr>
          <p:cNvPr id="3" name="Text Placeholder 2">
            <a:extLst>
              <a:ext uri="{FF2B5EF4-FFF2-40B4-BE49-F238E27FC236}">
                <a16:creationId xmlns:a16="http://schemas.microsoft.com/office/drawing/2014/main" id="{A3A24D84-4035-7944-B342-7546C7CB088E}"/>
              </a:ext>
            </a:extLst>
          </p:cNvPr>
          <p:cNvSpPr>
            <a:spLocks noGrp="1"/>
          </p:cNvSpPr>
          <p:nvPr>
            <p:ph type="body" sz="quarter" idx="10"/>
          </p:nvPr>
        </p:nvSpPr>
        <p:spPr/>
        <p:txBody>
          <a:bodyPr>
            <a:normAutofit/>
          </a:bodyPr>
          <a:lstStyle/>
          <a:p>
            <a:pPr marL="514350" indent="-514350">
              <a:buFont typeface="+mj-lt"/>
              <a:buAutoNum type="arabicPeriod"/>
            </a:pPr>
            <a:r>
              <a:rPr lang="en-US" sz="4400" b="1"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Intellectual</a:t>
            </a:r>
            <a:r>
              <a:rPr lang="en-US" sz="4400" b="1" dirty="0"/>
              <a:t> Struggle</a:t>
            </a:r>
          </a:p>
        </p:txBody>
      </p:sp>
    </p:spTree>
    <p:extLst>
      <p:ext uri="{BB962C8B-B14F-4D97-AF65-F5344CB8AC3E}">
        <p14:creationId xmlns:p14="http://schemas.microsoft.com/office/powerpoint/2010/main" val="3826965356"/>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2200</TotalTime>
  <Words>1420</Words>
  <Application>Microsoft Macintosh PowerPoint</Application>
  <PresentationFormat>On-screen Show (16:9)</PresentationFormat>
  <Paragraphs>123</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Lato</vt:lpstr>
      <vt:lpstr>Lato Black</vt:lpstr>
      <vt:lpstr>Lato Regular</vt:lpstr>
      <vt:lpstr>With Title</vt:lpstr>
      <vt:lpstr>PowerPoint Presentation</vt:lpstr>
      <vt:lpstr>        ______ Faith        ______ Faith       ______ Faith     ______ Faith ______ Faith</vt:lpstr>
      <vt:lpstr>        Mature Faith       Solidifying Faith      Searching Faith    Affiliating Faith Imitating Faith</vt:lpstr>
      <vt:lpstr>Struggle is not always a bad thing.</vt:lpstr>
      <vt:lpstr>Struggle helps us drive down the stakes to erect the tent so we can weather the storm.    - Hebrews 12:4; Philippians 2:12</vt:lpstr>
      <vt:lpstr>PowerPoint Presentation</vt:lpstr>
      <vt:lpstr>PowerPoint Presentation</vt:lpstr>
      <vt:lpstr>4 Struggles of Searching Faith</vt:lpstr>
      <vt:lpstr>4 Struggles of Searching Faith</vt:lpstr>
      <vt:lpstr>4 Struggles of Searching Faith</vt:lpstr>
      <vt:lpstr>PowerPoint Presentation</vt:lpstr>
      <vt:lpstr>PowerPoint Presentation</vt:lpstr>
      <vt:lpstr>PowerPoint Presentation</vt:lpstr>
      <vt:lpstr>Some need proof of the truths of Christianity before they will yield  to its guidance.</vt:lpstr>
      <vt:lpstr>4 Struggles of Searching Faith</vt:lpstr>
      <vt:lpstr>PowerPoint Presentation</vt:lpstr>
      <vt:lpstr>4 Struggles of Searching Faith</vt:lpstr>
      <vt:lpstr>4 Struggles of Searching Faith</vt:lpstr>
      <vt:lpstr>Some struggle with whether it is worth the sacrifice to dedicate one’s life to the Christian ideals.  - Psalm 103:2-13</vt:lpstr>
      <vt:lpstr>PowerPoint Presentation</vt:lpstr>
      <vt:lpstr>PowerPoint Presentation</vt:lpstr>
      <vt:lpstr>PowerPoint Presentation</vt:lpstr>
      <vt:lpstr>PowerPoint Presentation</vt:lpstr>
      <vt:lpstr>PowerPoint Presentation</vt:lpstr>
      <vt:lpstr>PowerPoint Presentation</vt:lpstr>
      <vt:lpstr>4 Struggles of Searching Faith</vt:lpstr>
      <vt:lpstr>4 Struggles of Searching Faith</vt:lpstr>
      <vt:lpstr>4 Struggles of Searching Faith</vt:lpstr>
      <vt:lpstr>Some struggle with surrender.  - Matthew 19:16-22</vt:lpstr>
      <vt:lpstr>PowerPoint Presentation</vt:lpstr>
      <vt:lpstr>PowerPoint Presentation</vt:lpstr>
      <vt:lpstr>PowerPoint Presentation</vt:lpstr>
      <vt:lpstr>PowerPoint Presentation</vt:lpstr>
      <vt:lpstr>4 Struggles of Searching Faith</vt:lpstr>
      <vt:lpstr>4 Struggles of Searching Faith</vt:lpstr>
      <vt:lpstr>4 Struggles of Searching Faith</vt:lpstr>
      <vt:lpstr>PowerPoint Presentation</vt:lpstr>
      <vt:lpstr>PowerPoint Presentation</vt:lpstr>
      <vt:lpstr>PowerPoint Presentation</vt:lpstr>
      <vt:lpstr>PowerPoint Presentation</vt:lpstr>
      <vt:lpstr>We feel like there is no way God could ever forgive us.</vt:lpstr>
      <vt:lpstr>4 Struggles of Searching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270</cp:revision>
  <dcterms:created xsi:type="dcterms:W3CDTF">2014-04-30T18:34:38Z</dcterms:created>
  <dcterms:modified xsi:type="dcterms:W3CDTF">2022-03-03T20:51:40Z</dcterms:modified>
</cp:coreProperties>
</file>