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21"/>
  </p:handoutMasterIdLst>
  <p:sldIdLst>
    <p:sldId id="256" r:id="rId2"/>
    <p:sldId id="257" r:id="rId3"/>
    <p:sldId id="286" r:id="rId4"/>
    <p:sldId id="258" r:id="rId5"/>
    <p:sldId id="281" r:id="rId6"/>
    <p:sldId id="259" r:id="rId7"/>
    <p:sldId id="282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66" r:id="rId16"/>
    <p:sldId id="267" r:id="rId17"/>
    <p:sldId id="268" r:id="rId18"/>
    <p:sldId id="269" r:id="rId19"/>
    <p:sldId id="270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2B30"/>
    <a:srgbClr val="78C074"/>
    <a:srgbClr val="3E9BF8"/>
    <a:srgbClr val="904B25"/>
    <a:srgbClr val="C0652E"/>
    <a:srgbClr val="871C17"/>
    <a:srgbClr val="A5241D"/>
    <a:srgbClr val="16313B"/>
    <a:srgbClr val="0C1E25"/>
    <a:srgbClr val="9A3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89"/>
    <p:restoredTop sz="94150"/>
  </p:normalViewPr>
  <p:slideViewPr>
    <p:cSldViewPr snapToGrid="0" snapToObjects="1">
      <p:cViewPr varScale="1">
        <p:scale>
          <a:sx n="160" d="100"/>
          <a:sy n="160" d="100"/>
        </p:scale>
        <p:origin x="728" y="1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7956BFB-72F2-C149-B567-312CA65074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FAE24-DD58-C349-AFB0-44F2BB9DAA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AACDBE-C70C-5848-B54E-B7EF5E19C0B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775A4-25D9-AB46-B3E9-AE6665A365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C1B7E47-8A17-D744-8FC4-318015769F4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9C70D9-64D7-9F45-8AAD-0E4E4CEBF8C6}" type="datetimeFigureOut">
              <a:rPr lang="en-US" smtClean="0"/>
              <a:t>8/12/21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14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609626" y="2192420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0699" y="1420092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86" y="4503641"/>
            <a:ext cx="1825066" cy="259424"/>
          </a:xfrm>
          <a:prstGeom prst="rect">
            <a:avLst/>
          </a:prstGeom>
        </p:spPr>
      </p:pic>
      <p:cxnSp>
        <p:nvCxnSpPr>
          <p:cNvPr id="4" name="Straight Connector 3"/>
          <p:cNvCxnSpPr/>
          <p:nvPr userDrawn="1"/>
        </p:nvCxnSpPr>
        <p:spPr>
          <a:xfrm>
            <a:off x="3130233" y="2127311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02000" y="2934636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1444753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2723253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4396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99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683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13221" y="429598"/>
            <a:ext cx="7473085" cy="3680039"/>
          </a:xfrm>
        </p:spPr>
        <p:txBody>
          <a:bodyPr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latin typeface="Lato Regular"/>
                <a:cs typeface="Lato Regular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For God so loved the world, that He gave His only begotten Son, that whoever believes in Him shall not perish, but have eternal life.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713221" y="4109637"/>
            <a:ext cx="4156042" cy="522988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- John 3:16</a:t>
            </a:r>
          </a:p>
        </p:txBody>
      </p:sp>
    </p:spTree>
    <p:extLst>
      <p:ext uri="{BB962C8B-B14F-4D97-AF65-F5344CB8AC3E}">
        <p14:creationId xmlns:p14="http://schemas.microsoft.com/office/powerpoint/2010/main" val="1649283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ingle Statm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465439"/>
            <a:ext cx="7913430" cy="4236288"/>
          </a:xfrm>
        </p:spPr>
        <p:txBody>
          <a:bodyPr anchor="ctr">
            <a:normAutofit/>
          </a:bodyPr>
          <a:lstStyle>
            <a:lvl1pPr algn="ctr">
              <a:defRPr sz="4000" b="1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3176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ussion Ques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85" y="1362269"/>
            <a:ext cx="7913430" cy="3339458"/>
          </a:xfrm>
        </p:spPr>
        <p:txBody>
          <a:bodyPr anchor="b" anchorCtr="0">
            <a:normAutofit/>
          </a:bodyPr>
          <a:lstStyle>
            <a:lvl1pPr algn="l">
              <a:defRPr sz="4000" b="1" i="0" spc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DFD4DC1-AA7F-294E-B5E2-4DC188F7B579}"/>
              </a:ext>
            </a:extLst>
          </p:cNvPr>
          <p:cNvSpPr txBox="1">
            <a:spLocks/>
          </p:cNvSpPr>
          <p:nvPr userDrawn="1"/>
        </p:nvSpPr>
        <p:spPr>
          <a:xfrm>
            <a:off x="5278244" y="441773"/>
            <a:ext cx="3865756" cy="568042"/>
          </a:xfrm>
          <a:prstGeom prst="rect">
            <a:avLst/>
          </a:prstGeom>
          <a:solidFill>
            <a:schemeClr val="accent1"/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182880" algn="l"/>
            <a:r>
              <a:rPr lang="en-US" sz="2000" spc="0" dirty="0">
                <a:solidFill>
                  <a:srgbClr val="272B3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DISCUSSION QUESTIONS</a:t>
            </a:r>
          </a:p>
        </p:txBody>
      </p:sp>
    </p:spTree>
    <p:extLst>
      <p:ext uri="{BB962C8B-B14F-4D97-AF65-F5344CB8AC3E}">
        <p14:creationId xmlns:p14="http://schemas.microsoft.com/office/powerpoint/2010/main" val="370597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6877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 - 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 userDrawn="1"/>
        </p:nvSpPr>
        <p:spPr>
          <a:xfrm>
            <a:off x="2501454" y="2189758"/>
            <a:ext cx="3924746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1600" b="1" i="0" spc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MIKE MAZZALONGO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90882" y="1956804"/>
            <a:ext cx="2781301" cy="3363913"/>
          </a:xfrm>
        </p:spPr>
        <p:txBody>
          <a:bodyPr anchor="b">
            <a:normAutofit/>
          </a:bodyPr>
          <a:lstStyle>
            <a:lvl1pPr marL="0" indent="0" algn="ctr">
              <a:buNone/>
              <a:defRPr sz="19900">
                <a:latin typeface="Lato Black"/>
                <a:cs typeface="Lato Black"/>
              </a:defRPr>
            </a:lvl1pPr>
          </a:lstStyle>
          <a:p>
            <a:pPr lvl="0"/>
            <a:r>
              <a:rPr lang="en-US"/>
              <a:t>9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118344" y="2127311"/>
            <a:ext cx="2883533" cy="0"/>
          </a:xfrm>
          <a:prstGeom prst="line">
            <a:avLst/>
          </a:prstGeom>
          <a:ln>
            <a:solidFill>
              <a:schemeClr val="accent1">
                <a:alpha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72183" y="3471348"/>
            <a:ext cx="5176113" cy="1239893"/>
          </a:xfrm>
        </p:spPr>
        <p:txBody>
          <a:bodyPr anchor="ctr">
            <a:noAutofit/>
          </a:bodyPr>
          <a:lstStyle>
            <a:lvl1pPr marL="0" indent="0" algn="ctr">
              <a:lnSpc>
                <a:spcPct val="80000"/>
              </a:lnSpc>
              <a:buNone/>
              <a:defRPr sz="4000" b="1" spc="0" baseline="0">
                <a:solidFill>
                  <a:schemeClr val="tx1">
                    <a:tint val="75000"/>
                  </a:schemeClr>
                </a:solidFill>
                <a:latin typeface="Lato Black"/>
                <a:cs typeface="Lato Black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Title of Lesson</a:t>
            </a:r>
            <a:br>
              <a:rPr lang="en-US" dirty="0"/>
            </a:br>
            <a:r>
              <a:rPr lang="en-US" dirty="0"/>
              <a:t>Second Line of Title</a:t>
            </a:r>
          </a:p>
        </p:txBody>
      </p:sp>
    </p:spTree>
    <p:extLst>
      <p:ext uri="{BB962C8B-B14F-4D97-AF65-F5344CB8AC3E}">
        <p14:creationId xmlns:p14="http://schemas.microsoft.com/office/powerpoint/2010/main" val="736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 spc="-15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98488" y="1251437"/>
            <a:ext cx="7913687" cy="3642243"/>
          </a:xfrm>
        </p:spPr>
        <p:txBody>
          <a:bodyPr/>
          <a:lstStyle>
            <a:lvl1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1843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8230" y="205979"/>
            <a:ext cx="791343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8230" y="1318483"/>
            <a:ext cx="791343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3260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5" r:id="rId3"/>
    <p:sldLayoutId id="2147483667" r:id="rId4"/>
    <p:sldLayoutId id="2147483675" r:id="rId5"/>
    <p:sldLayoutId id="2147483669" r:id="rId6"/>
    <p:sldLayoutId id="2147483668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spc="-150">
          <a:solidFill>
            <a:schemeClr val="tx1"/>
          </a:solidFill>
          <a:latin typeface="Lato Black" panose="020F0502020204030203" pitchFamily="34" charset="0"/>
          <a:ea typeface="Lato Black" panose="020F0502020204030203" pitchFamily="34" charset="0"/>
          <a:cs typeface="Lato Black" panose="020F0502020204030203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878203" y="1420092"/>
            <a:ext cx="2089632" cy="3363913"/>
          </a:xfrm>
        </p:spPr>
        <p:txBody>
          <a:bodyPr/>
          <a:lstStyle/>
          <a:p>
            <a:r>
              <a:rPr lang="en-US" dirty="0"/>
              <a:t>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02520" y="2745072"/>
            <a:ext cx="5633385" cy="1239893"/>
          </a:xfrm>
        </p:spPr>
        <p:txBody>
          <a:bodyPr/>
          <a:lstStyle/>
          <a:p>
            <a:r>
              <a:rPr lang="en-US" sz="4400" dirty="0"/>
              <a:t>The Foundation</a:t>
            </a:r>
          </a:p>
        </p:txBody>
      </p:sp>
    </p:spTree>
    <p:extLst>
      <p:ext uri="{BB962C8B-B14F-4D97-AF65-F5344CB8AC3E}">
        <p14:creationId xmlns:p14="http://schemas.microsoft.com/office/powerpoint/2010/main" val="469371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87C-0F18-BD45-B30D-EE4A40B5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“GUMNAZO”  =  Gymnasium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Discipline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D70154A-B6AE-4F4D-BACD-4A49260085F6}"/>
              </a:ext>
            </a:extLst>
          </p:cNvPr>
          <p:cNvCxnSpPr/>
          <p:nvPr/>
        </p:nvCxnSpPr>
        <p:spPr>
          <a:xfrm>
            <a:off x="914400" y="2571750"/>
            <a:ext cx="7156580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979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D4787C-0F18-BD45-B30D-EE4A40B54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081" y="483616"/>
            <a:ext cx="2958340" cy="4236288"/>
          </a:xfrm>
        </p:spPr>
        <p:txBody>
          <a:bodyPr>
            <a:normAutofit/>
          </a:bodyPr>
          <a:lstStyle/>
          <a:p>
            <a:pPr algn="r"/>
            <a:r>
              <a:rPr lang="en-US" sz="4400" dirty="0"/>
              <a:t>Discipline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94B4815-6DFF-B048-954C-CCA1E5AAC7CB}"/>
              </a:ext>
            </a:extLst>
          </p:cNvPr>
          <p:cNvSpPr txBox="1">
            <a:spLocks/>
          </p:cNvSpPr>
          <p:nvPr/>
        </p:nvSpPr>
        <p:spPr>
          <a:xfrm>
            <a:off x="4404048" y="483616"/>
            <a:ext cx="4089919" cy="4236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n-US" sz="4400" dirty="0"/>
              <a:t>Repetitive training</a:t>
            </a:r>
          </a:p>
          <a:p>
            <a:pPr algn="l"/>
            <a:endParaRPr lang="en-US" sz="4400" dirty="0"/>
          </a:p>
          <a:p>
            <a:pPr algn="l"/>
            <a:r>
              <a:rPr lang="en-US" sz="4400" dirty="0"/>
              <a:t>Personal</a:t>
            </a:r>
            <a:br>
              <a:rPr lang="en-US" sz="4400" dirty="0"/>
            </a:br>
            <a:r>
              <a:rPr lang="en-US" sz="4400" dirty="0"/>
              <a:t>Responsibility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5CA40D3-5BAF-D642-8274-A462AF874F4B}"/>
              </a:ext>
            </a:extLst>
          </p:cNvPr>
          <p:cNvSpPr txBox="1">
            <a:spLocks/>
          </p:cNvSpPr>
          <p:nvPr/>
        </p:nvSpPr>
        <p:spPr>
          <a:xfrm>
            <a:off x="3408248" y="423596"/>
            <a:ext cx="1163752" cy="4027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i="0" kern="1200" spc="-15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algn="l"/>
            <a:r>
              <a:rPr lang="en-US" sz="19900" b="0" dirty="0"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{</a:t>
            </a:r>
          </a:p>
        </p:txBody>
      </p:sp>
    </p:spTree>
    <p:extLst>
      <p:ext uri="{BB962C8B-B14F-4D97-AF65-F5344CB8AC3E}">
        <p14:creationId xmlns:p14="http://schemas.microsoft.com/office/powerpoint/2010/main" val="41698720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247DA-AF85-7342-94B5-E42EC23F5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Goal  </a:t>
            </a:r>
            <a:r>
              <a:rPr lang="en-US" sz="4400" b="0" dirty="0"/>
              <a:t>→ </a:t>
            </a:r>
            <a:r>
              <a:rPr lang="en-US" sz="4400" dirty="0"/>
              <a:t> Spiritual Maturity</a:t>
            </a:r>
          </a:p>
        </p:txBody>
      </p:sp>
    </p:spTree>
    <p:extLst>
      <p:ext uri="{BB962C8B-B14F-4D97-AF65-F5344CB8AC3E}">
        <p14:creationId xmlns:p14="http://schemas.microsoft.com/office/powerpoint/2010/main" val="955205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F99D64-F283-A546-909E-997B7894A1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3220" y="429598"/>
            <a:ext cx="7945587" cy="3680039"/>
          </a:xfrm>
        </p:spPr>
        <p:txBody>
          <a:bodyPr>
            <a:normAutofit/>
          </a:bodyPr>
          <a:lstStyle/>
          <a:p>
            <a:r>
              <a:rPr lang="en-US" sz="2800" baseline="30000" dirty="0"/>
              <a:t>6</a:t>
            </a:r>
            <a:r>
              <a:rPr lang="en-US" sz="2800" dirty="0"/>
              <a:t> For I am already being poured out as a drink offering, and the time of my departure has come. </a:t>
            </a:r>
            <a:r>
              <a:rPr lang="en-US" sz="2800" baseline="30000" dirty="0"/>
              <a:t>7</a:t>
            </a:r>
            <a:r>
              <a:rPr lang="en-US" sz="2800" dirty="0"/>
              <a:t> I have fought the good fight, I have finished the course, I have kept the faith; </a:t>
            </a:r>
            <a:r>
              <a:rPr lang="en-US" sz="2800" baseline="30000" dirty="0"/>
              <a:t>8</a:t>
            </a:r>
            <a:r>
              <a:rPr lang="en-US" sz="2800" dirty="0"/>
              <a:t> in the future there is laid up for me the crown of righteousness, which the Lord, the righteous Judge, will award to me on that day; and not only to me, but also to all who have loved His appearing.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4845A-1001-224A-9088-49866B05CB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II Timothy 4:6-8</a:t>
            </a:r>
          </a:p>
        </p:txBody>
      </p:sp>
    </p:spTree>
    <p:extLst>
      <p:ext uri="{BB962C8B-B14F-4D97-AF65-F5344CB8AC3E}">
        <p14:creationId xmlns:p14="http://schemas.microsoft.com/office/powerpoint/2010/main" val="3900303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44A69-2AE9-BA4E-87DE-B7B459BDB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SUGGESTION: </a:t>
            </a:r>
            <a:br>
              <a:rPr lang="en-US" sz="3200" b="0" dirty="0"/>
            </a:br>
            <a:r>
              <a:rPr lang="en-US" sz="3200" b="0" dirty="0"/>
              <a:t>Because of the nature of this course material, </a:t>
            </a:r>
            <a:br>
              <a:rPr lang="en-US" sz="3200" b="0" dirty="0"/>
            </a:br>
            <a:r>
              <a:rPr lang="en-US" sz="3200" b="0" dirty="0"/>
              <a:t>it is recommended that the group meet on a monthly schedule to provide the time necessary to complete the discussion questions.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24777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BE42-40AB-D643-9D6A-0952076A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#1</a:t>
            </a:r>
            <a:br>
              <a:rPr lang="en-US" dirty="0"/>
            </a:br>
            <a:r>
              <a:rPr lang="en-US" sz="4800" b="0" spc="0" dirty="0"/>
              <a:t>What thought, feeling or event led you to this study?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9698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BE42-40AB-D643-9D6A-0952076A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#2</a:t>
            </a:r>
            <a:br>
              <a:rPr lang="en-US" dirty="0"/>
            </a:br>
            <a:r>
              <a:rPr lang="en-US" sz="4400" b="0" dirty="0"/>
              <a:t>Describe your best </a:t>
            </a:r>
            <a:br>
              <a:rPr lang="en-US" sz="4400" b="0" dirty="0"/>
            </a:br>
            <a:r>
              <a:rPr lang="en-US" sz="4400" b="0" dirty="0"/>
              <a:t>spiritual attribute. </a:t>
            </a:r>
            <a:br>
              <a:rPr lang="en-US" sz="4400" b="0" dirty="0"/>
            </a:br>
            <a:r>
              <a:rPr lang="en-US" sz="4400" b="0" dirty="0"/>
              <a:t>Describe your worst </a:t>
            </a:r>
            <a:br>
              <a:rPr lang="en-US" sz="4400" b="0" dirty="0"/>
            </a:br>
            <a:r>
              <a:rPr lang="en-US" sz="4400" b="0" dirty="0"/>
              <a:t>fleshly weakness.</a:t>
            </a:r>
            <a:br>
              <a:rPr lang="en-US" sz="4400" b="0" dirty="0"/>
            </a:br>
            <a:r>
              <a:rPr lang="en-US" sz="3100" b="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(to the degree you are comfortable sharing)</a:t>
            </a:r>
            <a:endParaRPr lang="en-US" b="0" spc="0" dirty="0"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4465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BE42-40AB-D643-9D6A-0952076A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#3</a:t>
            </a:r>
            <a:br>
              <a:rPr lang="en-US" dirty="0"/>
            </a:br>
            <a:r>
              <a:rPr lang="en-US" sz="4400" b="0" dirty="0"/>
              <a:t>Aside from Jesus, which Bible character inspires you? Why?</a:t>
            </a:r>
            <a:endParaRPr lang="en-US" spc="0" dirty="0"/>
          </a:p>
        </p:txBody>
      </p:sp>
    </p:spTree>
    <p:extLst>
      <p:ext uri="{BB962C8B-B14F-4D97-AF65-F5344CB8AC3E}">
        <p14:creationId xmlns:p14="http://schemas.microsoft.com/office/powerpoint/2010/main" val="1556947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BE42-40AB-D643-9D6A-0952076A7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285" y="866692"/>
            <a:ext cx="7913430" cy="3835035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#4</a:t>
            </a:r>
            <a:br>
              <a:rPr lang="en-US" sz="3600" dirty="0"/>
            </a:br>
            <a:r>
              <a:rPr lang="en-US" sz="3600" b="0" dirty="0"/>
              <a:t>Which of the following Bible characters can you relate to best? Why?</a:t>
            </a:r>
            <a:br>
              <a:rPr lang="en-US" sz="3600" b="0" dirty="0"/>
            </a:br>
            <a:br>
              <a:rPr lang="en-US" b="0" dirty="0"/>
            </a:br>
            <a:br>
              <a:rPr lang="en-US" b="0" dirty="0"/>
            </a:br>
            <a:br>
              <a:rPr lang="en-US" b="0" dirty="0"/>
            </a:br>
            <a:endParaRPr lang="en-US" spc="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92B1ED-9283-564F-926B-6309A6A74766}"/>
              </a:ext>
            </a:extLst>
          </p:cNvPr>
          <p:cNvSpPr txBox="1"/>
          <p:nvPr/>
        </p:nvSpPr>
        <p:spPr>
          <a:xfrm>
            <a:off x="1191755" y="2619133"/>
            <a:ext cx="3916017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Martha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Jacob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elder brother in the </a:t>
            </a:r>
            <a:b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parable of the Prodigal son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King Saul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Peter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C55576-37BB-B742-A21B-753FCB61EAF3}"/>
              </a:ext>
            </a:extLst>
          </p:cNvPr>
          <p:cNvSpPr/>
          <p:nvPr/>
        </p:nvSpPr>
        <p:spPr>
          <a:xfrm>
            <a:off x="5107772" y="2619133"/>
            <a:ext cx="3188473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Noah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Sarah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Ruth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King David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Barnabas</a:t>
            </a:r>
          </a:p>
          <a:p>
            <a:pPr marL="28575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Abraham</a:t>
            </a:r>
          </a:p>
        </p:txBody>
      </p:sp>
    </p:spTree>
    <p:extLst>
      <p:ext uri="{BB962C8B-B14F-4D97-AF65-F5344CB8AC3E}">
        <p14:creationId xmlns:p14="http://schemas.microsoft.com/office/powerpoint/2010/main" val="2559699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BE42-40AB-D643-9D6A-0952076A7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#5</a:t>
            </a:r>
            <a:br>
              <a:rPr lang="en-US" dirty="0"/>
            </a:br>
            <a:r>
              <a:rPr lang="en-US" sz="3600" b="0" dirty="0"/>
              <a:t>What is usually the cause of your lack of personal discipline? </a:t>
            </a:r>
            <a:br>
              <a:rPr lang="en-US" sz="3600" b="0" dirty="0"/>
            </a:br>
            <a:br>
              <a:rPr lang="en-US" sz="1200" b="0" dirty="0"/>
            </a:br>
            <a:r>
              <a:rPr lang="en-US" sz="3600" b="0" dirty="0"/>
              <a:t>What do you do/say when you fail?</a:t>
            </a:r>
            <a:endParaRPr lang="en-US" sz="3200" spc="0" dirty="0"/>
          </a:p>
        </p:txBody>
      </p:sp>
    </p:spTree>
    <p:extLst>
      <p:ext uri="{BB962C8B-B14F-4D97-AF65-F5344CB8AC3E}">
        <p14:creationId xmlns:p14="http://schemas.microsoft.com/office/powerpoint/2010/main" val="1691007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E3BC04A-FA8D-184D-B6A8-C870B8B839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12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93954-B1C3-5F49-9834-E5E7E4D1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/>
              <a:t>If you could be like anyone in history, who would that be? And why?</a:t>
            </a:r>
          </a:p>
        </p:txBody>
      </p:sp>
    </p:spTree>
    <p:extLst>
      <p:ext uri="{BB962C8B-B14F-4D97-AF65-F5344CB8AC3E}">
        <p14:creationId xmlns:p14="http://schemas.microsoft.com/office/powerpoint/2010/main" val="4136295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3B14D-9A44-344D-92D1-7367CA993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“What would you need to be like if you were like Jesus?</a:t>
            </a:r>
          </a:p>
        </p:txBody>
      </p:sp>
    </p:spTree>
    <p:extLst>
      <p:ext uri="{BB962C8B-B14F-4D97-AF65-F5344CB8AC3E}">
        <p14:creationId xmlns:p14="http://schemas.microsoft.com/office/powerpoint/2010/main" val="125048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399CC-F702-D341-91BD-2B86840F8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995" y="465439"/>
            <a:ext cx="6731720" cy="4236288"/>
          </a:xfrm>
        </p:spPr>
        <p:txBody>
          <a:bodyPr/>
          <a:lstStyle/>
          <a:p>
            <a:pPr algn="l"/>
            <a:r>
              <a:rPr lang="en-US" b="0" dirty="0"/>
              <a:t>STEP #1</a:t>
            </a:r>
            <a:br>
              <a:rPr lang="en-US" dirty="0"/>
            </a:br>
            <a:r>
              <a:rPr lang="en-US" sz="8000" dirty="0"/>
              <a:t>DISCIPLINE</a:t>
            </a:r>
            <a:endParaRPr lang="en-US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FE93C13-44F5-DA44-8DD9-8E52DC4385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1919"/>
          <a:stretch/>
        </p:blipFill>
        <p:spPr>
          <a:xfrm>
            <a:off x="5838715" y="302149"/>
            <a:ext cx="2798861" cy="91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548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3D540A-169D-0147-956D-DFDB23086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Therefore leaving the elementary teaching about the Christ, let us press on to maturity, not laying again a foundation of repentance from dead works and of faith toward God,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1AC5F-0E82-6D4D-94A9-14F66B9C85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Hebrews 6:1</a:t>
            </a:r>
          </a:p>
        </p:txBody>
      </p:sp>
    </p:spTree>
    <p:extLst>
      <p:ext uri="{BB962C8B-B14F-4D97-AF65-F5344CB8AC3E}">
        <p14:creationId xmlns:p14="http://schemas.microsoft.com/office/powerpoint/2010/main" val="2699449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0427-912A-1544-93F4-6CD98C50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79" y="465439"/>
            <a:ext cx="7585139" cy="4236288"/>
          </a:xfrm>
        </p:spPr>
        <p:txBody>
          <a:bodyPr/>
          <a:lstStyle/>
          <a:p>
            <a:pPr algn="l"/>
            <a:r>
              <a:rPr lang="en-US" sz="3600" b="0" spc="0" dirty="0"/>
              <a:t>“My job is to get men to do what they don't want to do in order to achieve what they have always wanted to </a:t>
            </a:r>
            <a:r>
              <a:rPr lang="en-US" sz="3600" spc="0" dirty="0"/>
              <a:t>achieve.”</a:t>
            </a:r>
            <a:br>
              <a:rPr lang="en-US" b="0" spc="0" dirty="0"/>
            </a:br>
            <a:br>
              <a:rPr lang="en-US" sz="2000" b="0" spc="0" dirty="0"/>
            </a:br>
            <a:r>
              <a:rPr lang="en-US" sz="2400" b="0" spc="0" dirty="0"/>
              <a:t>- Tom Landry</a:t>
            </a:r>
            <a:endParaRPr lang="en-US" b="0" spc="0" dirty="0"/>
          </a:p>
        </p:txBody>
      </p:sp>
    </p:spTree>
    <p:extLst>
      <p:ext uri="{BB962C8B-B14F-4D97-AF65-F5344CB8AC3E}">
        <p14:creationId xmlns:p14="http://schemas.microsoft.com/office/powerpoint/2010/main" val="2690264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90427-912A-1544-93F4-6CD98C50F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779" y="465439"/>
            <a:ext cx="7772935" cy="4236288"/>
          </a:xfrm>
        </p:spPr>
        <p:txBody>
          <a:bodyPr/>
          <a:lstStyle/>
          <a:p>
            <a:pPr algn="l"/>
            <a:r>
              <a:rPr lang="en-US" sz="3600" spc="0" dirty="0"/>
              <a:t>“My job is to make people do things they don’t want to do in order to receive the things they </a:t>
            </a:r>
            <a:r>
              <a:rPr lang="en-US" sz="3600" spc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need</a:t>
            </a:r>
            <a:r>
              <a:rPr lang="en-US" sz="3600" b="0" spc="0" dirty="0"/>
              <a:t>.</a:t>
            </a:r>
            <a:r>
              <a:rPr lang="en-US" sz="3600" spc="0" dirty="0"/>
              <a:t>”</a:t>
            </a:r>
            <a:br>
              <a:rPr lang="en-US" spc="0" dirty="0"/>
            </a:br>
            <a:br>
              <a:rPr lang="en-US" sz="2000" spc="0" dirty="0"/>
            </a:br>
            <a:r>
              <a:rPr lang="en-US" sz="2400" b="0" spc="0" dirty="0"/>
              <a:t>- Local Preacher</a:t>
            </a:r>
            <a:endParaRPr lang="en-US" b="0" spc="0" dirty="0"/>
          </a:p>
        </p:txBody>
      </p:sp>
    </p:spTree>
    <p:extLst>
      <p:ext uri="{BB962C8B-B14F-4D97-AF65-F5344CB8AC3E}">
        <p14:creationId xmlns:p14="http://schemas.microsoft.com/office/powerpoint/2010/main" val="286275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E3D540A-169D-0147-956D-DFDB230860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But have nothing to do with worldly fables fit only for old women. On the other hand, discipline yourself for the purpose of godliness;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1AC5F-0E82-6D4D-94A9-14F66B9C85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- I Timothy 4:7</a:t>
            </a:r>
          </a:p>
        </p:txBody>
      </p:sp>
    </p:spTree>
    <p:extLst>
      <p:ext uri="{BB962C8B-B14F-4D97-AF65-F5344CB8AC3E}">
        <p14:creationId xmlns:p14="http://schemas.microsoft.com/office/powerpoint/2010/main" val="3235228115"/>
      </p:ext>
    </p:extLst>
  </p:cSld>
  <p:clrMapOvr>
    <a:masterClrMapping/>
  </p:clrMapOvr>
</p:sld>
</file>

<file path=ppt/theme/theme1.xml><?xml version="1.0" encoding="utf-8"?>
<a:theme xmlns:a="http://schemas.openxmlformats.org/drawingml/2006/main" name="With Title">
  <a:themeElements>
    <a:clrScheme name="All White">
      <a:dk1>
        <a:srgbClr val="FFFFFF"/>
      </a:dk1>
      <a:lt1>
        <a:srgbClr val="FFFFFF"/>
      </a:lt1>
      <a:dk2>
        <a:srgbClr val="FFFFFF"/>
      </a:dk2>
      <a:lt2>
        <a:srgbClr val="F8F8F8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2019</TotalTime>
  <Words>442</Words>
  <Application>Microsoft Macintosh PowerPoint</Application>
  <PresentationFormat>On-screen Show (16:9)</PresentationFormat>
  <Paragraphs>37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Lato</vt:lpstr>
      <vt:lpstr>Lato Black</vt:lpstr>
      <vt:lpstr>Lato Medium</vt:lpstr>
      <vt:lpstr>Lato Regular</vt:lpstr>
      <vt:lpstr>Lato Thin</vt:lpstr>
      <vt:lpstr>With Title</vt:lpstr>
      <vt:lpstr>PowerPoint Presentation</vt:lpstr>
      <vt:lpstr>PowerPoint Presentation</vt:lpstr>
      <vt:lpstr>If you could be like anyone in history, who would that be? And why?</vt:lpstr>
      <vt:lpstr>“What would you need to be like if you were like Jesus?</vt:lpstr>
      <vt:lpstr>STEP #1 DISCIPLINE</vt:lpstr>
      <vt:lpstr>PowerPoint Presentation</vt:lpstr>
      <vt:lpstr>“My job is to get men to do what they don't want to do in order to achieve what they have always wanted to achieve.”  - Tom Landry</vt:lpstr>
      <vt:lpstr>“My job is to make people do things they don’t want to do in order to receive the things they need.”  - Local Preacher</vt:lpstr>
      <vt:lpstr>PowerPoint Presentation</vt:lpstr>
      <vt:lpstr>“GUMNAZO”  =  Gymnasium  Discipline</vt:lpstr>
      <vt:lpstr>Discipline</vt:lpstr>
      <vt:lpstr>The Goal  →  Spiritual Maturity</vt:lpstr>
      <vt:lpstr>PowerPoint Presentation</vt:lpstr>
      <vt:lpstr>SUGGESTION:  Because of the nature of this course material,  it is recommended that the group meet on a monthly schedule to provide the time necessary to complete the discussion questions.</vt:lpstr>
      <vt:lpstr>#1 What thought, feeling or event led you to this study?</vt:lpstr>
      <vt:lpstr>#2 Describe your best  spiritual attribute.  Describe your worst  fleshly weakness. (to the degree you are comfortable sharing)</vt:lpstr>
      <vt:lpstr>#3 Aside from Jesus, which Bible character inspires you? Why?</vt:lpstr>
      <vt:lpstr>#4 Which of the following Bible characters can you relate to best? Why?    </vt:lpstr>
      <vt:lpstr>#5 What is usually the cause of your lack of personal discipline?   What do you do/say when you fail?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HalBook</dc:creator>
  <cp:lastModifiedBy>Hal Gatewood</cp:lastModifiedBy>
  <cp:revision>221</cp:revision>
  <dcterms:created xsi:type="dcterms:W3CDTF">2014-04-30T18:34:38Z</dcterms:created>
  <dcterms:modified xsi:type="dcterms:W3CDTF">2021-08-12T17:40:39Z</dcterms:modified>
</cp:coreProperties>
</file>