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8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E75"/>
    <a:srgbClr val="0E5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0"/>
    <p:restoredTop sz="94694"/>
  </p:normalViewPr>
  <p:slideViewPr>
    <p:cSldViewPr snapToGrid="0" snapToObjects="1">
      <p:cViewPr varScale="1">
        <p:scale>
          <a:sx n="149" d="100"/>
          <a:sy n="149" d="100"/>
        </p:scale>
        <p:origin x="176" y="3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07380" y="1644562"/>
            <a:ext cx="7387683" cy="260476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9000"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Title of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7A64D-2B70-1C42-B8B7-7DF9E761F5A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7380" y="4323673"/>
            <a:ext cx="7387683" cy="492125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>
              <a:buNone/>
              <a:defRPr sz="2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</p:spTree>
    <p:extLst>
      <p:ext uri="{BB962C8B-B14F-4D97-AF65-F5344CB8AC3E}">
        <p14:creationId xmlns:p14="http://schemas.microsoft.com/office/powerpoint/2010/main" val="347977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47619"/>
            <a:ext cx="7772400" cy="36931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600" b="0" i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85800" y="4287308"/>
            <a:ext cx="7772400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- Bible Verse 3:15</a:t>
            </a:r>
          </a:p>
        </p:txBody>
      </p:sp>
    </p:spTree>
    <p:extLst>
      <p:ext uri="{BB962C8B-B14F-4D97-AF65-F5344CB8AC3E}">
        <p14:creationId xmlns:p14="http://schemas.microsoft.com/office/powerpoint/2010/main" val="27185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9888"/>
            <a:ext cx="8229600" cy="344003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187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0494"/>
            <a:ext cx="8229600" cy="26694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13580"/>
            <a:ext cx="8229600" cy="1339009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420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m and 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89888"/>
            <a:ext cx="8229600" cy="891839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sz="36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71550" indent="-51435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716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2860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Item 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  <a:prstGeom prst="rect">
            <a:avLst/>
          </a:prstGeom>
        </p:spPr>
        <p:txBody>
          <a:bodyPr anchor="b"/>
          <a:lstStyle>
            <a:lvl1pPr>
              <a:defRPr b="1" i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4B5E4-ADCD-E14E-BDDF-E98F1B085647}"/>
              </a:ext>
            </a:extLst>
          </p:cNvPr>
          <p:cNvCxnSpPr/>
          <p:nvPr userDrawn="1"/>
        </p:nvCxnSpPr>
        <p:spPr>
          <a:xfrm>
            <a:off x="717847" y="2307364"/>
            <a:ext cx="0" cy="2435552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42CF86-65DB-CD4F-AE44-F88D20EE034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28044" y="2307364"/>
            <a:ext cx="7558751" cy="243555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2400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971550" indent="-51435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3716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88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286000" indent="-457200">
              <a:buFont typeface="+mj-lt"/>
              <a:buAutoNum type="arabicPeriod"/>
              <a:defRPr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enter Single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0160" y="0"/>
            <a:ext cx="7205472" cy="51435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This is a single statement slide</a:t>
            </a:r>
          </a:p>
        </p:txBody>
      </p:sp>
    </p:spTree>
    <p:extLst>
      <p:ext uri="{BB962C8B-B14F-4D97-AF65-F5344CB8AC3E}">
        <p14:creationId xmlns:p14="http://schemas.microsoft.com/office/powerpoint/2010/main" val="337832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 Fea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EEB29-58B0-3C48-AEE1-EF78B3A4435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33463" y="2059260"/>
            <a:ext cx="7262812" cy="24905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bg2">
                    <a:lumMod val="1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US" dirty="0"/>
              <a:t>Different looking page to bring attention to something or to wake up the audience.</a:t>
            </a:r>
          </a:p>
        </p:txBody>
      </p:sp>
    </p:spTree>
    <p:extLst>
      <p:ext uri="{BB962C8B-B14F-4D97-AF65-F5344CB8AC3E}">
        <p14:creationId xmlns:p14="http://schemas.microsoft.com/office/powerpoint/2010/main" val="70449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81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7" r:id="rId4"/>
    <p:sldLayoutId id="2147483656" r:id="rId5"/>
    <p:sldLayoutId id="2147483654" r:id="rId6"/>
    <p:sldLayoutId id="2147483655" r:id="rId7"/>
    <p:sldLayoutId id="2147483658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Lato Regular"/>
          <a:ea typeface="+mj-ea"/>
          <a:cs typeface="Lato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Lato Regular"/>
          <a:ea typeface="+mn-ea"/>
          <a:cs typeface="Lat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Lato Regular"/>
          <a:ea typeface="+mn-ea"/>
          <a:cs typeface="Lat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Lato Regular"/>
          <a:ea typeface="+mn-ea"/>
          <a:cs typeface="Lat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Lato Regular"/>
          <a:ea typeface="+mn-ea"/>
          <a:cs typeface="Lat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Lato Regular"/>
          <a:ea typeface="+mn-ea"/>
          <a:cs typeface="Lat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14B4-36C5-724F-AAB1-8F8212927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/>
              <a:t>The Demands of Discipleship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9BBE6-9B36-BA47-8C8F-A4C59EC3410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MIKE MAZZALONGO</a:t>
            </a:r>
          </a:p>
        </p:txBody>
      </p:sp>
    </p:spTree>
    <p:extLst>
      <p:ext uri="{BB962C8B-B14F-4D97-AF65-F5344CB8AC3E}">
        <p14:creationId xmlns:p14="http://schemas.microsoft.com/office/powerpoint/2010/main" val="605673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15B54-B571-A180-194A-A617F20E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dirty="0"/>
              <a:t>A Christian’s pilgrimage is </a:t>
            </a:r>
            <a:r>
              <a:rPr lang="en-US" sz="4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passing through this world on their journey to </a:t>
            </a:r>
            <a:r>
              <a:rPr lang="en-US" sz="4400" u="sng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heaven</a:t>
            </a:r>
            <a:r>
              <a:rPr lang="en-US" sz="4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85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15B54-B571-A180-194A-A617F20E0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dirty="0"/>
              <a:t>“If you’ve found your place in the world, it may mean </a:t>
            </a:r>
            <a:r>
              <a:rPr lang="en-US" sz="4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that the world has found its place in you.”</a:t>
            </a:r>
          </a:p>
        </p:txBody>
      </p:sp>
    </p:spTree>
    <p:extLst>
      <p:ext uri="{BB962C8B-B14F-4D97-AF65-F5344CB8AC3E}">
        <p14:creationId xmlns:p14="http://schemas.microsoft.com/office/powerpoint/2010/main" val="239673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3B4FD-8D3B-5317-C8CB-DE0464FB1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Discipleship demands that we be </a:t>
            </a:r>
            <a:r>
              <a:rPr lang="en-US" sz="2400" u="sng" dirty="0"/>
              <a:t>pilgrims</a:t>
            </a:r>
            <a:r>
              <a:rPr lang="en-US" sz="2400" dirty="0"/>
              <a:t> – vs. 57-58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4400" b="1" dirty="0"/>
              <a:t>Discipleship demands that we </a:t>
            </a:r>
            <a:r>
              <a:rPr lang="en-US" sz="4400" b="1" u="sng" dirty="0"/>
              <a:t>follow</a:t>
            </a:r>
            <a:r>
              <a:rPr lang="en-US" sz="4400" b="1" dirty="0"/>
              <a:t> Jesus </a:t>
            </a:r>
            <a:r>
              <a:rPr lang="en-US" sz="3600" b="1" dirty="0"/>
              <a:t>– vs. 59-60</a:t>
            </a:r>
            <a:endParaRPr lang="en-US" sz="44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6D336-0593-4E8D-D727-67E0C937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Demands of Discipleship</a:t>
            </a:r>
          </a:p>
        </p:txBody>
      </p:sp>
    </p:spTree>
    <p:extLst>
      <p:ext uri="{BB962C8B-B14F-4D97-AF65-F5344CB8AC3E}">
        <p14:creationId xmlns:p14="http://schemas.microsoft.com/office/powerpoint/2010/main" val="1146708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DC0DCC-C156-8094-71CE-3C17EBD08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8246" y="291960"/>
            <a:ext cx="4061129" cy="3693156"/>
          </a:xfrm>
        </p:spPr>
        <p:txBody>
          <a:bodyPr>
            <a:normAutofit/>
          </a:bodyPr>
          <a:lstStyle/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4800" dirty="0"/>
              <a:t>Loyalty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4800" dirty="0"/>
              <a:t>Sentiment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en-US" sz="4800" dirty="0"/>
              <a:t>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A4C5E-2FFB-E505-88CE-F5AEE395AA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1522" y="1602491"/>
            <a:ext cx="3554233" cy="1204319"/>
          </a:xfrm>
        </p:spPr>
        <p:txBody>
          <a:bodyPr/>
          <a:lstStyle/>
          <a:p>
            <a:r>
              <a:rPr lang="en-US" sz="3600" dirty="0"/>
              <a:t>CHRISTIANITY </a:t>
            </a:r>
            <a:br>
              <a:rPr lang="en-US" sz="3600" dirty="0"/>
            </a:br>
            <a:r>
              <a:rPr lang="en-US" sz="3600" dirty="0"/>
              <a:t>IS </a:t>
            </a:r>
            <a:r>
              <a:rPr lang="en-US" sz="3600" u="sng" dirty="0"/>
              <a:t>NOT</a:t>
            </a:r>
            <a:r>
              <a:rPr lang="en-US" sz="3600" dirty="0"/>
              <a:t> ABOUT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AA5B87-36EA-258B-C038-8FA453D9A764}"/>
              </a:ext>
            </a:extLst>
          </p:cNvPr>
          <p:cNvSpPr txBox="1">
            <a:spLocks/>
          </p:cNvSpPr>
          <p:nvPr/>
        </p:nvSpPr>
        <p:spPr>
          <a:xfrm>
            <a:off x="4031312" y="219528"/>
            <a:ext cx="3092394" cy="36931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229418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DBF26-F747-54EB-3184-6B8CB2DBE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3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8E2750-6F2D-633E-32C1-7B029FB5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8781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8E2750-6F2D-633E-32C1-7B029FB5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F044DC-F1F2-4F1E-F99F-5092034BB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1133" y="347619"/>
            <a:ext cx="7407067" cy="3693156"/>
          </a:xfrm>
        </p:spPr>
        <p:txBody>
          <a:bodyPr>
            <a:normAutofit/>
          </a:bodyPr>
          <a:lstStyle/>
          <a:p>
            <a:r>
              <a:rPr lang="en-US" sz="4400" dirty="0"/>
              <a:t>Disciples follow only Jesus </a:t>
            </a:r>
            <a:r>
              <a:rPr lang="en-US" sz="4400" b="1" u="sng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because</a:t>
            </a:r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only Jesus is alive and gives life.</a:t>
            </a:r>
          </a:p>
        </p:txBody>
      </p:sp>
    </p:spTree>
    <p:extLst>
      <p:ext uri="{BB962C8B-B14F-4D97-AF65-F5344CB8AC3E}">
        <p14:creationId xmlns:p14="http://schemas.microsoft.com/office/powerpoint/2010/main" val="1486603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3B4FD-8D3B-5317-C8CB-DE0464FB1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9888"/>
            <a:ext cx="8139870" cy="344003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200" dirty="0"/>
              <a:t>Discipleship demands that we be </a:t>
            </a:r>
            <a:r>
              <a:rPr lang="en-US" sz="2200" u="sng" dirty="0"/>
              <a:t>pilgrims</a:t>
            </a:r>
            <a:r>
              <a:rPr lang="en-US" sz="2200" dirty="0"/>
              <a:t> – vs. 57-58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200" dirty="0"/>
              <a:t>Discipleship demands that we </a:t>
            </a:r>
            <a:r>
              <a:rPr lang="en-US" sz="2200" u="sng" dirty="0"/>
              <a:t>follow</a:t>
            </a:r>
            <a:r>
              <a:rPr lang="en-US" sz="2200" dirty="0"/>
              <a:t> Jesus – vs. 59-60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4400" b="1" dirty="0"/>
              <a:t>Discipleship demands that we </a:t>
            </a:r>
            <a:r>
              <a:rPr lang="en-US" sz="4400" b="1" u="sng" dirty="0"/>
              <a:t>don’t look back</a:t>
            </a:r>
            <a:r>
              <a:rPr lang="en-US" sz="4400" b="1" dirty="0"/>
              <a:t> </a:t>
            </a:r>
            <a:r>
              <a:rPr lang="en-US" sz="3600" b="1" dirty="0"/>
              <a:t>– vs. 61-62</a:t>
            </a:r>
            <a:endParaRPr lang="en-US" sz="44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6D336-0593-4E8D-D727-67E0C937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Demands of Discipleship</a:t>
            </a:r>
          </a:p>
        </p:txBody>
      </p:sp>
    </p:spTree>
    <p:extLst>
      <p:ext uri="{BB962C8B-B14F-4D97-AF65-F5344CB8AC3E}">
        <p14:creationId xmlns:p14="http://schemas.microsoft.com/office/powerpoint/2010/main" val="2629886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F044DC-F1F2-4F1E-F99F-5092034BB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1133" y="347619"/>
            <a:ext cx="7407067" cy="3693156"/>
          </a:xfrm>
        </p:spPr>
        <p:txBody>
          <a:bodyPr>
            <a:normAutofit/>
          </a:bodyPr>
          <a:lstStyle/>
          <a:p>
            <a:r>
              <a:rPr lang="en-US" sz="4400" dirty="0"/>
              <a:t>Discipleship doesn’t mean going to church on Sundays, </a:t>
            </a:r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it means </a:t>
            </a:r>
            <a:r>
              <a:rPr lang="en-US" sz="4400" b="1" u="sng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being</a:t>
            </a:r>
            <a:r>
              <a:rPr lang="en-US" sz="4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the church every day!</a:t>
            </a:r>
          </a:p>
        </p:txBody>
      </p:sp>
    </p:spTree>
    <p:extLst>
      <p:ext uri="{BB962C8B-B14F-4D97-AF65-F5344CB8AC3E}">
        <p14:creationId xmlns:p14="http://schemas.microsoft.com/office/powerpoint/2010/main" val="423280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C15F57-AC3E-CA79-27F8-B114FF875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aseline="30000" dirty="0"/>
              <a:t>18</a:t>
            </a:r>
            <a:r>
              <a:rPr lang="en-US" sz="2800" dirty="0"/>
              <a:t> And Jesus came up and spoke to them, saying, “All authority has been given to Me in heaven and on earth. </a:t>
            </a:r>
            <a:r>
              <a:rPr lang="en-US" sz="2800" baseline="30000" dirty="0"/>
              <a:t>19</a:t>
            </a:r>
            <a:r>
              <a:rPr lang="en-US" sz="2800" dirty="0"/>
              <a:t> Go therefore and make disciples of all the nations, baptizing them in the name of the Father and the Son and the Holy Spirit, </a:t>
            </a:r>
            <a:br>
              <a:rPr lang="en-US" sz="2800" dirty="0"/>
            </a:br>
            <a:r>
              <a:rPr lang="en-US" sz="2800" baseline="30000" dirty="0"/>
              <a:t>20</a:t>
            </a:r>
            <a:r>
              <a:rPr lang="en-US" sz="2800" dirty="0"/>
              <a:t> teaching them to observe all that I commanded you; and lo, I am with you always, even to the end of the age.”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B1EAE-C538-92C4-42AD-16FD5532C84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Matthew 28:18-20</a:t>
            </a:r>
          </a:p>
        </p:txBody>
      </p:sp>
    </p:spTree>
    <p:extLst>
      <p:ext uri="{BB962C8B-B14F-4D97-AF65-F5344CB8AC3E}">
        <p14:creationId xmlns:p14="http://schemas.microsoft.com/office/powerpoint/2010/main" val="2518849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AF4C57-137D-3EB3-F0BF-4F581768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0972"/>
            <a:ext cx="8229600" cy="324894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4000" b="1" dirty="0"/>
              <a:t>Give up sin </a:t>
            </a:r>
            <a:r>
              <a:rPr lang="en-US" sz="4000" dirty="0"/>
              <a:t>– gain salvation</a:t>
            </a:r>
          </a:p>
          <a:p>
            <a:pPr>
              <a:spcAft>
                <a:spcPts val="1800"/>
              </a:spcAft>
            </a:pPr>
            <a:r>
              <a:rPr lang="en-US" sz="4000" b="1" dirty="0"/>
              <a:t>Abandon darkness </a:t>
            </a:r>
            <a:r>
              <a:rPr lang="en-US" sz="4000" dirty="0"/>
              <a:t>– live in light</a:t>
            </a:r>
          </a:p>
          <a:p>
            <a:pPr>
              <a:spcAft>
                <a:spcPts val="1800"/>
              </a:spcAft>
            </a:pPr>
            <a:r>
              <a:rPr lang="en-US" sz="4000" b="1" dirty="0"/>
              <a:t>Trade lust </a:t>
            </a:r>
            <a:r>
              <a:rPr lang="en-US" sz="4000" dirty="0"/>
              <a:t>– pursue love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E13A8A-E7E4-1E3C-FC13-C0D63B5C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Discipleship is a privilege</a:t>
            </a:r>
          </a:p>
        </p:txBody>
      </p:sp>
    </p:spTree>
    <p:extLst>
      <p:ext uri="{BB962C8B-B14F-4D97-AF65-F5344CB8AC3E}">
        <p14:creationId xmlns:p14="http://schemas.microsoft.com/office/powerpoint/2010/main" val="1479595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DA8171-8EFE-D4FB-A7C3-071F91663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797" y="1294313"/>
            <a:ext cx="3031622" cy="2331616"/>
          </a:xfrm>
        </p:spPr>
        <p:txBody>
          <a:bodyPr>
            <a:normAutofit/>
          </a:bodyPr>
          <a:lstStyle/>
          <a:p>
            <a:r>
              <a:rPr lang="en-US" dirty="0"/>
              <a:t>Jesus </a:t>
            </a:r>
            <a:r>
              <a:rPr lang="en-US" sz="3200" dirty="0"/>
              <a:t>&amp;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Disciples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A4544-D24C-E00D-B52B-555A373D32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5800" y="614183"/>
            <a:ext cx="7772400" cy="460375"/>
          </a:xfrm>
        </p:spPr>
        <p:txBody>
          <a:bodyPr/>
          <a:lstStyle/>
          <a:p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 CHRISTIAN PILGRIMAGE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82CD5C-B642-8C4A-3C6D-AB36ED76119A}"/>
              </a:ext>
            </a:extLst>
          </p:cNvPr>
          <p:cNvCxnSpPr/>
          <p:nvPr/>
        </p:nvCxnSpPr>
        <p:spPr>
          <a:xfrm>
            <a:off x="803305" y="1239620"/>
            <a:ext cx="1085316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14A7A52-E5A5-6167-1FFD-794CF4022A20}"/>
              </a:ext>
            </a:extLst>
          </p:cNvPr>
          <p:cNvSpPr txBox="1">
            <a:spLocks/>
          </p:cNvSpPr>
          <p:nvPr/>
        </p:nvSpPr>
        <p:spPr>
          <a:xfrm>
            <a:off x="3244196" y="1467225"/>
            <a:ext cx="4689505" cy="2331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God</a:t>
            </a:r>
          </a:p>
          <a:p>
            <a:r>
              <a:rPr lang="en-US" sz="2800" dirty="0"/>
              <a:t>New Jerusalem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AB1DD0-9A13-BFC1-6BFC-CBEAFF77EDDD}"/>
              </a:ext>
            </a:extLst>
          </p:cNvPr>
          <p:cNvCxnSpPr>
            <a:cxnSpLocks/>
          </p:cNvCxnSpPr>
          <p:nvPr/>
        </p:nvCxnSpPr>
        <p:spPr>
          <a:xfrm>
            <a:off x="3158029" y="2692855"/>
            <a:ext cx="2900939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D4348B8-A0F2-E82B-A544-BF35E9DCAC72}"/>
              </a:ext>
            </a:extLst>
          </p:cNvPr>
          <p:cNvSpPr txBox="1">
            <a:spLocks/>
          </p:cNvSpPr>
          <p:nvPr/>
        </p:nvSpPr>
        <p:spPr>
          <a:xfrm>
            <a:off x="6724472" y="1467225"/>
            <a:ext cx="2282795" cy="2331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Eternity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038B1-BD03-C3A8-F730-47743AE64472}"/>
              </a:ext>
            </a:extLst>
          </p:cNvPr>
          <p:cNvSpPr txBox="1"/>
          <p:nvPr/>
        </p:nvSpPr>
        <p:spPr>
          <a:xfrm>
            <a:off x="6118789" y="1786920"/>
            <a:ext cx="10575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}</a:t>
            </a:r>
            <a:endParaRPr lang="en-US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FC1D59-5FE5-1680-2E9A-843C5CAD4C83}"/>
              </a:ext>
            </a:extLst>
          </p:cNvPr>
          <p:cNvSpPr txBox="1"/>
          <p:nvPr/>
        </p:nvSpPr>
        <p:spPr>
          <a:xfrm>
            <a:off x="2543618" y="1971585"/>
            <a:ext cx="438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969968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2B0093-B816-2D6C-8C2E-2DEC4CAB2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7230" indent="-697230">
              <a:buFont typeface="+mj-lt"/>
              <a:buAutoNum type="arabicPeriod"/>
            </a:pPr>
            <a:r>
              <a:rPr lang="en-US" sz="4400" b="1" dirty="0"/>
              <a:t>Success is measured by spiritual gains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C9A6FA-6519-F91A-6788-503AB6ED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Demands on Today’s Disciples</a:t>
            </a:r>
          </a:p>
        </p:txBody>
      </p:sp>
    </p:spTree>
    <p:extLst>
      <p:ext uri="{BB962C8B-B14F-4D97-AF65-F5344CB8AC3E}">
        <p14:creationId xmlns:p14="http://schemas.microsoft.com/office/powerpoint/2010/main" val="34187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2B0093-B816-2D6C-8C2E-2DEC4CAB2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Success is measured by spiritual gains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4400" b="1" dirty="0"/>
              <a:t>Today’s disciples are always in fellowship with Christ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C9A6FA-6519-F91A-6788-503AB6ED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Demands on Today’s Disciples</a:t>
            </a:r>
          </a:p>
        </p:txBody>
      </p:sp>
    </p:spTree>
    <p:extLst>
      <p:ext uri="{BB962C8B-B14F-4D97-AF65-F5344CB8AC3E}">
        <p14:creationId xmlns:p14="http://schemas.microsoft.com/office/powerpoint/2010/main" val="3020467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2B0093-B816-2D6C-8C2E-2DEC4CAB2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200" dirty="0"/>
              <a:t>Success is measured by spiritual gains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200" dirty="0"/>
              <a:t>Today’s disciples are always in fellowship with Christ</a:t>
            </a:r>
          </a:p>
          <a:p>
            <a:pPr marL="697230" indent="-697230">
              <a:buFont typeface="+mj-lt"/>
              <a:buAutoNum type="arabicPeriod"/>
            </a:pPr>
            <a:r>
              <a:rPr lang="en-US" sz="4800" b="1" dirty="0"/>
              <a:t>Disciples desire the </a:t>
            </a:r>
            <a:br>
              <a:rPr lang="en-US" sz="4800" b="1" dirty="0"/>
            </a:br>
            <a:r>
              <a:rPr lang="en-US" sz="4800" b="1" dirty="0"/>
              <a:t>return of Jesus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C9A6FA-6519-F91A-6788-503AB6ED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Demands on Today’s Disciples</a:t>
            </a:r>
          </a:p>
        </p:txBody>
      </p:sp>
    </p:spTree>
    <p:extLst>
      <p:ext uri="{BB962C8B-B14F-4D97-AF65-F5344CB8AC3E}">
        <p14:creationId xmlns:p14="http://schemas.microsoft.com/office/powerpoint/2010/main" val="629024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0EBC65-C969-BE98-6975-E991D332D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258" y="1729435"/>
            <a:ext cx="3381998" cy="2636091"/>
          </a:xfrm>
        </p:spPr>
        <p:txBody>
          <a:bodyPr anchor="t"/>
          <a:lstStyle/>
          <a:p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Become a disciple today.</a:t>
            </a:r>
            <a:br>
              <a:rPr lang="en-US" dirty="0"/>
            </a:br>
            <a:r>
              <a:rPr lang="en-US" sz="2800" dirty="0"/>
              <a:t>Acts 2:38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B2CED8-F846-49E5-41EB-DC6E3DFE754A}"/>
              </a:ext>
            </a:extLst>
          </p:cNvPr>
          <p:cNvSpPr txBox="1">
            <a:spLocks/>
          </p:cNvSpPr>
          <p:nvPr/>
        </p:nvSpPr>
        <p:spPr>
          <a:xfrm>
            <a:off x="933628" y="622087"/>
            <a:ext cx="7772400" cy="4603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i="0" kern="1200" baseline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FFFFFF"/>
                </a:solidFill>
                <a:latin typeface="Lato Regular"/>
                <a:ea typeface="+mn-ea"/>
                <a:cs typeface="Lato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THE INVITATION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EEA0E0-2BC9-1D9D-9178-48ADBB091271}"/>
              </a:ext>
            </a:extLst>
          </p:cNvPr>
          <p:cNvCxnSpPr/>
          <p:nvPr/>
        </p:nvCxnSpPr>
        <p:spPr>
          <a:xfrm>
            <a:off x="1051133" y="1247524"/>
            <a:ext cx="1085316" cy="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C78F149-6BAB-2796-DE14-C6F5698AD36E}"/>
              </a:ext>
            </a:extLst>
          </p:cNvPr>
          <p:cNvSpPr txBox="1">
            <a:spLocks/>
          </p:cNvSpPr>
          <p:nvPr/>
        </p:nvSpPr>
        <p:spPr>
          <a:xfrm>
            <a:off x="4153256" y="1732620"/>
            <a:ext cx="4390402" cy="26360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b="0" i="0" kern="120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Lato Regular"/>
                <a:ea typeface="+mn-ea"/>
                <a:cs typeface="Lato Regular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Come back to being a disciple today.</a:t>
            </a:r>
            <a:br>
              <a:rPr lang="en-US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dirty="0"/>
              <a:t>I John 1:7-9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C5BD6E-5EF1-9D9E-9F90-24BC4D85E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aseline="30000" dirty="0"/>
              <a:t>9</a:t>
            </a:r>
            <a:r>
              <a:rPr lang="en-US" dirty="0"/>
              <a:t> “Then they will deliver you to tribulation, and will kill you, and you will be hated by all nations because of My name. </a:t>
            </a:r>
            <a:r>
              <a:rPr lang="en-US" baseline="30000" dirty="0"/>
              <a:t>10</a:t>
            </a:r>
            <a:r>
              <a:rPr lang="en-US" dirty="0"/>
              <a:t> At that time many will fall away and will betray one another and hate one another. </a:t>
            </a:r>
            <a:r>
              <a:rPr lang="en-US" baseline="30000" dirty="0"/>
              <a:t>11</a:t>
            </a:r>
            <a:r>
              <a:rPr lang="en-US" dirty="0"/>
              <a:t> Many false prophets will arise and will mislead many. </a:t>
            </a:r>
            <a:r>
              <a:rPr lang="en-US" baseline="30000" dirty="0"/>
              <a:t>12</a:t>
            </a:r>
            <a:r>
              <a:rPr lang="en-US" dirty="0"/>
              <a:t> Because lawlessness is increased, most people’s love will grow cold. </a:t>
            </a:r>
            <a:br>
              <a:rPr lang="en-US" dirty="0"/>
            </a:br>
            <a:r>
              <a:rPr lang="en-US" baseline="30000" dirty="0"/>
              <a:t>13</a:t>
            </a:r>
            <a:r>
              <a:rPr lang="en-US" dirty="0"/>
              <a:t> But the one who endures to the end, he will be saved.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D353A-844F-73B0-2243-EB2D3E4DECF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Matthew 24:9-13</a:t>
            </a:r>
          </a:p>
        </p:txBody>
      </p:sp>
    </p:spTree>
    <p:extLst>
      <p:ext uri="{BB962C8B-B14F-4D97-AF65-F5344CB8AC3E}">
        <p14:creationId xmlns:p14="http://schemas.microsoft.com/office/powerpoint/2010/main" val="111789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3A0B6-FF82-5C7F-88C0-BA0D5F086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aseline="30000" dirty="0"/>
              <a:t>57</a:t>
            </a:r>
            <a:r>
              <a:rPr lang="en-US" sz="3200" dirty="0"/>
              <a:t> As they were going along the road, someone said to Him, “I will follow You wherever You go.” </a:t>
            </a:r>
            <a:r>
              <a:rPr lang="en-US" sz="3200" baseline="30000" dirty="0"/>
              <a:t>58</a:t>
            </a:r>
            <a:r>
              <a:rPr lang="en-US" sz="3200" dirty="0"/>
              <a:t> And Jesus said to him, “The foxes have holes and the birds of the air have nests, but the Son of Man has nowhere to lay His head.”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DED71-6DEA-D118-309F-EB3EE819CF4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Luke 9:57-58</a:t>
            </a:r>
          </a:p>
        </p:txBody>
      </p:sp>
    </p:spTree>
    <p:extLst>
      <p:ext uri="{BB962C8B-B14F-4D97-AF65-F5344CB8AC3E}">
        <p14:creationId xmlns:p14="http://schemas.microsoft.com/office/powerpoint/2010/main" val="895771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3A0B6-FF82-5C7F-88C0-BA0D5F086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aseline="30000" dirty="0"/>
              <a:t>59</a:t>
            </a:r>
            <a:r>
              <a:rPr lang="en-US" sz="3200" dirty="0"/>
              <a:t> And He said to another, “Follow Me.” But he said, “Lord, permit me first to go and bury my father.” </a:t>
            </a:r>
            <a:r>
              <a:rPr lang="en-US" sz="3200" baseline="30000" dirty="0"/>
              <a:t>60</a:t>
            </a:r>
            <a:r>
              <a:rPr lang="en-US" sz="3200" dirty="0"/>
              <a:t> But He said to him, “Allow the dead to bury their own dead; but as for you, go and proclaim everywhere the kingdom of God.”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DED71-6DEA-D118-309F-EB3EE819CF4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Luke 9:59-60</a:t>
            </a:r>
          </a:p>
        </p:txBody>
      </p:sp>
    </p:spTree>
    <p:extLst>
      <p:ext uri="{BB962C8B-B14F-4D97-AF65-F5344CB8AC3E}">
        <p14:creationId xmlns:p14="http://schemas.microsoft.com/office/powerpoint/2010/main" val="2429363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93A0B6-FF82-5C7F-88C0-BA0D5F086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aseline="30000" dirty="0"/>
              <a:t>61</a:t>
            </a:r>
            <a:r>
              <a:rPr lang="en-US" sz="3200" dirty="0"/>
              <a:t> Another also said, “I will follow You, Lord; but first permit me to say good-bye to those at home.” </a:t>
            </a:r>
            <a:r>
              <a:rPr lang="en-US" sz="3200" baseline="30000" dirty="0"/>
              <a:t>62</a:t>
            </a:r>
            <a:r>
              <a:rPr lang="en-US" sz="3200" dirty="0"/>
              <a:t> But Jesus said to him, “No one, after putting his hand to the plow and looking back, is fit for the kingdom of God.”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DED71-6DEA-D118-309F-EB3EE819CF4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- Luke 9:61-62</a:t>
            </a:r>
          </a:p>
        </p:txBody>
      </p:sp>
    </p:spTree>
    <p:extLst>
      <p:ext uri="{BB962C8B-B14F-4D97-AF65-F5344CB8AC3E}">
        <p14:creationId xmlns:p14="http://schemas.microsoft.com/office/powerpoint/2010/main" val="2447574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3B4FD-8D3B-5317-C8CB-DE0464FB1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7230" indent="-697230">
              <a:buFont typeface="+mj-lt"/>
              <a:buAutoNum type="arabicPeriod"/>
            </a:pPr>
            <a:r>
              <a:rPr lang="en-US" sz="4400" b="1" dirty="0"/>
              <a:t>Discipleship demands that we be </a:t>
            </a:r>
            <a:r>
              <a:rPr lang="en-US" sz="4400" b="1" u="sng" dirty="0"/>
              <a:t>pilgrims</a:t>
            </a:r>
            <a:r>
              <a:rPr lang="en-US" sz="4400" b="1" dirty="0"/>
              <a:t> </a:t>
            </a:r>
            <a:r>
              <a:rPr lang="en-US" sz="3600" b="1" dirty="0"/>
              <a:t>– vs. 57-58</a:t>
            </a:r>
            <a:endParaRPr lang="en-US" sz="44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96D336-0593-4E8D-D727-67E0C937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Demands of Discipleship</a:t>
            </a:r>
          </a:p>
        </p:txBody>
      </p:sp>
    </p:spTree>
    <p:extLst>
      <p:ext uri="{BB962C8B-B14F-4D97-AF65-F5344CB8AC3E}">
        <p14:creationId xmlns:p14="http://schemas.microsoft.com/office/powerpoint/2010/main" val="482107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D1A6B-04B9-2620-ACD2-172277993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4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61199C-3C09-2397-8068-00105B5E7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02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 White">
      <a:dk1>
        <a:srgbClr val="FFFFFF"/>
      </a:dk1>
      <a:lt1>
        <a:srgbClr val="FFFFFF"/>
      </a:lt1>
      <a:dk2>
        <a:srgbClr val="FFFFFF"/>
      </a:dk2>
      <a:lt2>
        <a:srgbClr val="F8F8F8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762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617</Words>
  <Application>Microsoft Macintosh PowerPoint</Application>
  <PresentationFormat>On-screen Show (16:9)</PresentationFormat>
  <Paragraphs>53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Courier New</vt:lpstr>
      <vt:lpstr>Lato</vt:lpstr>
      <vt:lpstr>Lato Black</vt:lpstr>
      <vt:lpstr>Lato Light</vt:lpstr>
      <vt:lpstr>Lato Regular</vt:lpstr>
      <vt:lpstr>Office Theme</vt:lpstr>
      <vt:lpstr>The Demands of Discipleship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Demands of Discipleship</vt:lpstr>
      <vt:lpstr>PowerPoint Presentation</vt:lpstr>
      <vt:lpstr>PowerPoint Presentation</vt:lpstr>
      <vt:lpstr>A Christian’s pilgrimage is passing through this world on their journey to heaven.</vt:lpstr>
      <vt:lpstr>“If you’ve found your place in the world, it may mean that the world has found its place in you.”</vt:lpstr>
      <vt:lpstr>Demands of Discipleship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Demands of Discipleship</vt:lpstr>
      <vt:lpstr>PowerPoint Presentation</vt:lpstr>
      <vt:lpstr>Discipleship is a privilege</vt:lpstr>
      <vt:lpstr>PowerPoint Presentation</vt:lpstr>
      <vt:lpstr>Same Demands on Today’s Disciples</vt:lpstr>
      <vt:lpstr>Same Demands on Today’s Disciples</vt:lpstr>
      <vt:lpstr>Same Demands on Today’s Disciples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HalBook</dc:creator>
  <cp:lastModifiedBy>Hal Gatewood</cp:lastModifiedBy>
  <cp:revision>81</cp:revision>
  <dcterms:created xsi:type="dcterms:W3CDTF">2014-03-24T02:15:36Z</dcterms:created>
  <dcterms:modified xsi:type="dcterms:W3CDTF">2022-06-13T19:44:56Z</dcterms:modified>
</cp:coreProperties>
</file>