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2B30"/>
    <a:srgbClr val="78C074"/>
    <a:srgbClr val="3E9BF8"/>
    <a:srgbClr val="904B25"/>
    <a:srgbClr val="C0652E"/>
    <a:srgbClr val="871C17"/>
    <a:srgbClr val="A5241D"/>
    <a:srgbClr val="16313B"/>
    <a:srgbClr val="0C1E25"/>
    <a:srgbClr val="9A3E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9"/>
    <p:restoredTop sz="94150"/>
  </p:normalViewPr>
  <p:slideViewPr>
    <p:cSldViewPr snapToGrid="0" snapToObjects="1">
      <p:cViewPr varScale="1">
        <p:scale>
          <a:sx n="160" d="100"/>
          <a:sy n="160" d="100"/>
        </p:scale>
        <p:origin x="728"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5/28/21</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609626" y="2192420"/>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30233" y="2127311"/>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272325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2794396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99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scussion 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1362269"/>
            <a:ext cx="7913430" cy="3339458"/>
          </a:xfrm>
        </p:spPr>
        <p:txBody>
          <a:bodyPr anchor="b" anchorCtr="0">
            <a:normAutofit/>
          </a:bodyPr>
          <a:lstStyle>
            <a:lvl1pPr algn="l">
              <a:defRPr sz="4000" b="1" i="0" spc="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3" name="Title 1">
            <a:extLst>
              <a:ext uri="{FF2B5EF4-FFF2-40B4-BE49-F238E27FC236}">
                <a16:creationId xmlns:a16="http://schemas.microsoft.com/office/drawing/2014/main" id="{CDFD4DC1-AA7F-294E-B5E2-4DC188F7B579}"/>
              </a:ext>
            </a:extLst>
          </p:cNvPr>
          <p:cNvSpPr txBox="1">
            <a:spLocks/>
          </p:cNvSpPr>
          <p:nvPr userDrawn="1"/>
        </p:nvSpPr>
        <p:spPr>
          <a:xfrm>
            <a:off x="5278244" y="441773"/>
            <a:ext cx="3865756" cy="568042"/>
          </a:xfrm>
          <a:prstGeom prst="rect">
            <a:avLst/>
          </a:prstGeom>
          <a:solidFill>
            <a:schemeClr val="accent1"/>
          </a:solidFill>
          <a:effectLst/>
        </p:spPr>
        <p:txBody>
          <a:bodyPr vert="horz" lIns="91440" tIns="45720" rIns="91440" bIns="45720" rtlCol="0" anchor="ctr">
            <a:normAutofit/>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182880" algn="l"/>
            <a:r>
              <a:rPr lang="en-US" sz="2000" spc="0" dirty="0">
                <a:solidFill>
                  <a:srgbClr val="272B30"/>
                </a:solidFill>
                <a:latin typeface="Lato Black" panose="020F0502020204030203" pitchFamily="34" charset="0"/>
                <a:ea typeface="Lato Black" panose="020F0502020204030203" pitchFamily="34" charset="0"/>
                <a:cs typeface="Lato Black" panose="020F0502020204030203" pitchFamily="34" charset="0"/>
              </a:rPr>
              <a:t>DISCUSSION QUESTIONS</a:t>
            </a:r>
          </a:p>
        </p:txBody>
      </p:sp>
    </p:spTree>
    <p:extLst>
      <p:ext uri="{BB962C8B-B14F-4D97-AF65-F5344CB8AC3E}">
        <p14:creationId xmlns:p14="http://schemas.microsoft.com/office/powerpoint/2010/main" val="3705978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87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me -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01454" y="2189758"/>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490882" y="1956804"/>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cxnSp>
        <p:nvCxnSpPr>
          <p:cNvPr id="4" name="Straight Connector 3"/>
          <p:cNvCxnSpPr/>
          <p:nvPr userDrawn="1"/>
        </p:nvCxnSpPr>
        <p:spPr>
          <a:xfrm>
            <a:off x="3118344" y="2127311"/>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272183" y="3471348"/>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7365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1843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75" r:id="rId5"/>
    <p:sldLayoutId id="2147483669" r:id="rId6"/>
    <p:sldLayoutId id="2147483668" r:id="rId7"/>
    <p:sldLayoutId id="2147483670" r:id="rId8"/>
    <p:sldLayoutId id="2147483671" r:id="rId9"/>
    <p:sldLayoutId id="2147483672" r:id="rId10"/>
    <p:sldLayoutId id="2147483673" r:id="rId11"/>
    <p:sldLayoutId id="2147483674" r:id="rId12"/>
  </p:sldLayoutIdLst>
  <p:txStyles>
    <p:titleStyle>
      <a:lvl1pPr algn="l" defTabSz="457200" rtl="0" eaLnBrk="1" latinLnBrk="0" hangingPunct="1">
        <a:spcBef>
          <a:spcPct val="0"/>
        </a:spcBef>
        <a:buNone/>
        <a:defRPr sz="3600" b="1" i="0" kern="1200" spc="-15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78203" y="1420092"/>
            <a:ext cx="2089632" cy="3363913"/>
          </a:xfrm>
        </p:spPr>
        <p:txBody>
          <a:bodyPr/>
          <a:lstStyle/>
          <a:p>
            <a:r>
              <a:rPr lang="en-US" dirty="0"/>
              <a:t>4</a:t>
            </a:r>
          </a:p>
        </p:txBody>
      </p:sp>
      <p:sp>
        <p:nvSpPr>
          <p:cNvPr id="3" name="Subtitle 2"/>
          <p:cNvSpPr>
            <a:spLocks noGrp="1"/>
          </p:cNvSpPr>
          <p:nvPr>
            <p:ph type="subTitle" idx="1"/>
          </p:nvPr>
        </p:nvSpPr>
        <p:spPr>
          <a:xfrm>
            <a:off x="2902520" y="2745072"/>
            <a:ext cx="5633385" cy="1239893"/>
          </a:xfrm>
        </p:spPr>
        <p:txBody>
          <a:bodyPr/>
          <a:lstStyle/>
          <a:p>
            <a:r>
              <a:rPr lang="en-US" sz="4400" dirty="0"/>
              <a:t>Stillness and Solitude</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B2D95-1C4A-E346-A008-AA65A4783DB3}"/>
              </a:ext>
            </a:extLst>
          </p:cNvPr>
          <p:cNvSpPr>
            <a:spLocks noGrp="1"/>
          </p:cNvSpPr>
          <p:nvPr>
            <p:ph type="title"/>
          </p:nvPr>
        </p:nvSpPr>
        <p:spPr>
          <a:xfrm>
            <a:off x="1256305" y="465439"/>
            <a:ext cx="7272409" cy="4236288"/>
          </a:xfrm>
        </p:spPr>
        <p:txBody>
          <a:bodyPr>
            <a:normAutofit/>
          </a:bodyPr>
          <a:lstStyle/>
          <a:p>
            <a:pPr algn="l"/>
            <a:r>
              <a:rPr lang="en-US" sz="4800" dirty="0"/>
              <a:t>SIMPLIFY</a:t>
            </a:r>
            <a:br>
              <a:rPr lang="en-US" sz="4800" dirty="0"/>
            </a:br>
            <a:r>
              <a:rPr lang="en-US" sz="4400" b="0" dirty="0"/>
              <a:t>Draws us near</a:t>
            </a:r>
            <a:br>
              <a:rPr lang="en-US" sz="4800" dirty="0"/>
            </a:br>
            <a:br>
              <a:rPr lang="en-US" sz="2400" dirty="0"/>
            </a:br>
            <a:r>
              <a:rPr lang="en-US" sz="4800" dirty="0"/>
              <a:t>STILLNESS</a:t>
            </a:r>
            <a:br>
              <a:rPr lang="en-US" sz="4800" dirty="0"/>
            </a:br>
            <a:r>
              <a:rPr lang="en-US" sz="4400" b="0" dirty="0"/>
              <a:t>Enables us to know</a:t>
            </a:r>
            <a:endParaRPr lang="en-US" sz="4800" b="0" dirty="0"/>
          </a:p>
        </p:txBody>
      </p:sp>
    </p:spTree>
    <p:extLst>
      <p:ext uri="{BB962C8B-B14F-4D97-AF65-F5344CB8AC3E}">
        <p14:creationId xmlns:p14="http://schemas.microsoft.com/office/powerpoint/2010/main" val="1295527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6A38B-F364-CA46-9C39-9EECE9C01C2C}"/>
              </a:ext>
            </a:extLst>
          </p:cNvPr>
          <p:cNvSpPr>
            <a:spLocks noGrp="1"/>
          </p:cNvSpPr>
          <p:nvPr>
            <p:ph type="title"/>
          </p:nvPr>
        </p:nvSpPr>
        <p:spPr/>
        <p:txBody>
          <a:bodyPr>
            <a:normAutofit/>
          </a:bodyPr>
          <a:lstStyle/>
          <a:p>
            <a:pPr algn="l"/>
            <a:r>
              <a:rPr lang="en-US" sz="4400" dirty="0"/>
              <a:t>Knowing Him begins the transformation of being like Him.</a:t>
            </a:r>
          </a:p>
        </p:txBody>
      </p:sp>
    </p:spTree>
    <p:extLst>
      <p:ext uri="{BB962C8B-B14F-4D97-AF65-F5344CB8AC3E}">
        <p14:creationId xmlns:p14="http://schemas.microsoft.com/office/powerpoint/2010/main" val="162971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78A19B-C544-9247-A643-546CB0837B9A}"/>
              </a:ext>
            </a:extLst>
          </p:cNvPr>
          <p:cNvSpPr>
            <a:spLocks noGrp="1"/>
          </p:cNvSpPr>
          <p:nvPr>
            <p:ph type="body" sz="quarter" idx="10"/>
          </p:nvPr>
        </p:nvSpPr>
        <p:spPr/>
        <p:txBody>
          <a:bodyPr/>
          <a:lstStyle/>
          <a:p>
            <a:r>
              <a:rPr lang="en-US" dirty="0"/>
              <a:t>And the Word became flesh, and dwelt among us, and we saw His glory, glory as of the only begotten from the Father, full of grace and truth. </a:t>
            </a:r>
          </a:p>
        </p:txBody>
      </p:sp>
      <p:sp>
        <p:nvSpPr>
          <p:cNvPr id="3" name="Text Placeholder 2">
            <a:extLst>
              <a:ext uri="{FF2B5EF4-FFF2-40B4-BE49-F238E27FC236}">
                <a16:creationId xmlns:a16="http://schemas.microsoft.com/office/drawing/2014/main" id="{A4350249-BFB7-D44D-92EF-732CB5570E0A}"/>
              </a:ext>
            </a:extLst>
          </p:cNvPr>
          <p:cNvSpPr>
            <a:spLocks noGrp="1"/>
          </p:cNvSpPr>
          <p:nvPr>
            <p:ph type="body" sz="quarter" idx="11"/>
          </p:nvPr>
        </p:nvSpPr>
        <p:spPr/>
        <p:txBody>
          <a:bodyPr/>
          <a:lstStyle/>
          <a:p>
            <a:r>
              <a:rPr lang="en-US" dirty="0"/>
              <a:t>- John 1:14</a:t>
            </a:r>
          </a:p>
        </p:txBody>
      </p:sp>
    </p:spTree>
    <p:extLst>
      <p:ext uri="{BB962C8B-B14F-4D97-AF65-F5344CB8AC3E}">
        <p14:creationId xmlns:p14="http://schemas.microsoft.com/office/powerpoint/2010/main" val="305656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A8F0-09D1-FF43-A720-268B1E15D941}"/>
              </a:ext>
            </a:extLst>
          </p:cNvPr>
          <p:cNvSpPr>
            <a:spLocks noGrp="1"/>
          </p:cNvSpPr>
          <p:nvPr>
            <p:ph type="title"/>
          </p:nvPr>
        </p:nvSpPr>
        <p:spPr/>
        <p:txBody>
          <a:bodyPr/>
          <a:lstStyle/>
          <a:p>
            <a:r>
              <a:rPr lang="en-US" dirty="0"/>
              <a:t>Stillness is not:</a:t>
            </a:r>
          </a:p>
        </p:txBody>
      </p:sp>
      <p:sp>
        <p:nvSpPr>
          <p:cNvPr id="3" name="Text Placeholder 2">
            <a:extLst>
              <a:ext uri="{FF2B5EF4-FFF2-40B4-BE49-F238E27FC236}">
                <a16:creationId xmlns:a16="http://schemas.microsoft.com/office/drawing/2014/main" id="{6B2E7553-7435-D94B-8915-E6F35329903D}"/>
              </a:ext>
            </a:extLst>
          </p:cNvPr>
          <p:cNvSpPr>
            <a:spLocks noGrp="1"/>
          </p:cNvSpPr>
          <p:nvPr>
            <p:ph type="body" sz="quarter" idx="10"/>
          </p:nvPr>
        </p:nvSpPr>
        <p:spPr/>
        <p:txBody>
          <a:bodyPr>
            <a:normAutofit/>
          </a:bodyPr>
          <a:lstStyle/>
          <a:p>
            <a:r>
              <a:rPr lang="en-US" sz="4000" dirty="0"/>
              <a:t>Talking </a:t>
            </a:r>
            <a:r>
              <a:rPr lang="en-US" sz="4000" u="sng" dirty="0"/>
              <a:t>to</a:t>
            </a:r>
            <a:r>
              <a:rPr lang="en-US" sz="4000" dirty="0"/>
              <a:t> God</a:t>
            </a:r>
          </a:p>
          <a:p>
            <a:r>
              <a:rPr lang="en-US" sz="4000" dirty="0"/>
              <a:t>Worrying</a:t>
            </a:r>
          </a:p>
          <a:p>
            <a:r>
              <a:rPr lang="en-US" sz="4000" dirty="0"/>
              <a:t>Reviewing our needs</a:t>
            </a:r>
          </a:p>
          <a:p>
            <a:r>
              <a:rPr lang="en-US" sz="4000" dirty="0"/>
              <a:t>Figuring out the answers</a:t>
            </a:r>
          </a:p>
          <a:p>
            <a:r>
              <a:rPr lang="en-US" sz="4000" dirty="0"/>
              <a:t>Improving ourselves</a:t>
            </a:r>
          </a:p>
        </p:txBody>
      </p:sp>
    </p:spTree>
    <p:extLst>
      <p:ext uri="{BB962C8B-B14F-4D97-AF65-F5344CB8AC3E}">
        <p14:creationId xmlns:p14="http://schemas.microsoft.com/office/powerpoint/2010/main" val="193200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79660-83C2-0C49-9116-A91E4235BAD5}"/>
              </a:ext>
            </a:extLst>
          </p:cNvPr>
          <p:cNvSpPr>
            <a:spLocks noGrp="1"/>
          </p:cNvSpPr>
          <p:nvPr>
            <p:ph type="title"/>
          </p:nvPr>
        </p:nvSpPr>
        <p:spPr/>
        <p:txBody>
          <a:bodyPr>
            <a:normAutofit/>
          </a:bodyPr>
          <a:lstStyle/>
          <a:p>
            <a:r>
              <a:rPr lang="en-US" sz="4400" dirty="0"/>
              <a:t>Goal  →  Stillness of the Heart</a:t>
            </a:r>
          </a:p>
        </p:txBody>
      </p:sp>
    </p:spTree>
    <p:extLst>
      <p:ext uri="{BB962C8B-B14F-4D97-AF65-F5344CB8AC3E}">
        <p14:creationId xmlns:p14="http://schemas.microsoft.com/office/powerpoint/2010/main" val="3436247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9C65E6-8819-3A43-AEAA-C95976B560A9}"/>
              </a:ext>
            </a:extLst>
          </p:cNvPr>
          <p:cNvSpPr>
            <a:spLocks noGrp="1"/>
          </p:cNvSpPr>
          <p:nvPr>
            <p:ph type="body" sz="quarter" idx="10"/>
          </p:nvPr>
        </p:nvSpPr>
        <p:spPr/>
        <p:txBody>
          <a:bodyPr>
            <a:normAutofit/>
          </a:bodyPr>
          <a:lstStyle/>
          <a:p>
            <a:r>
              <a:rPr lang="en-US" sz="4000" dirty="0"/>
              <a:t>Be still and know that I am God. </a:t>
            </a:r>
          </a:p>
        </p:txBody>
      </p:sp>
      <p:sp>
        <p:nvSpPr>
          <p:cNvPr id="3" name="Text Placeholder 2">
            <a:extLst>
              <a:ext uri="{FF2B5EF4-FFF2-40B4-BE49-F238E27FC236}">
                <a16:creationId xmlns:a16="http://schemas.microsoft.com/office/drawing/2014/main" id="{91291E86-9A6A-164C-9D7A-E566C09C9AB9}"/>
              </a:ext>
            </a:extLst>
          </p:cNvPr>
          <p:cNvSpPr>
            <a:spLocks noGrp="1"/>
          </p:cNvSpPr>
          <p:nvPr>
            <p:ph type="body" sz="quarter" idx="11"/>
          </p:nvPr>
        </p:nvSpPr>
        <p:spPr/>
        <p:txBody>
          <a:bodyPr/>
          <a:lstStyle/>
          <a:p>
            <a:r>
              <a:rPr lang="en-US" dirty="0"/>
              <a:t>- Psalm 46:10</a:t>
            </a:r>
          </a:p>
        </p:txBody>
      </p:sp>
    </p:spTree>
    <p:extLst>
      <p:ext uri="{BB962C8B-B14F-4D97-AF65-F5344CB8AC3E}">
        <p14:creationId xmlns:p14="http://schemas.microsoft.com/office/powerpoint/2010/main" val="1990704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F729-F8B2-BB4E-9736-E90C67E8B026}"/>
              </a:ext>
            </a:extLst>
          </p:cNvPr>
          <p:cNvSpPr>
            <a:spLocks noGrp="1"/>
          </p:cNvSpPr>
          <p:nvPr>
            <p:ph type="title"/>
          </p:nvPr>
        </p:nvSpPr>
        <p:spPr>
          <a:xfrm>
            <a:off x="1232451" y="465439"/>
            <a:ext cx="7296263" cy="4236288"/>
          </a:xfrm>
        </p:spPr>
        <p:txBody>
          <a:bodyPr>
            <a:normAutofit/>
          </a:bodyPr>
          <a:lstStyle/>
          <a:p>
            <a:pPr algn="l"/>
            <a:r>
              <a:rPr lang="en-US" sz="5400" dirty="0"/>
              <a:t>Cultivating stillness </a:t>
            </a:r>
            <a:br>
              <a:rPr lang="en-US" sz="5400" dirty="0"/>
            </a:br>
            <a:r>
              <a:rPr lang="en-US" sz="5400" dirty="0"/>
              <a:t>requires solitude</a:t>
            </a:r>
          </a:p>
        </p:txBody>
      </p:sp>
    </p:spTree>
    <p:extLst>
      <p:ext uri="{BB962C8B-B14F-4D97-AF65-F5344CB8AC3E}">
        <p14:creationId xmlns:p14="http://schemas.microsoft.com/office/powerpoint/2010/main" val="1715264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F169-B091-7442-9FF3-D805814282F0}"/>
              </a:ext>
            </a:extLst>
          </p:cNvPr>
          <p:cNvSpPr>
            <a:spLocks noGrp="1"/>
          </p:cNvSpPr>
          <p:nvPr>
            <p:ph type="title"/>
          </p:nvPr>
        </p:nvSpPr>
        <p:spPr/>
        <p:txBody>
          <a:bodyPr>
            <a:normAutofit/>
          </a:bodyPr>
          <a:lstStyle/>
          <a:p>
            <a:pPr algn="l"/>
            <a:r>
              <a:rPr lang="en-US" sz="4800" dirty="0"/>
              <a:t>"People rarely learn something while in a crowd.”</a:t>
            </a:r>
            <a:br>
              <a:rPr lang="en-US" sz="4800" dirty="0"/>
            </a:br>
            <a:br>
              <a:rPr lang="en-US" sz="2800" dirty="0"/>
            </a:br>
            <a:r>
              <a:rPr lang="en-US" sz="4400" b="0" dirty="0"/>
              <a:t>- Chuck Swindoll</a:t>
            </a:r>
            <a:endParaRPr lang="en-US" sz="4800" b="0" dirty="0"/>
          </a:p>
        </p:txBody>
      </p:sp>
    </p:spTree>
    <p:extLst>
      <p:ext uri="{BB962C8B-B14F-4D97-AF65-F5344CB8AC3E}">
        <p14:creationId xmlns:p14="http://schemas.microsoft.com/office/powerpoint/2010/main" val="4222498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0BEAA-8624-334D-AB63-2F56CD8B0EAD}"/>
              </a:ext>
            </a:extLst>
          </p:cNvPr>
          <p:cNvSpPr>
            <a:spLocks noGrp="1"/>
          </p:cNvSpPr>
          <p:nvPr>
            <p:ph type="title"/>
          </p:nvPr>
        </p:nvSpPr>
        <p:spPr/>
        <p:txBody>
          <a:bodyPr/>
          <a:lstStyle/>
          <a:p>
            <a:r>
              <a:rPr lang="en-US" dirty="0"/>
              <a:t>Stillness Through Solitude</a:t>
            </a:r>
          </a:p>
        </p:txBody>
      </p:sp>
      <p:sp>
        <p:nvSpPr>
          <p:cNvPr id="3" name="Text Placeholder 2">
            <a:extLst>
              <a:ext uri="{FF2B5EF4-FFF2-40B4-BE49-F238E27FC236}">
                <a16:creationId xmlns:a16="http://schemas.microsoft.com/office/drawing/2014/main" id="{E383A518-16FD-1B45-8B48-9E583BAD9A0A}"/>
              </a:ext>
            </a:extLst>
          </p:cNvPr>
          <p:cNvSpPr>
            <a:spLocks noGrp="1"/>
          </p:cNvSpPr>
          <p:nvPr>
            <p:ph type="body" sz="quarter" idx="10"/>
          </p:nvPr>
        </p:nvSpPr>
        <p:spPr/>
        <p:txBody>
          <a:bodyPr>
            <a:normAutofit/>
          </a:bodyPr>
          <a:lstStyle/>
          <a:p>
            <a:pPr marL="697230" indent="-697230">
              <a:buFont typeface="+mj-lt"/>
              <a:buAutoNum type="arabicPeriod"/>
            </a:pPr>
            <a:r>
              <a:rPr lang="en-US" sz="5400" b="1" dirty="0"/>
              <a:t>Pick a place and time</a:t>
            </a:r>
          </a:p>
        </p:txBody>
      </p:sp>
    </p:spTree>
    <p:extLst>
      <p:ext uri="{BB962C8B-B14F-4D97-AF65-F5344CB8AC3E}">
        <p14:creationId xmlns:p14="http://schemas.microsoft.com/office/powerpoint/2010/main" val="3812060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0BEAA-8624-334D-AB63-2F56CD8B0EAD}"/>
              </a:ext>
            </a:extLst>
          </p:cNvPr>
          <p:cNvSpPr>
            <a:spLocks noGrp="1"/>
          </p:cNvSpPr>
          <p:nvPr>
            <p:ph type="title"/>
          </p:nvPr>
        </p:nvSpPr>
        <p:spPr/>
        <p:txBody>
          <a:bodyPr/>
          <a:lstStyle/>
          <a:p>
            <a:r>
              <a:rPr lang="en-US" dirty="0"/>
              <a:t>Stillness Through Solitude</a:t>
            </a:r>
          </a:p>
        </p:txBody>
      </p:sp>
      <p:sp>
        <p:nvSpPr>
          <p:cNvPr id="3" name="Text Placeholder 2">
            <a:extLst>
              <a:ext uri="{FF2B5EF4-FFF2-40B4-BE49-F238E27FC236}">
                <a16:creationId xmlns:a16="http://schemas.microsoft.com/office/drawing/2014/main" id="{E383A518-16FD-1B45-8B48-9E583BAD9A0A}"/>
              </a:ext>
            </a:extLst>
          </p:cNvPr>
          <p:cNvSpPr>
            <a:spLocks noGrp="1"/>
          </p:cNvSpPr>
          <p:nvPr>
            <p:ph type="body" sz="quarter" idx="10"/>
          </p:nvPr>
        </p:nvSpPr>
        <p:spPr/>
        <p:txBody>
          <a:bodyPr>
            <a:normAutofit/>
          </a:bodyPr>
          <a:lstStyle/>
          <a:p>
            <a:pPr marL="697230" indent="-697230">
              <a:buFont typeface="+mj-lt"/>
              <a:buAutoNum type="arabicPeriod"/>
            </a:pPr>
            <a:r>
              <a:rPr lang="en-US" sz="2400" dirty="0"/>
              <a:t>Pick a place and time</a:t>
            </a:r>
          </a:p>
          <a:p>
            <a:pPr marL="697230" indent="-697230">
              <a:buFont typeface="+mj-lt"/>
              <a:buAutoNum type="arabicPeriod"/>
            </a:pPr>
            <a:r>
              <a:rPr lang="en-US" sz="5400" b="1" dirty="0"/>
              <a:t>Let your mind run </a:t>
            </a:r>
            <a:br>
              <a:rPr lang="en-US" sz="5400" b="1" dirty="0"/>
            </a:br>
            <a:r>
              <a:rPr lang="en-US" sz="5400" b="1" dirty="0"/>
              <a:t>to empty</a:t>
            </a:r>
          </a:p>
        </p:txBody>
      </p:sp>
    </p:spTree>
    <p:extLst>
      <p:ext uri="{BB962C8B-B14F-4D97-AF65-F5344CB8AC3E}">
        <p14:creationId xmlns:p14="http://schemas.microsoft.com/office/powerpoint/2010/main" val="2188219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038592-5867-4E4C-AE4E-AB5902C14491}"/>
              </a:ext>
            </a:extLst>
          </p:cNvPr>
          <p:cNvPicPr>
            <a:picLocks noChangeAspect="1"/>
          </p:cNvPicPr>
          <p:nvPr/>
        </p:nvPicPr>
        <p:blipFill>
          <a:blip r:embed="rId2"/>
          <a:stretch>
            <a:fillRect/>
          </a:stretch>
        </p:blipFill>
        <p:spPr>
          <a:xfrm>
            <a:off x="1717155" y="0"/>
            <a:ext cx="3053953" cy="5143500"/>
          </a:xfrm>
          <a:prstGeom prst="rect">
            <a:avLst/>
          </a:prstGeom>
        </p:spPr>
      </p:pic>
      <p:sp>
        <p:nvSpPr>
          <p:cNvPr id="3" name="Rectangle 2">
            <a:extLst>
              <a:ext uri="{FF2B5EF4-FFF2-40B4-BE49-F238E27FC236}">
                <a16:creationId xmlns:a16="http://schemas.microsoft.com/office/drawing/2014/main" id="{CB3B0688-497E-AC47-98D9-321ECF1ED14C}"/>
              </a:ext>
            </a:extLst>
          </p:cNvPr>
          <p:cNvSpPr/>
          <p:nvPr/>
        </p:nvSpPr>
        <p:spPr>
          <a:xfrm>
            <a:off x="5495308" y="3293533"/>
            <a:ext cx="2281394" cy="646331"/>
          </a:xfrm>
          <a:prstGeom prst="rect">
            <a:avLst/>
          </a:prstGeom>
        </p:spPr>
        <p:txBody>
          <a:bodyPr wrap="none">
            <a:spAutoFit/>
          </a:bodyPr>
          <a:lstStyle/>
          <a:p>
            <a:r>
              <a:rPr lang="en-US" b="1" dirty="0">
                <a:latin typeface="Lato Black" panose="020F0502020204030203" pitchFamily="34" charset="0"/>
                <a:ea typeface="Lato Black" panose="020F0502020204030203" pitchFamily="34" charset="0"/>
                <a:cs typeface="Lato Black" panose="020F0502020204030203" pitchFamily="34" charset="0"/>
              </a:rPr>
              <a:t>Doug Harvey</a:t>
            </a:r>
          </a:p>
          <a:p>
            <a:r>
              <a:rPr lang="en-US" dirty="0">
                <a:latin typeface="Lato Medium" panose="020F0502020204030203" pitchFamily="34" charset="0"/>
                <a:ea typeface="Lato Medium" panose="020F0502020204030203" pitchFamily="34" charset="0"/>
                <a:cs typeface="Lato Medium" panose="020F0502020204030203" pitchFamily="34" charset="0"/>
              </a:rPr>
              <a:t>Montreal Canadiens</a:t>
            </a:r>
          </a:p>
        </p:txBody>
      </p:sp>
      <p:cxnSp>
        <p:nvCxnSpPr>
          <p:cNvPr id="5" name="Straight Connector 4">
            <a:extLst>
              <a:ext uri="{FF2B5EF4-FFF2-40B4-BE49-F238E27FC236}">
                <a16:creationId xmlns:a16="http://schemas.microsoft.com/office/drawing/2014/main" id="{66132C10-EC87-0F4C-9DC3-8DAF45D88CC3}"/>
              </a:ext>
            </a:extLst>
          </p:cNvPr>
          <p:cNvCxnSpPr>
            <a:cxnSpLocks/>
          </p:cNvCxnSpPr>
          <p:nvPr/>
        </p:nvCxnSpPr>
        <p:spPr>
          <a:xfrm flipH="1">
            <a:off x="4436828" y="4071068"/>
            <a:ext cx="3442915"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620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0BEAA-8624-334D-AB63-2F56CD8B0EAD}"/>
              </a:ext>
            </a:extLst>
          </p:cNvPr>
          <p:cNvSpPr>
            <a:spLocks noGrp="1"/>
          </p:cNvSpPr>
          <p:nvPr>
            <p:ph type="title"/>
          </p:nvPr>
        </p:nvSpPr>
        <p:spPr/>
        <p:txBody>
          <a:bodyPr/>
          <a:lstStyle/>
          <a:p>
            <a:r>
              <a:rPr lang="en-US" dirty="0"/>
              <a:t>Stillness Through Solitude</a:t>
            </a:r>
          </a:p>
        </p:txBody>
      </p:sp>
      <p:sp>
        <p:nvSpPr>
          <p:cNvPr id="3" name="Text Placeholder 2">
            <a:extLst>
              <a:ext uri="{FF2B5EF4-FFF2-40B4-BE49-F238E27FC236}">
                <a16:creationId xmlns:a16="http://schemas.microsoft.com/office/drawing/2014/main" id="{E383A518-16FD-1B45-8B48-9E583BAD9A0A}"/>
              </a:ext>
            </a:extLst>
          </p:cNvPr>
          <p:cNvSpPr>
            <a:spLocks noGrp="1"/>
          </p:cNvSpPr>
          <p:nvPr>
            <p:ph type="body" sz="quarter" idx="10"/>
          </p:nvPr>
        </p:nvSpPr>
        <p:spPr/>
        <p:txBody>
          <a:bodyPr>
            <a:normAutofit/>
          </a:bodyPr>
          <a:lstStyle/>
          <a:p>
            <a:pPr marL="697230" indent="-697230">
              <a:buFont typeface="+mj-lt"/>
              <a:buAutoNum type="arabicPeriod"/>
            </a:pPr>
            <a:r>
              <a:rPr lang="en-US" sz="2400" dirty="0"/>
              <a:t>Pick a place and time</a:t>
            </a:r>
          </a:p>
          <a:p>
            <a:pPr marL="697230" indent="-697230">
              <a:buFont typeface="+mj-lt"/>
              <a:buAutoNum type="arabicPeriod"/>
            </a:pPr>
            <a:r>
              <a:rPr lang="en-US" sz="2400" dirty="0"/>
              <a:t>Let your mind run to empty</a:t>
            </a:r>
          </a:p>
          <a:p>
            <a:pPr marL="697230" indent="-697230">
              <a:buFont typeface="+mj-lt"/>
              <a:buAutoNum type="arabicPeriod"/>
            </a:pPr>
            <a:r>
              <a:rPr lang="en-US" sz="5400" b="1" dirty="0"/>
              <a:t>Write down </a:t>
            </a:r>
            <a:br>
              <a:rPr lang="en-US" sz="5400" b="1" dirty="0"/>
            </a:br>
            <a:r>
              <a:rPr lang="en-US" sz="5400" b="1" dirty="0"/>
              <a:t>your thoughts</a:t>
            </a:r>
          </a:p>
        </p:txBody>
      </p:sp>
    </p:spTree>
    <p:extLst>
      <p:ext uri="{BB962C8B-B14F-4D97-AF65-F5344CB8AC3E}">
        <p14:creationId xmlns:p14="http://schemas.microsoft.com/office/powerpoint/2010/main" val="3583776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DB87-87D8-B943-B6A7-8726F7ADC85D}"/>
              </a:ext>
            </a:extLst>
          </p:cNvPr>
          <p:cNvSpPr>
            <a:spLocks noGrp="1"/>
          </p:cNvSpPr>
          <p:nvPr>
            <p:ph type="title"/>
          </p:nvPr>
        </p:nvSpPr>
        <p:spPr/>
        <p:txBody>
          <a:bodyPr/>
          <a:lstStyle/>
          <a:p>
            <a:r>
              <a:rPr lang="en-US" dirty="0"/>
              <a:t>#1</a:t>
            </a:r>
            <a:br>
              <a:rPr lang="en-US" dirty="0"/>
            </a:br>
            <a:r>
              <a:rPr lang="en-US" dirty="0"/>
              <a:t>On a scale of 1 (very slow) to 10 (super fast), how would you rate the pace of your life? Are you satisfied with the pace and why?</a:t>
            </a:r>
          </a:p>
        </p:txBody>
      </p:sp>
    </p:spTree>
    <p:extLst>
      <p:ext uri="{BB962C8B-B14F-4D97-AF65-F5344CB8AC3E}">
        <p14:creationId xmlns:p14="http://schemas.microsoft.com/office/powerpoint/2010/main" val="2670268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DB87-87D8-B943-B6A7-8726F7ADC85D}"/>
              </a:ext>
            </a:extLst>
          </p:cNvPr>
          <p:cNvSpPr>
            <a:spLocks noGrp="1"/>
          </p:cNvSpPr>
          <p:nvPr>
            <p:ph type="title"/>
          </p:nvPr>
        </p:nvSpPr>
        <p:spPr/>
        <p:txBody>
          <a:bodyPr>
            <a:normAutofit fontScale="90000"/>
          </a:bodyPr>
          <a:lstStyle/>
          <a:p>
            <a:r>
              <a:rPr lang="en-US" dirty="0"/>
              <a:t>#2</a:t>
            </a:r>
            <a:br>
              <a:rPr lang="en-US" dirty="0"/>
            </a:br>
            <a:r>
              <a:rPr lang="en-US" dirty="0"/>
              <a:t>In your opinion what is the number one factor that determines the pace of your life? What/who should be the primary factor?</a:t>
            </a:r>
          </a:p>
        </p:txBody>
      </p:sp>
    </p:spTree>
    <p:extLst>
      <p:ext uri="{BB962C8B-B14F-4D97-AF65-F5344CB8AC3E}">
        <p14:creationId xmlns:p14="http://schemas.microsoft.com/office/powerpoint/2010/main" val="3598449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DB87-87D8-B943-B6A7-8726F7ADC85D}"/>
              </a:ext>
            </a:extLst>
          </p:cNvPr>
          <p:cNvSpPr>
            <a:spLocks noGrp="1"/>
          </p:cNvSpPr>
          <p:nvPr>
            <p:ph type="title"/>
          </p:nvPr>
        </p:nvSpPr>
        <p:spPr>
          <a:xfrm>
            <a:off x="615284" y="1362269"/>
            <a:ext cx="8003929" cy="3339458"/>
          </a:xfrm>
        </p:spPr>
        <p:txBody>
          <a:bodyPr>
            <a:normAutofit fontScale="90000"/>
          </a:bodyPr>
          <a:lstStyle/>
          <a:p>
            <a:r>
              <a:rPr lang="en-US" dirty="0"/>
              <a:t>#3</a:t>
            </a:r>
            <a:br>
              <a:rPr lang="en-US" dirty="0"/>
            </a:br>
            <a:r>
              <a:rPr lang="en-US" dirty="0"/>
              <a:t>With all the encouragements and proofs of God's care, why do you think so many believers do not turn to Him in time of need? </a:t>
            </a:r>
            <a:br>
              <a:rPr lang="en-US" dirty="0"/>
            </a:br>
            <a:r>
              <a:rPr lang="en-US" dirty="0"/>
              <a:t>Why is this so?</a:t>
            </a:r>
          </a:p>
        </p:txBody>
      </p:sp>
    </p:spTree>
    <p:extLst>
      <p:ext uri="{BB962C8B-B14F-4D97-AF65-F5344CB8AC3E}">
        <p14:creationId xmlns:p14="http://schemas.microsoft.com/office/powerpoint/2010/main" val="268938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DB87-87D8-B943-B6A7-8726F7ADC85D}"/>
              </a:ext>
            </a:extLst>
          </p:cNvPr>
          <p:cNvSpPr>
            <a:spLocks noGrp="1"/>
          </p:cNvSpPr>
          <p:nvPr>
            <p:ph type="title"/>
          </p:nvPr>
        </p:nvSpPr>
        <p:spPr>
          <a:xfrm>
            <a:off x="615284" y="1362269"/>
            <a:ext cx="8003929" cy="3339458"/>
          </a:xfrm>
        </p:spPr>
        <p:txBody>
          <a:bodyPr>
            <a:normAutofit/>
          </a:bodyPr>
          <a:lstStyle/>
          <a:p>
            <a:r>
              <a:rPr lang="en-US" dirty="0"/>
              <a:t>#4</a:t>
            </a:r>
            <a:br>
              <a:rPr lang="en-US" dirty="0"/>
            </a:br>
            <a:r>
              <a:rPr lang="en-US" b="0" dirty="0"/>
              <a:t>What stops you from being alone with God?</a:t>
            </a:r>
            <a:endParaRPr lang="en-US" dirty="0"/>
          </a:p>
        </p:txBody>
      </p:sp>
    </p:spTree>
    <p:extLst>
      <p:ext uri="{BB962C8B-B14F-4D97-AF65-F5344CB8AC3E}">
        <p14:creationId xmlns:p14="http://schemas.microsoft.com/office/powerpoint/2010/main" val="3922211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DB87-87D8-B943-B6A7-8726F7ADC85D}"/>
              </a:ext>
            </a:extLst>
          </p:cNvPr>
          <p:cNvSpPr>
            <a:spLocks noGrp="1"/>
          </p:cNvSpPr>
          <p:nvPr>
            <p:ph type="title"/>
          </p:nvPr>
        </p:nvSpPr>
        <p:spPr>
          <a:xfrm>
            <a:off x="615284" y="1362269"/>
            <a:ext cx="8003929" cy="3339458"/>
          </a:xfrm>
        </p:spPr>
        <p:txBody>
          <a:bodyPr>
            <a:normAutofit fontScale="90000"/>
          </a:bodyPr>
          <a:lstStyle/>
          <a:p>
            <a:r>
              <a:rPr lang="en-US" dirty="0"/>
              <a:t>#5</a:t>
            </a:r>
            <a:br>
              <a:rPr lang="en-US" dirty="0"/>
            </a:br>
            <a:r>
              <a:rPr lang="en-US" b="0" dirty="0"/>
              <a:t>Have the group stop all discussion and movement for 10 minutes and let each write down any thoughts that occur during that time. </a:t>
            </a:r>
            <a:br>
              <a:rPr lang="en-US" b="0" dirty="0"/>
            </a:br>
            <a:r>
              <a:rPr lang="en-US" sz="3100" b="0" i="1" dirty="0"/>
              <a:t>Share with the group when time is up.</a:t>
            </a:r>
            <a:endParaRPr lang="en-US" i="1" dirty="0"/>
          </a:p>
        </p:txBody>
      </p:sp>
    </p:spTree>
    <p:extLst>
      <p:ext uri="{BB962C8B-B14F-4D97-AF65-F5344CB8AC3E}">
        <p14:creationId xmlns:p14="http://schemas.microsoft.com/office/powerpoint/2010/main" val="4004413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416D-FF90-8947-80DC-04784C62C111}"/>
              </a:ext>
            </a:extLst>
          </p:cNvPr>
          <p:cNvSpPr>
            <a:spLocks noGrp="1"/>
          </p:cNvSpPr>
          <p:nvPr>
            <p:ph type="title"/>
          </p:nvPr>
        </p:nvSpPr>
        <p:spPr/>
        <p:txBody>
          <a:bodyPr/>
          <a:lstStyle/>
          <a:p>
            <a:pPr algn="l"/>
            <a:r>
              <a:rPr lang="en-US" dirty="0"/>
              <a:t>Note:</a:t>
            </a:r>
            <a:br>
              <a:rPr lang="en-US" dirty="0"/>
            </a:br>
            <a:r>
              <a:rPr lang="en-US" b="0" dirty="0"/>
              <a:t>This silent exercise needs to be done by all groups at the same time. </a:t>
            </a:r>
            <a:br>
              <a:rPr lang="en-US" b="0" dirty="0"/>
            </a:br>
            <a:r>
              <a:rPr lang="en-US" b="0" dirty="0"/>
              <a:t>Leave 10 minutes at the end of the session for feedback.</a:t>
            </a:r>
          </a:p>
        </p:txBody>
      </p:sp>
    </p:spTree>
    <p:extLst>
      <p:ext uri="{BB962C8B-B14F-4D97-AF65-F5344CB8AC3E}">
        <p14:creationId xmlns:p14="http://schemas.microsoft.com/office/powerpoint/2010/main" val="312853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73578-B1C8-6547-9261-6AF094FFCB3C}"/>
              </a:ext>
            </a:extLst>
          </p:cNvPr>
          <p:cNvSpPr>
            <a:spLocks noGrp="1"/>
          </p:cNvSpPr>
          <p:nvPr>
            <p:ph type="title"/>
          </p:nvPr>
        </p:nvSpPr>
        <p:spPr>
          <a:xfrm>
            <a:off x="615285" y="962539"/>
            <a:ext cx="7913430" cy="1172530"/>
          </a:xfrm>
        </p:spPr>
        <p:txBody>
          <a:bodyPr/>
          <a:lstStyle/>
          <a:p>
            <a:r>
              <a:rPr lang="en-US" dirty="0">
                <a:latin typeface="Lato Black" panose="020F0502020204030203" pitchFamily="34" charset="0"/>
                <a:ea typeface="Lato Black" panose="020F0502020204030203" pitchFamily="34" charset="0"/>
                <a:cs typeface="Lato Black" panose="020F0502020204030203" pitchFamily="34" charset="0"/>
              </a:rPr>
              <a:t>What’s your Rhythm Rate?</a:t>
            </a:r>
          </a:p>
        </p:txBody>
      </p:sp>
      <p:cxnSp>
        <p:nvCxnSpPr>
          <p:cNvPr id="4" name="Straight Connector 3">
            <a:extLst>
              <a:ext uri="{FF2B5EF4-FFF2-40B4-BE49-F238E27FC236}">
                <a16:creationId xmlns:a16="http://schemas.microsoft.com/office/drawing/2014/main" id="{57B5B567-4D72-EB49-8588-9466025B49C7}"/>
              </a:ext>
            </a:extLst>
          </p:cNvPr>
          <p:cNvCxnSpPr/>
          <p:nvPr/>
        </p:nvCxnSpPr>
        <p:spPr>
          <a:xfrm>
            <a:off x="1554480" y="3008432"/>
            <a:ext cx="6035040" cy="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EA9C2C02-59C3-D842-A6BF-4A3AE38C8292}"/>
              </a:ext>
            </a:extLst>
          </p:cNvPr>
          <p:cNvCxnSpPr/>
          <p:nvPr/>
        </p:nvCxnSpPr>
        <p:spPr>
          <a:xfrm>
            <a:off x="7052806" y="2730136"/>
            <a:ext cx="0" cy="54864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F86EB8F-4D61-7941-97C0-0817216FF8D9}"/>
              </a:ext>
            </a:extLst>
          </p:cNvPr>
          <p:cNvCxnSpPr/>
          <p:nvPr/>
        </p:nvCxnSpPr>
        <p:spPr>
          <a:xfrm>
            <a:off x="2087217" y="2730136"/>
            <a:ext cx="0" cy="54864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F93D2D5-02A3-F747-8636-CDBD9489128D}"/>
              </a:ext>
            </a:extLst>
          </p:cNvPr>
          <p:cNvCxnSpPr/>
          <p:nvPr/>
        </p:nvCxnSpPr>
        <p:spPr>
          <a:xfrm>
            <a:off x="6343437" y="2730136"/>
            <a:ext cx="0" cy="54864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D0F1FE4-E0D7-FC4D-92EC-E05B67DE5A37}"/>
              </a:ext>
            </a:extLst>
          </p:cNvPr>
          <p:cNvCxnSpPr/>
          <p:nvPr/>
        </p:nvCxnSpPr>
        <p:spPr>
          <a:xfrm>
            <a:off x="5634067" y="2730136"/>
            <a:ext cx="0" cy="54864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5DC606D-918F-6440-9936-E42E3D547FB0}"/>
              </a:ext>
            </a:extLst>
          </p:cNvPr>
          <p:cNvCxnSpPr/>
          <p:nvPr/>
        </p:nvCxnSpPr>
        <p:spPr>
          <a:xfrm>
            <a:off x="4924697" y="2730136"/>
            <a:ext cx="0" cy="54864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77DB512-9F91-0048-9F30-A8E5F513A536}"/>
              </a:ext>
            </a:extLst>
          </p:cNvPr>
          <p:cNvCxnSpPr/>
          <p:nvPr/>
        </p:nvCxnSpPr>
        <p:spPr>
          <a:xfrm>
            <a:off x="4215327" y="2734112"/>
            <a:ext cx="0" cy="54864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734C4B6-CC82-7147-B283-4FCA6213D7C5}"/>
              </a:ext>
            </a:extLst>
          </p:cNvPr>
          <p:cNvCxnSpPr/>
          <p:nvPr/>
        </p:nvCxnSpPr>
        <p:spPr>
          <a:xfrm>
            <a:off x="3505957" y="2730136"/>
            <a:ext cx="0" cy="54864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C302657-6B24-054E-A10D-74D5E9C444F1}"/>
              </a:ext>
            </a:extLst>
          </p:cNvPr>
          <p:cNvCxnSpPr/>
          <p:nvPr/>
        </p:nvCxnSpPr>
        <p:spPr>
          <a:xfrm>
            <a:off x="2796587" y="2734112"/>
            <a:ext cx="0" cy="54864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7FA5D528-8278-DB40-A55F-B6D87399B997}"/>
              </a:ext>
            </a:extLst>
          </p:cNvPr>
          <p:cNvSpPr txBox="1"/>
          <p:nvPr/>
        </p:nvSpPr>
        <p:spPr>
          <a:xfrm>
            <a:off x="7685661" y="2694001"/>
            <a:ext cx="659155" cy="584775"/>
          </a:xfrm>
          <a:prstGeom prst="rect">
            <a:avLst/>
          </a:prstGeom>
          <a:noFill/>
        </p:spPr>
        <p:txBody>
          <a:bodyPr wrap="none" rtlCol="0">
            <a:sp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10</a:t>
            </a:r>
          </a:p>
        </p:txBody>
      </p:sp>
      <p:sp>
        <p:nvSpPr>
          <p:cNvPr id="15" name="TextBox 14">
            <a:extLst>
              <a:ext uri="{FF2B5EF4-FFF2-40B4-BE49-F238E27FC236}">
                <a16:creationId xmlns:a16="http://schemas.microsoft.com/office/drawing/2014/main" id="{F4D90177-FA74-6A4C-8203-1109D7760327}"/>
              </a:ext>
            </a:extLst>
          </p:cNvPr>
          <p:cNvSpPr txBox="1"/>
          <p:nvPr/>
        </p:nvSpPr>
        <p:spPr>
          <a:xfrm>
            <a:off x="985794" y="2712068"/>
            <a:ext cx="421910" cy="584775"/>
          </a:xfrm>
          <a:prstGeom prst="rect">
            <a:avLst/>
          </a:prstGeom>
          <a:noFill/>
        </p:spPr>
        <p:txBody>
          <a:bodyPr wrap="none" rtlCol="0">
            <a:sp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1</a:t>
            </a:r>
          </a:p>
        </p:txBody>
      </p:sp>
      <p:sp>
        <p:nvSpPr>
          <p:cNvPr id="16" name="TextBox 15">
            <a:extLst>
              <a:ext uri="{FF2B5EF4-FFF2-40B4-BE49-F238E27FC236}">
                <a16:creationId xmlns:a16="http://schemas.microsoft.com/office/drawing/2014/main" id="{406E01B1-3944-5142-B6D0-53BB07064CB3}"/>
              </a:ext>
            </a:extLst>
          </p:cNvPr>
          <p:cNvSpPr txBox="1"/>
          <p:nvPr/>
        </p:nvSpPr>
        <p:spPr>
          <a:xfrm>
            <a:off x="1876262" y="3296843"/>
            <a:ext cx="421910" cy="584775"/>
          </a:xfrm>
          <a:prstGeom prst="rect">
            <a:avLst/>
          </a:prstGeom>
          <a:noFill/>
        </p:spPr>
        <p:txBody>
          <a:bodyPr wrap="none" rtlCol="0">
            <a:sp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2</a:t>
            </a:r>
          </a:p>
        </p:txBody>
      </p:sp>
      <p:sp>
        <p:nvSpPr>
          <p:cNvPr id="17" name="TextBox 16">
            <a:extLst>
              <a:ext uri="{FF2B5EF4-FFF2-40B4-BE49-F238E27FC236}">
                <a16:creationId xmlns:a16="http://schemas.microsoft.com/office/drawing/2014/main" id="{FFAFB05C-ABFC-E641-B0CD-63DE1FCC5783}"/>
              </a:ext>
            </a:extLst>
          </p:cNvPr>
          <p:cNvSpPr txBox="1"/>
          <p:nvPr/>
        </p:nvSpPr>
        <p:spPr>
          <a:xfrm>
            <a:off x="2600560" y="3296843"/>
            <a:ext cx="421910" cy="584775"/>
          </a:xfrm>
          <a:prstGeom prst="rect">
            <a:avLst/>
          </a:prstGeom>
          <a:noFill/>
        </p:spPr>
        <p:txBody>
          <a:bodyPr wrap="none" rtlCol="0">
            <a:sp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3</a:t>
            </a:r>
          </a:p>
        </p:txBody>
      </p:sp>
      <p:sp>
        <p:nvSpPr>
          <p:cNvPr id="18" name="TextBox 17">
            <a:extLst>
              <a:ext uri="{FF2B5EF4-FFF2-40B4-BE49-F238E27FC236}">
                <a16:creationId xmlns:a16="http://schemas.microsoft.com/office/drawing/2014/main" id="{1E6C6042-3B9C-2747-BE81-DEECF6E1E7E5}"/>
              </a:ext>
            </a:extLst>
          </p:cNvPr>
          <p:cNvSpPr txBox="1"/>
          <p:nvPr/>
        </p:nvSpPr>
        <p:spPr>
          <a:xfrm>
            <a:off x="3295002" y="3302982"/>
            <a:ext cx="421910" cy="584775"/>
          </a:xfrm>
          <a:prstGeom prst="rect">
            <a:avLst/>
          </a:prstGeom>
          <a:noFill/>
        </p:spPr>
        <p:txBody>
          <a:bodyPr wrap="none" rtlCol="0">
            <a:sp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4</a:t>
            </a:r>
          </a:p>
        </p:txBody>
      </p:sp>
      <p:sp>
        <p:nvSpPr>
          <p:cNvPr id="19" name="TextBox 18">
            <a:extLst>
              <a:ext uri="{FF2B5EF4-FFF2-40B4-BE49-F238E27FC236}">
                <a16:creationId xmlns:a16="http://schemas.microsoft.com/office/drawing/2014/main" id="{615C430D-5A77-CC4C-A964-6C3CF0721993}"/>
              </a:ext>
            </a:extLst>
          </p:cNvPr>
          <p:cNvSpPr txBox="1"/>
          <p:nvPr/>
        </p:nvSpPr>
        <p:spPr>
          <a:xfrm>
            <a:off x="3989444" y="3296843"/>
            <a:ext cx="421910" cy="584775"/>
          </a:xfrm>
          <a:prstGeom prst="rect">
            <a:avLst/>
          </a:prstGeom>
          <a:noFill/>
        </p:spPr>
        <p:txBody>
          <a:bodyPr wrap="none" rtlCol="0">
            <a:sp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5</a:t>
            </a:r>
          </a:p>
        </p:txBody>
      </p:sp>
      <p:sp>
        <p:nvSpPr>
          <p:cNvPr id="20" name="TextBox 19">
            <a:extLst>
              <a:ext uri="{FF2B5EF4-FFF2-40B4-BE49-F238E27FC236}">
                <a16:creationId xmlns:a16="http://schemas.microsoft.com/office/drawing/2014/main" id="{A89F53C0-3D1B-0E47-9F45-64235365AFBC}"/>
              </a:ext>
            </a:extLst>
          </p:cNvPr>
          <p:cNvSpPr txBox="1"/>
          <p:nvPr/>
        </p:nvSpPr>
        <p:spPr>
          <a:xfrm>
            <a:off x="4683886" y="3296843"/>
            <a:ext cx="421910" cy="584775"/>
          </a:xfrm>
          <a:prstGeom prst="rect">
            <a:avLst/>
          </a:prstGeom>
          <a:noFill/>
        </p:spPr>
        <p:txBody>
          <a:bodyPr wrap="none" rtlCol="0">
            <a:sp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6</a:t>
            </a:r>
          </a:p>
        </p:txBody>
      </p:sp>
      <p:sp>
        <p:nvSpPr>
          <p:cNvPr id="21" name="TextBox 20">
            <a:extLst>
              <a:ext uri="{FF2B5EF4-FFF2-40B4-BE49-F238E27FC236}">
                <a16:creationId xmlns:a16="http://schemas.microsoft.com/office/drawing/2014/main" id="{AF2B2346-8C77-3F49-A7BD-CA4DE614C85A}"/>
              </a:ext>
            </a:extLst>
          </p:cNvPr>
          <p:cNvSpPr txBox="1"/>
          <p:nvPr/>
        </p:nvSpPr>
        <p:spPr>
          <a:xfrm>
            <a:off x="5423112" y="3286729"/>
            <a:ext cx="421910" cy="584775"/>
          </a:xfrm>
          <a:prstGeom prst="rect">
            <a:avLst/>
          </a:prstGeom>
          <a:noFill/>
        </p:spPr>
        <p:txBody>
          <a:bodyPr wrap="none" rtlCol="0">
            <a:sp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7</a:t>
            </a:r>
          </a:p>
        </p:txBody>
      </p:sp>
      <p:sp>
        <p:nvSpPr>
          <p:cNvPr id="22" name="TextBox 21">
            <a:extLst>
              <a:ext uri="{FF2B5EF4-FFF2-40B4-BE49-F238E27FC236}">
                <a16:creationId xmlns:a16="http://schemas.microsoft.com/office/drawing/2014/main" id="{C5FC1892-E71A-8C48-9308-347CB2640940}"/>
              </a:ext>
            </a:extLst>
          </p:cNvPr>
          <p:cNvSpPr txBox="1"/>
          <p:nvPr/>
        </p:nvSpPr>
        <p:spPr>
          <a:xfrm>
            <a:off x="6162338" y="3296843"/>
            <a:ext cx="421910" cy="584775"/>
          </a:xfrm>
          <a:prstGeom prst="rect">
            <a:avLst/>
          </a:prstGeom>
          <a:noFill/>
        </p:spPr>
        <p:txBody>
          <a:bodyPr wrap="none" rtlCol="0">
            <a:sp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8</a:t>
            </a:r>
          </a:p>
        </p:txBody>
      </p:sp>
      <p:sp>
        <p:nvSpPr>
          <p:cNvPr id="23" name="TextBox 22">
            <a:extLst>
              <a:ext uri="{FF2B5EF4-FFF2-40B4-BE49-F238E27FC236}">
                <a16:creationId xmlns:a16="http://schemas.microsoft.com/office/drawing/2014/main" id="{06D379AA-DAA5-094B-A8EA-ECA18DE9B9E6}"/>
              </a:ext>
            </a:extLst>
          </p:cNvPr>
          <p:cNvSpPr txBox="1"/>
          <p:nvPr/>
        </p:nvSpPr>
        <p:spPr>
          <a:xfrm>
            <a:off x="6856780" y="3296843"/>
            <a:ext cx="421910" cy="584775"/>
          </a:xfrm>
          <a:prstGeom prst="rect">
            <a:avLst/>
          </a:prstGeom>
          <a:noFill/>
        </p:spPr>
        <p:txBody>
          <a:bodyPr wrap="none" rtlCol="0">
            <a:sp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9</a:t>
            </a:r>
          </a:p>
        </p:txBody>
      </p:sp>
    </p:spTree>
    <p:extLst>
      <p:ext uri="{BB962C8B-B14F-4D97-AF65-F5344CB8AC3E}">
        <p14:creationId xmlns:p14="http://schemas.microsoft.com/office/powerpoint/2010/main" val="114080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0D20A-9409-7146-9588-DD651037B056}"/>
              </a:ext>
            </a:extLst>
          </p:cNvPr>
          <p:cNvSpPr>
            <a:spLocks noGrp="1"/>
          </p:cNvSpPr>
          <p:nvPr>
            <p:ph type="title"/>
          </p:nvPr>
        </p:nvSpPr>
        <p:spPr>
          <a:xfrm>
            <a:off x="1598211" y="465439"/>
            <a:ext cx="6930503" cy="4236288"/>
          </a:xfrm>
        </p:spPr>
        <p:txBody>
          <a:bodyPr>
            <a:normAutofit/>
          </a:bodyPr>
          <a:lstStyle/>
          <a:p>
            <a:pPr algn="l"/>
            <a:r>
              <a:rPr lang="en-US" sz="7200" i="1" dirty="0"/>
              <a:t>Selah</a:t>
            </a:r>
            <a:br>
              <a:rPr lang="en-US" sz="4800" dirty="0"/>
            </a:br>
            <a:r>
              <a:rPr lang="en-US" sz="4800" dirty="0"/>
              <a:t>Pause, Cease, Stop</a:t>
            </a:r>
          </a:p>
        </p:txBody>
      </p:sp>
    </p:spTree>
    <p:extLst>
      <p:ext uri="{BB962C8B-B14F-4D97-AF65-F5344CB8AC3E}">
        <p14:creationId xmlns:p14="http://schemas.microsoft.com/office/powerpoint/2010/main" val="1580288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40C590-9184-FD47-8F8C-AB8AF36A8CFD}"/>
              </a:ext>
            </a:extLst>
          </p:cNvPr>
          <p:cNvSpPr>
            <a:spLocks noGrp="1"/>
          </p:cNvSpPr>
          <p:nvPr>
            <p:ph type="body" sz="quarter" idx="10"/>
          </p:nvPr>
        </p:nvSpPr>
        <p:spPr>
          <a:xfrm>
            <a:off x="713221" y="429598"/>
            <a:ext cx="7452769" cy="3680039"/>
          </a:xfrm>
        </p:spPr>
        <p:txBody>
          <a:bodyPr>
            <a:normAutofit lnSpcReduction="10000"/>
          </a:bodyPr>
          <a:lstStyle/>
          <a:p>
            <a:r>
              <a:rPr lang="en-US" sz="2800" baseline="30000" dirty="0"/>
              <a:t>1 </a:t>
            </a:r>
            <a:r>
              <a:rPr lang="en-US" sz="2800" dirty="0"/>
              <a:t>God is our refuge and strength,</a:t>
            </a:r>
            <a:br>
              <a:rPr lang="en-US" sz="2800" dirty="0"/>
            </a:br>
            <a:r>
              <a:rPr lang="en-US" sz="2800" dirty="0"/>
              <a:t>A very present help in trouble.</a:t>
            </a:r>
            <a:br>
              <a:rPr lang="en-US" sz="2800" dirty="0"/>
            </a:br>
            <a:r>
              <a:rPr lang="en-US" sz="2800" baseline="30000" dirty="0"/>
              <a:t>2 </a:t>
            </a:r>
            <a:r>
              <a:rPr lang="en-US" sz="2800" dirty="0"/>
              <a:t>Therefore we will not fear, though the earth should change</a:t>
            </a:r>
            <a:br>
              <a:rPr lang="en-US" sz="2800" dirty="0"/>
            </a:br>
            <a:r>
              <a:rPr lang="en-US" sz="2800" dirty="0"/>
              <a:t>And though the mountains slip into the heart of the sea;</a:t>
            </a:r>
            <a:br>
              <a:rPr lang="en-US" sz="2800" dirty="0"/>
            </a:br>
            <a:r>
              <a:rPr lang="en-US" sz="2800" baseline="30000" dirty="0"/>
              <a:t>3 </a:t>
            </a:r>
            <a:r>
              <a:rPr lang="en-US" sz="2800" dirty="0"/>
              <a:t>Though its waters roar and foam,</a:t>
            </a:r>
            <a:br>
              <a:rPr lang="en-US" sz="2800" dirty="0"/>
            </a:br>
            <a:r>
              <a:rPr lang="en-US" sz="2800" dirty="0"/>
              <a:t>Though the mountains quake at its swelling pride. </a:t>
            </a:r>
            <a:r>
              <a:rPr lang="en-US" sz="2800" i="1" dirty="0"/>
              <a:t>Selah.</a:t>
            </a:r>
            <a:endParaRPr lang="en-US" sz="2800" dirty="0"/>
          </a:p>
        </p:txBody>
      </p:sp>
      <p:sp>
        <p:nvSpPr>
          <p:cNvPr id="3" name="Text Placeholder 2">
            <a:extLst>
              <a:ext uri="{FF2B5EF4-FFF2-40B4-BE49-F238E27FC236}">
                <a16:creationId xmlns:a16="http://schemas.microsoft.com/office/drawing/2014/main" id="{F724B775-B1A6-074D-BCCA-1A13ED8093FC}"/>
              </a:ext>
            </a:extLst>
          </p:cNvPr>
          <p:cNvSpPr>
            <a:spLocks noGrp="1"/>
          </p:cNvSpPr>
          <p:nvPr>
            <p:ph type="body" sz="quarter" idx="11"/>
          </p:nvPr>
        </p:nvSpPr>
        <p:spPr/>
        <p:txBody>
          <a:bodyPr/>
          <a:lstStyle/>
          <a:p>
            <a:r>
              <a:rPr lang="en-US" dirty="0"/>
              <a:t>- Psalm 46:1-3</a:t>
            </a:r>
          </a:p>
        </p:txBody>
      </p:sp>
    </p:spTree>
    <p:extLst>
      <p:ext uri="{BB962C8B-B14F-4D97-AF65-F5344CB8AC3E}">
        <p14:creationId xmlns:p14="http://schemas.microsoft.com/office/powerpoint/2010/main" val="4246431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40C590-9184-FD47-8F8C-AB8AF36A8CFD}"/>
              </a:ext>
            </a:extLst>
          </p:cNvPr>
          <p:cNvSpPr>
            <a:spLocks noGrp="1"/>
          </p:cNvSpPr>
          <p:nvPr>
            <p:ph type="body" sz="quarter" idx="10"/>
          </p:nvPr>
        </p:nvSpPr>
        <p:spPr/>
        <p:txBody>
          <a:bodyPr>
            <a:normAutofit/>
          </a:bodyPr>
          <a:lstStyle/>
          <a:p>
            <a:r>
              <a:rPr lang="en-US" sz="2800" baseline="30000" dirty="0"/>
              <a:t>4</a:t>
            </a:r>
            <a:r>
              <a:rPr lang="en-US" sz="2800" dirty="0"/>
              <a:t> There is a river whose streams make glad the city of God, </a:t>
            </a:r>
          </a:p>
          <a:p>
            <a:r>
              <a:rPr lang="en-US" sz="2800" dirty="0"/>
              <a:t>The holy dwelling places of the Most High. </a:t>
            </a:r>
          </a:p>
          <a:p>
            <a:r>
              <a:rPr lang="en-US" sz="2800" baseline="30000" dirty="0"/>
              <a:t>5</a:t>
            </a:r>
            <a:r>
              <a:rPr lang="en-US" sz="2800" dirty="0"/>
              <a:t> God is in the midst of her, she will not be moved; </a:t>
            </a:r>
          </a:p>
          <a:p>
            <a:r>
              <a:rPr lang="en-US" sz="2800" dirty="0"/>
              <a:t>God will help her when morning dawns.</a:t>
            </a:r>
          </a:p>
        </p:txBody>
      </p:sp>
      <p:sp>
        <p:nvSpPr>
          <p:cNvPr id="3" name="Text Placeholder 2">
            <a:extLst>
              <a:ext uri="{FF2B5EF4-FFF2-40B4-BE49-F238E27FC236}">
                <a16:creationId xmlns:a16="http://schemas.microsoft.com/office/drawing/2014/main" id="{F724B775-B1A6-074D-BCCA-1A13ED8093FC}"/>
              </a:ext>
            </a:extLst>
          </p:cNvPr>
          <p:cNvSpPr>
            <a:spLocks noGrp="1"/>
          </p:cNvSpPr>
          <p:nvPr>
            <p:ph type="body" sz="quarter" idx="11"/>
          </p:nvPr>
        </p:nvSpPr>
        <p:spPr/>
        <p:txBody>
          <a:bodyPr/>
          <a:lstStyle/>
          <a:p>
            <a:r>
              <a:rPr lang="en-US" dirty="0"/>
              <a:t>- Psalm 46:4-5</a:t>
            </a:r>
          </a:p>
        </p:txBody>
      </p:sp>
    </p:spTree>
    <p:extLst>
      <p:ext uri="{BB962C8B-B14F-4D97-AF65-F5344CB8AC3E}">
        <p14:creationId xmlns:p14="http://schemas.microsoft.com/office/powerpoint/2010/main" val="110483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40C590-9184-FD47-8F8C-AB8AF36A8CFD}"/>
              </a:ext>
            </a:extLst>
          </p:cNvPr>
          <p:cNvSpPr>
            <a:spLocks noGrp="1"/>
          </p:cNvSpPr>
          <p:nvPr>
            <p:ph type="body" sz="quarter" idx="10"/>
          </p:nvPr>
        </p:nvSpPr>
        <p:spPr/>
        <p:txBody>
          <a:bodyPr>
            <a:normAutofit/>
          </a:bodyPr>
          <a:lstStyle/>
          <a:p>
            <a:r>
              <a:rPr lang="en-US" sz="2800" baseline="30000" dirty="0"/>
              <a:t>6 </a:t>
            </a:r>
            <a:r>
              <a:rPr lang="en-US" sz="2800" dirty="0"/>
              <a:t>The nations made an uproar, </a:t>
            </a:r>
            <a:br>
              <a:rPr lang="en-US" sz="2800" dirty="0"/>
            </a:br>
            <a:r>
              <a:rPr lang="en-US" sz="2800" dirty="0"/>
              <a:t>the kingdoms tottered;</a:t>
            </a:r>
            <a:br>
              <a:rPr lang="en-US" sz="2800" dirty="0"/>
            </a:br>
            <a:r>
              <a:rPr lang="en-US" sz="2800" dirty="0"/>
              <a:t>He raised His voice, the earth melted.</a:t>
            </a:r>
            <a:br>
              <a:rPr lang="en-US" sz="2800" dirty="0"/>
            </a:br>
            <a:r>
              <a:rPr lang="en-US" sz="2800" baseline="30000" dirty="0"/>
              <a:t>7 </a:t>
            </a:r>
            <a:r>
              <a:rPr lang="en-US" sz="2800" dirty="0"/>
              <a:t>The Lord of hosts is with us;</a:t>
            </a:r>
            <a:br>
              <a:rPr lang="en-US" sz="2800" dirty="0"/>
            </a:br>
            <a:r>
              <a:rPr lang="en-US" sz="2800" dirty="0"/>
              <a:t>The God of Jacob is our stronghold.</a:t>
            </a:r>
            <a:r>
              <a:rPr lang="en-US" sz="2800" i="1" dirty="0"/>
              <a:t> Selah.</a:t>
            </a:r>
            <a:endParaRPr lang="en-US" sz="2800" dirty="0"/>
          </a:p>
        </p:txBody>
      </p:sp>
      <p:sp>
        <p:nvSpPr>
          <p:cNvPr id="3" name="Text Placeholder 2">
            <a:extLst>
              <a:ext uri="{FF2B5EF4-FFF2-40B4-BE49-F238E27FC236}">
                <a16:creationId xmlns:a16="http://schemas.microsoft.com/office/drawing/2014/main" id="{F724B775-B1A6-074D-BCCA-1A13ED8093FC}"/>
              </a:ext>
            </a:extLst>
          </p:cNvPr>
          <p:cNvSpPr>
            <a:spLocks noGrp="1"/>
          </p:cNvSpPr>
          <p:nvPr>
            <p:ph type="body" sz="quarter" idx="11"/>
          </p:nvPr>
        </p:nvSpPr>
        <p:spPr/>
        <p:txBody>
          <a:bodyPr/>
          <a:lstStyle/>
          <a:p>
            <a:r>
              <a:rPr lang="en-US" dirty="0"/>
              <a:t>- Psalm 46:6-7</a:t>
            </a:r>
          </a:p>
        </p:txBody>
      </p:sp>
    </p:spTree>
    <p:extLst>
      <p:ext uri="{BB962C8B-B14F-4D97-AF65-F5344CB8AC3E}">
        <p14:creationId xmlns:p14="http://schemas.microsoft.com/office/powerpoint/2010/main" val="276762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40C590-9184-FD47-8F8C-AB8AF36A8CFD}"/>
              </a:ext>
            </a:extLst>
          </p:cNvPr>
          <p:cNvSpPr>
            <a:spLocks noGrp="1"/>
          </p:cNvSpPr>
          <p:nvPr>
            <p:ph type="body" sz="quarter" idx="10"/>
          </p:nvPr>
        </p:nvSpPr>
        <p:spPr>
          <a:xfrm>
            <a:off x="713221" y="429598"/>
            <a:ext cx="7961652" cy="3680039"/>
          </a:xfrm>
        </p:spPr>
        <p:txBody>
          <a:bodyPr>
            <a:normAutofit/>
          </a:bodyPr>
          <a:lstStyle/>
          <a:p>
            <a:r>
              <a:rPr lang="en-US" sz="2800" baseline="30000" dirty="0"/>
              <a:t>8 </a:t>
            </a:r>
            <a:r>
              <a:rPr lang="en-US" sz="2800" dirty="0"/>
              <a:t>Come, behold the works of the Lord,</a:t>
            </a:r>
            <a:br>
              <a:rPr lang="en-US" sz="2800" dirty="0"/>
            </a:br>
            <a:r>
              <a:rPr lang="en-US" sz="2800" dirty="0"/>
              <a:t>Who has wrought desolations in the earth.</a:t>
            </a:r>
            <a:br>
              <a:rPr lang="en-US" sz="2800" dirty="0"/>
            </a:br>
            <a:r>
              <a:rPr lang="en-US" sz="2800" baseline="30000" dirty="0"/>
              <a:t>9 </a:t>
            </a:r>
            <a:r>
              <a:rPr lang="en-US" sz="2800" dirty="0"/>
              <a:t>He makes wars to cease to the end of the earth;</a:t>
            </a:r>
            <a:br>
              <a:rPr lang="en-US" sz="2800" dirty="0"/>
            </a:br>
            <a:r>
              <a:rPr lang="en-US" sz="2800" dirty="0"/>
              <a:t>He breaks the bow and cuts the spear in two;</a:t>
            </a:r>
            <a:br>
              <a:rPr lang="en-US" sz="2800" dirty="0"/>
            </a:br>
            <a:r>
              <a:rPr lang="en-US" sz="2800" dirty="0"/>
              <a:t>He burns the chariots with fire.</a:t>
            </a:r>
          </a:p>
        </p:txBody>
      </p:sp>
      <p:sp>
        <p:nvSpPr>
          <p:cNvPr id="3" name="Text Placeholder 2">
            <a:extLst>
              <a:ext uri="{FF2B5EF4-FFF2-40B4-BE49-F238E27FC236}">
                <a16:creationId xmlns:a16="http://schemas.microsoft.com/office/drawing/2014/main" id="{F724B775-B1A6-074D-BCCA-1A13ED8093FC}"/>
              </a:ext>
            </a:extLst>
          </p:cNvPr>
          <p:cNvSpPr>
            <a:spLocks noGrp="1"/>
          </p:cNvSpPr>
          <p:nvPr>
            <p:ph type="body" sz="quarter" idx="11"/>
          </p:nvPr>
        </p:nvSpPr>
        <p:spPr/>
        <p:txBody>
          <a:bodyPr/>
          <a:lstStyle/>
          <a:p>
            <a:r>
              <a:rPr lang="en-US" dirty="0"/>
              <a:t>- Psalm 46:8-9</a:t>
            </a:r>
          </a:p>
        </p:txBody>
      </p:sp>
    </p:spTree>
    <p:extLst>
      <p:ext uri="{BB962C8B-B14F-4D97-AF65-F5344CB8AC3E}">
        <p14:creationId xmlns:p14="http://schemas.microsoft.com/office/powerpoint/2010/main" val="621020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40C590-9184-FD47-8F8C-AB8AF36A8CFD}"/>
              </a:ext>
            </a:extLst>
          </p:cNvPr>
          <p:cNvSpPr>
            <a:spLocks noGrp="1"/>
          </p:cNvSpPr>
          <p:nvPr>
            <p:ph type="body" sz="quarter" idx="10"/>
          </p:nvPr>
        </p:nvSpPr>
        <p:spPr>
          <a:xfrm>
            <a:off x="713221" y="429598"/>
            <a:ext cx="7961652" cy="3680039"/>
          </a:xfrm>
        </p:spPr>
        <p:txBody>
          <a:bodyPr>
            <a:normAutofit/>
          </a:bodyPr>
          <a:lstStyle/>
          <a:p>
            <a:r>
              <a:rPr lang="en-US" sz="2800" baseline="30000" dirty="0"/>
              <a:t>10 </a:t>
            </a:r>
            <a:r>
              <a:rPr lang="en-US" sz="2800" dirty="0"/>
              <a:t>"Cease striving and know that I am God;</a:t>
            </a:r>
            <a:br>
              <a:rPr lang="en-US" sz="2400" dirty="0"/>
            </a:br>
            <a:r>
              <a:rPr lang="en-US" sz="2800" dirty="0"/>
              <a:t>I will be exalted among the nations, I will be exalted in the earth."</a:t>
            </a:r>
            <a:br>
              <a:rPr lang="en-US" sz="2400" dirty="0"/>
            </a:br>
            <a:r>
              <a:rPr lang="en-US" sz="2800" baseline="30000" dirty="0"/>
              <a:t>11 </a:t>
            </a:r>
            <a:r>
              <a:rPr lang="en-US" sz="2800" dirty="0"/>
              <a:t>The Lord of hosts is with us;</a:t>
            </a:r>
            <a:br>
              <a:rPr lang="en-US" sz="2400" dirty="0"/>
            </a:br>
            <a:r>
              <a:rPr lang="en-US" sz="2800" dirty="0"/>
              <a:t>The God of Jacob is our stronghold. </a:t>
            </a:r>
            <a:r>
              <a:rPr lang="en-US" sz="2800" i="1" dirty="0"/>
              <a:t>Selah.</a:t>
            </a:r>
            <a:endParaRPr lang="en-US" sz="2400" dirty="0"/>
          </a:p>
        </p:txBody>
      </p:sp>
      <p:sp>
        <p:nvSpPr>
          <p:cNvPr id="3" name="Text Placeholder 2">
            <a:extLst>
              <a:ext uri="{FF2B5EF4-FFF2-40B4-BE49-F238E27FC236}">
                <a16:creationId xmlns:a16="http://schemas.microsoft.com/office/drawing/2014/main" id="{F724B775-B1A6-074D-BCCA-1A13ED8093FC}"/>
              </a:ext>
            </a:extLst>
          </p:cNvPr>
          <p:cNvSpPr>
            <a:spLocks noGrp="1"/>
          </p:cNvSpPr>
          <p:nvPr>
            <p:ph type="body" sz="quarter" idx="11"/>
          </p:nvPr>
        </p:nvSpPr>
        <p:spPr/>
        <p:txBody>
          <a:bodyPr/>
          <a:lstStyle/>
          <a:p>
            <a:r>
              <a:rPr lang="en-US" dirty="0"/>
              <a:t>- Psalm 46:10-11</a:t>
            </a:r>
          </a:p>
        </p:txBody>
      </p:sp>
    </p:spTree>
    <p:extLst>
      <p:ext uri="{BB962C8B-B14F-4D97-AF65-F5344CB8AC3E}">
        <p14:creationId xmlns:p14="http://schemas.microsoft.com/office/powerpoint/2010/main" val="4057801154"/>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2082</TotalTime>
  <Words>637</Words>
  <Application>Microsoft Macintosh PowerPoint</Application>
  <PresentationFormat>On-screen Show (16:9)</PresentationFormat>
  <Paragraphs>59</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Lato</vt:lpstr>
      <vt:lpstr>Lato Black</vt:lpstr>
      <vt:lpstr>Lato Medium</vt:lpstr>
      <vt:lpstr>Lato Regular</vt:lpstr>
      <vt:lpstr>With Title</vt:lpstr>
      <vt:lpstr>PowerPoint Presentation</vt:lpstr>
      <vt:lpstr>PowerPoint Presentation</vt:lpstr>
      <vt:lpstr>What’s your Rhythm Rate?</vt:lpstr>
      <vt:lpstr>Selah Pause, Cease, Stop</vt:lpstr>
      <vt:lpstr>PowerPoint Presentation</vt:lpstr>
      <vt:lpstr>PowerPoint Presentation</vt:lpstr>
      <vt:lpstr>PowerPoint Presentation</vt:lpstr>
      <vt:lpstr>PowerPoint Presentation</vt:lpstr>
      <vt:lpstr>PowerPoint Presentation</vt:lpstr>
      <vt:lpstr>SIMPLIFY Draws us near  STILLNESS Enables us to know</vt:lpstr>
      <vt:lpstr>Knowing Him begins the transformation of being like Him.</vt:lpstr>
      <vt:lpstr>PowerPoint Presentation</vt:lpstr>
      <vt:lpstr>Stillness is not:</vt:lpstr>
      <vt:lpstr>Goal  →  Stillness of the Heart</vt:lpstr>
      <vt:lpstr>PowerPoint Presentation</vt:lpstr>
      <vt:lpstr>Cultivating stillness  requires solitude</vt:lpstr>
      <vt:lpstr>"People rarely learn something while in a crowd.”  - Chuck Swindoll</vt:lpstr>
      <vt:lpstr>Stillness Through Solitude</vt:lpstr>
      <vt:lpstr>Stillness Through Solitude</vt:lpstr>
      <vt:lpstr>Stillness Through Solitude</vt:lpstr>
      <vt:lpstr>#1 On a scale of 1 (very slow) to 10 (super fast), how would you rate the pace of your life? Are you satisfied with the pace and why?</vt:lpstr>
      <vt:lpstr>#2 In your opinion what is the number one factor that determines the pace of your life? What/who should be the primary factor?</vt:lpstr>
      <vt:lpstr>#3 With all the encouragements and proofs of God's care, why do you think so many believers do not turn to Him in time of need?  Why is this so?</vt:lpstr>
      <vt:lpstr>#4 What stops you from being alone with God?</vt:lpstr>
      <vt:lpstr>#5 Have the group stop all discussion and movement for 10 minutes and let each write down any thoughts that occur during that time.  Share with the group when time is up.</vt:lpstr>
      <vt:lpstr>Note: This silent exercise needs to be done by all groups at the same time.  Leave 10 minutes at the end of the session for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245</cp:revision>
  <dcterms:created xsi:type="dcterms:W3CDTF">2014-04-30T18:34:38Z</dcterms:created>
  <dcterms:modified xsi:type="dcterms:W3CDTF">2021-05-28T15:48:19Z</dcterms:modified>
</cp:coreProperties>
</file>