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35302F"/>
    <a:srgbClr val="78C074"/>
    <a:srgbClr val="3E9BF8"/>
    <a:srgbClr val="904B25"/>
    <a:srgbClr val="C0652E"/>
    <a:srgbClr val="871C17"/>
    <a:srgbClr val="A5241D"/>
    <a:srgbClr val="16313B"/>
    <a:srgbClr val="0C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6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16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5400" dirty="0"/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3F8BD0-BF4B-0E48-870C-EBD68858B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KNOW YOUR ENEMY</a:t>
            </a:r>
          </a:p>
          <a:p>
            <a:endParaRPr lang="en-US" dirty="0"/>
          </a:p>
          <a:p>
            <a:r>
              <a:rPr lang="en-US" dirty="0"/>
              <a:t>For the flesh sets its desire against the Spirit, and the Spirit against the flesh; for these are in opposition to one another, so that you may not do the things that you please.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E3533-2514-DE48-B43D-F4279C708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Galatians 5:17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A47C1-B868-A641-9C4F-36EAB47BFE3A}"/>
              </a:ext>
            </a:extLst>
          </p:cNvPr>
          <p:cNvCxnSpPr/>
          <p:nvPr/>
        </p:nvCxnSpPr>
        <p:spPr>
          <a:xfrm>
            <a:off x="818984" y="1272209"/>
            <a:ext cx="1240404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8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06D7-95EF-7449-9E93-EF4214ED9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18</a:t>
            </a:r>
            <a:r>
              <a:rPr lang="en-US" sz="2800" dirty="0"/>
              <a:t> But if you are led by the Spirit, you are not under the Law. </a:t>
            </a:r>
            <a:r>
              <a:rPr lang="en-US" sz="2800" baseline="30000" dirty="0"/>
              <a:t>19</a:t>
            </a:r>
            <a:r>
              <a:rPr lang="en-US" sz="2800" dirty="0"/>
              <a:t> Now the deeds of the flesh are evident, which are: immorality, impurity, sensuality, </a:t>
            </a:r>
            <a:r>
              <a:rPr lang="en-US" sz="2800" baseline="30000" dirty="0"/>
              <a:t>20</a:t>
            </a:r>
            <a:r>
              <a:rPr lang="en-US" sz="2800" dirty="0"/>
              <a:t> idolatry, sorcery, enmities, strife, jealousy, outbursts of anger, disputes, dissensions, factions,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BBBA-76CD-F141-ADCA-ACBD762A5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Galatians 5:18-20</a:t>
            </a:r>
          </a:p>
        </p:txBody>
      </p:sp>
    </p:spTree>
    <p:extLst>
      <p:ext uri="{BB962C8B-B14F-4D97-AF65-F5344CB8AC3E}">
        <p14:creationId xmlns:p14="http://schemas.microsoft.com/office/powerpoint/2010/main" val="418169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06D7-95EF-7449-9E93-EF4214ED9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659502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21</a:t>
            </a:r>
            <a:r>
              <a:rPr lang="en-US" sz="2800" dirty="0"/>
              <a:t> envying, drunkenness, carousing, and things like these, of which I forewarn you, just as I have forewarned you, that those who practice such things will not inherit the kingdom of God. </a:t>
            </a:r>
            <a:r>
              <a:rPr lang="en-US" sz="2800" baseline="30000" dirty="0"/>
              <a:t>22</a:t>
            </a:r>
            <a:r>
              <a:rPr lang="en-US" sz="2800" dirty="0"/>
              <a:t> But the fruit of the Spirit is love, joy, peace, patience, kindness, goodness, faithfulness,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BBBA-76CD-F141-ADCA-ACBD762A5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Galatians 5:21-22</a:t>
            </a:r>
          </a:p>
        </p:txBody>
      </p:sp>
    </p:spTree>
    <p:extLst>
      <p:ext uri="{BB962C8B-B14F-4D97-AF65-F5344CB8AC3E}">
        <p14:creationId xmlns:p14="http://schemas.microsoft.com/office/powerpoint/2010/main" val="421675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06D7-95EF-7449-9E93-EF4214ED9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23</a:t>
            </a:r>
            <a:r>
              <a:rPr lang="en-US" sz="2800" dirty="0"/>
              <a:t> gentleness, self-control; against such things there is no law. </a:t>
            </a:r>
            <a:r>
              <a:rPr lang="en-US" sz="2800" baseline="30000" dirty="0"/>
              <a:t>24</a:t>
            </a:r>
            <a:r>
              <a:rPr lang="en-US" sz="2800" dirty="0"/>
              <a:t> Now those who belong to Christ Jesus have crucified the flesh with its passions and desires.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BBBA-76CD-F141-ADCA-ACBD762A5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Galatians 5:23-24</a:t>
            </a:r>
          </a:p>
        </p:txBody>
      </p:sp>
    </p:spTree>
    <p:extLst>
      <p:ext uri="{BB962C8B-B14F-4D97-AF65-F5344CB8AC3E}">
        <p14:creationId xmlns:p14="http://schemas.microsoft.com/office/powerpoint/2010/main" val="134481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5D17-6771-E940-A139-FFE2AF96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00" y="334337"/>
            <a:ext cx="1285077" cy="42362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=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B5D712-5D2E-AF49-A838-AA6D7BEA4DC8}"/>
              </a:ext>
            </a:extLst>
          </p:cNvPr>
          <p:cNvSpPr txBox="1">
            <a:spLocks/>
          </p:cNvSpPr>
          <p:nvPr/>
        </p:nvSpPr>
        <p:spPr>
          <a:xfrm>
            <a:off x="5362021" y="334337"/>
            <a:ext cx="3026605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4800" dirty="0"/>
              <a:t>Peace</a:t>
            </a:r>
          </a:p>
          <a:p>
            <a:pPr algn="l">
              <a:lnSpc>
                <a:spcPct val="200000"/>
              </a:lnSpc>
            </a:pPr>
            <a:r>
              <a:rPr lang="en-US" sz="4800" dirty="0"/>
              <a:t>Joy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F8A951-CA57-B24C-8430-3C0D8AC1670A}"/>
              </a:ext>
            </a:extLst>
          </p:cNvPr>
          <p:cNvSpPr txBox="1">
            <a:spLocks/>
          </p:cNvSpPr>
          <p:nvPr/>
        </p:nvSpPr>
        <p:spPr>
          <a:xfrm>
            <a:off x="818985" y="310484"/>
            <a:ext cx="3588688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>
              <a:lnSpc>
                <a:spcPct val="200000"/>
              </a:lnSpc>
            </a:pPr>
            <a:r>
              <a:rPr lang="en-US" sz="4800" dirty="0"/>
              <a:t>Humility</a:t>
            </a:r>
          </a:p>
          <a:p>
            <a:pPr algn="r">
              <a:lnSpc>
                <a:spcPct val="200000"/>
              </a:lnSpc>
            </a:pPr>
            <a:r>
              <a:rPr lang="en-US" sz="4800" dirty="0"/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255996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F1EA-52F6-1B47-B4AA-A734AD6B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the War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B3DBA-3ACA-6747-BC3E-35C1C2D7F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1722"/>
            <a:ext cx="7913687" cy="3541958"/>
          </a:xfrm>
        </p:spPr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5400" b="1" dirty="0"/>
              <a:t>Eyes on the prize</a:t>
            </a:r>
          </a:p>
        </p:txBody>
      </p:sp>
    </p:spTree>
    <p:extLst>
      <p:ext uri="{BB962C8B-B14F-4D97-AF65-F5344CB8AC3E}">
        <p14:creationId xmlns:p14="http://schemas.microsoft.com/office/powerpoint/2010/main" val="107032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A31562-BAAD-5E48-B8B4-06BD6D19C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717558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24</a:t>
            </a:r>
            <a:r>
              <a:rPr lang="en-US" sz="2800" dirty="0"/>
              <a:t> Do you not know that those who run in a race all run, but only one receives the prize? </a:t>
            </a:r>
            <a:br>
              <a:rPr lang="en-US" sz="2800" dirty="0"/>
            </a:br>
            <a:r>
              <a:rPr lang="en-US" sz="2800" dirty="0"/>
              <a:t>Run in such a way that you may win. </a:t>
            </a:r>
            <a:br>
              <a:rPr lang="en-US" sz="2800" dirty="0"/>
            </a:br>
            <a:r>
              <a:rPr lang="en-US" sz="2800" baseline="30000" dirty="0"/>
              <a:t>25</a:t>
            </a:r>
            <a:r>
              <a:rPr lang="en-US" sz="2800" dirty="0"/>
              <a:t> Everyone who competes in the games exercises self-control in all things. </a:t>
            </a:r>
            <a:br>
              <a:rPr lang="en-US" sz="2800" dirty="0"/>
            </a:br>
            <a:r>
              <a:rPr lang="en-US" sz="2800" dirty="0"/>
              <a:t>They then do it to receive a perishable wreath, but we an imperishable.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A1F1-117D-294D-B9C9-DF9BA68D8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Corinthians 9:24-25</a:t>
            </a:r>
          </a:p>
        </p:txBody>
      </p:sp>
    </p:spTree>
    <p:extLst>
      <p:ext uri="{BB962C8B-B14F-4D97-AF65-F5344CB8AC3E}">
        <p14:creationId xmlns:p14="http://schemas.microsoft.com/office/powerpoint/2010/main" val="238979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A31562-BAAD-5E48-B8B4-06BD6D19C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643600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26</a:t>
            </a:r>
            <a:r>
              <a:rPr lang="en-US" sz="2800" dirty="0"/>
              <a:t> Therefore I run in such a way, as not without aim; I box in such a way, as not beating the air; </a:t>
            </a:r>
            <a:r>
              <a:rPr lang="en-US" sz="2800" baseline="30000" dirty="0"/>
              <a:t>27</a:t>
            </a:r>
            <a:r>
              <a:rPr lang="en-US" sz="2800" dirty="0"/>
              <a:t> but I discipline my body and make it my slave, so that, after I have preached to others, </a:t>
            </a:r>
            <a:br>
              <a:rPr lang="en-US" sz="2800" dirty="0"/>
            </a:br>
            <a:r>
              <a:rPr lang="en-US" sz="2800" dirty="0"/>
              <a:t>I myself will not be disqualified.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A1F1-117D-294D-B9C9-DF9BA68D8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Corinthians 9:26-27</a:t>
            </a:r>
          </a:p>
        </p:txBody>
      </p:sp>
    </p:spTree>
    <p:extLst>
      <p:ext uri="{BB962C8B-B14F-4D97-AF65-F5344CB8AC3E}">
        <p14:creationId xmlns:p14="http://schemas.microsoft.com/office/powerpoint/2010/main" val="28077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F1EA-52F6-1B47-B4AA-A734AD6B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the War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B3DBA-3ACA-6747-BC3E-35C1C2D7F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1722"/>
            <a:ext cx="7913687" cy="3541958"/>
          </a:xfrm>
        </p:spPr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2600" dirty="0"/>
              <a:t>Eyes on the prize</a:t>
            </a:r>
          </a:p>
          <a:p>
            <a:pPr marL="731520" indent="-731520">
              <a:spcAft>
                <a:spcPts val="1200"/>
              </a:spcAft>
              <a:buFont typeface="+mj-lt"/>
              <a:buAutoNum type="arabicPeriod"/>
            </a:pPr>
            <a:r>
              <a:rPr lang="en-US" sz="4800" b="1" dirty="0"/>
              <a:t>Show your body </a:t>
            </a:r>
            <a:br>
              <a:rPr lang="en-US" sz="4800" b="1" dirty="0"/>
            </a:br>
            <a:r>
              <a:rPr lang="en-US" sz="4800" b="1" dirty="0"/>
              <a:t>who’s the boss</a:t>
            </a:r>
          </a:p>
          <a:p>
            <a:pPr marL="1131570" lvl="1" indent="-731520"/>
            <a:r>
              <a:rPr lang="en-US" sz="3600" dirty="0"/>
              <a:t>It’s always worth the effort!</a:t>
            </a:r>
          </a:p>
        </p:txBody>
      </p:sp>
    </p:spTree>
    <p:extLst>
      <p:ext uri="{BB962C8B-B14F-4D97-AF65-F5344CB8AC3E}">
        <p14:creationId xmlns:p14="http://schemas.microsoft.com/office/powerpoint/2010/main" val="55569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F1EA-52F6-1B47-B4AA-A734AD6B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the War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B3DBA-3ACA-6747-BC3E-35C1C2D7F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1722"/>
            <a:ext cx="7913687" cy="3541958"/>
          </a:xfrm>
        </p:spPr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2400" dirty="0"/>
              <a:t>Eyes on the prize</a:t>
            </a:r>
          </a:p>
          <a:p>
            <a:pPr marL="731520" indent="-73152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Show your body who’s the boss</a:t>
            </a:r>
          </a:p>
          <a:p>
            <a:pPr marL="731520" indent="-731520">
              <a:spcAft>
                <a:spcPts val="1200"/>
              </a:spcAft>
              <a:buFont typeface="+mj-lt"/>
              <a:buAutoNum type="arabicPeriod"/>
            </a:pPr>
            <a:r>
              <a:rPr lang="en-US" sz="5400" b="1" dirty="0"/>
              <a:t>Self-Control is a </a:t>
            </a:r>
            <a:br>
              <a:rPr lang="en-US" sz="5400" b="1" dirty="0"/>
            </a:br>
            <a:r>
              <a:rPr lang="en-US" sz="5400" b="1" dirty="0"/>
              <a:t>personal matter</a:t>
            </a:r>
          </a:p>
        </p:txBody>
      </p:sp>
    </p:spTree>
    <p:extLst>
      <p:ext uri="{BB962C8B-B14F-4D97-AF65-F5344CB8AC3E}">
        <p14:creationId xmlns:p14="http://schemas.microsoft.com/office/powerpoint/2010/main" val="262053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A6E-F1C5-FE45-8951-0B766861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" y="465439"/>
            <a:ext cx="7725633" cy="423628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“What shall I do with my life and why am I here?”</a:t>
            </a:r>
          </a:p>
        </p:txBody>
      </p:sp>
    </p:spTree>
    <p:extLst>
      <p:ext uri="{BB962C8B-B14F-4D97-AF65-F5344CB8AC3E}">
        <p14:creationId xmlns:p14="http://schemas.microsoft.com/office/powerpoint/2010/main" val="216247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334ED-5641-1F49-96AB-14B97A230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12</a:t>
            </a:r>
            <a:r>
              <a:rPr lang="en-US" sz="2800" dirty="0"/>
              <a:t> So then, brethren, we are under obligation, not to the flesh, to live according to the flesh—</a:t>
            </a:r>
            <a:r>
              <a:rPr lang="en-US" sz="2800" baseline="30000" dirty="0"/>
              <a:t>13</a:t>
            </a:r>
            <a:r>
              <a:rPr lang="en-US" sz="2800" dirty="0"/>
              <a:t> for if you are living according to the flesh, you must die; but if by the Spirit you are putting to death the deeds of the body, </a:t>
            </a:r>
            <a:br>
              <a:rPr lang="en-US" sz="2800" dirty="0"/>
            </a:br>
            <a:r>
              <a:rPr lang="en-US" sz="2800" dirty="0"/>
              <a:t>you will live.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5BAD-0736-8248-AEB8-1AED9ED3AE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8:12-13</a:t>
            </a:r>
          </a:p>
        </p:txBody>
      </p:sp>
    </p:spTree>
    <p:extLst>
      <p:ext uri="{BB962C8B-B14F-4D97-AF65-F5344CB8AC3E}">
        <p14:creationId xmlns:p14="http://schemas.microsoft.com/office/powerpoint/2010/main" val="413773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334ED-5641-1F49-96AB-14B97A230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14</a:t>
            </a:r>
            <a:r>
              <a:rPr lang="en-US" sz="2800" dirty="0"/>
              <a:t> For all who are being led by the Spirit of God, these are sons of God. </a:t>
            </a:r>
            <a:r>
              <a:rPr lang="en-US" sz="2800" baseline="30000" dirty="0"/>
              <a:t>15</a:t>
            </a:r>
            <a:r>
              <a:rPr lang="en-US" sz="2800" dirty="0"/>
              <a:t> For you have not received a spirit of slavery leading to fear again, but you have received a spirit of adoption as sons by which we cry out, </a:t>
            </a:r>
            <a:br>
              <a:rPr lang="en-US" sz="2800" dirty="0"/>
            </a:br>
            <a:r>
              <a:rPr lang="en-US" sz="2800" dirty="0"/>
              <a:t>"Abba! Father!"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5BAD-0736-8248-AEB8-1AED9ED3AE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8:14-15</a:t>
            </a:r>
          </a:p>
        </p:txBody>
      </p:sp>
    </p:spTree>
    <p:extLst>
      <p:ext uri="{BB962C8B-B14F-4D97-AF65-F5344CB8AC3E}">
        <p14:creationId xmlns:p14="http://schemas.microsoft.com/office/powerpoint/2010/main" val="188738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3B96-3DA8-6D45-A9CC-DC72ADC4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WINNING THE WAR</a:t>
            </a:r>
            <a:br>
              <a:rPr lang="en-US" dirty="0"/>
            </a:br>
            <a:br>
              <a:rPr lang="en-US" sz="1800" dirty="0"/>
            </a:br>
            <a:r>
              <a:rPr lang="en-US" sz="4400" dirty="0"/>
              <a:t>You have 3 seconds to decide.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A96138-4B89-8E47-806C-200667B719CF}"/>
              </a:ext>
            </a:extLst>
          </p:cNvPr>
          <p:cNvSpPr/>
          <p:nvPr/>
        </p:nvSpPr>
        <p:spPr>
          <a:xfrm>
            <a:off x="2047461" y="1720961"/>
            <a:ext cx="5049078" cy="77922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5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7583-C90C-0248-AA82-72B2193F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#1</a:t>
            </a:r>
            <a:br>
              <a:rPr lang="en-US" dirty="0"/>
            </a:br>
            <a:r>
              <a:rPr lang="en-US" sz="3600" dirty="0"/>
              <a:t>Which are you more vulnerable to, </a:t>
            </a:r>
            <a:r>
              <a:rPr lang="en-US" sz="3600" u="sng" dirty="0"/>
              <a:t>temptations of the body </a:t>
            </a:r>
            <a:br>
              <a:rPr lang="en-US" sz="3600" dirty="0"/>
            </a:br>
            <a:r>
              <a:rPr lang="en-US" sz="3600" dirty="0"/>
              <a:t>(consumption, illicit pleasure, violence) or </a:t>
            </a:r>
            <a:r>
              <a:rPr lang="en-US" sz="3600" u="sng" dirty="0"/>
              <a:t>temptations of the heart </a:t>
            </a:r>
            <a:br>
              <a:rPr lang="en-US" sz="3600" dirty="0"/>
            </a:br>
            <a:r>
              <a:rPr lang="en-US" sz="3600" dirty="0"/>
              <a:t>(pride, honesty, jealousy, self-pity)?</a:t>
            </a:r>
            <a:br>
              <a:rPr lang="en-US" sz="3600" dirty="0"/>
            </a:br>
            <a:r>
              <a:rPr lang="en-US" sz="1800" dirty="0"/>
              <a:t> </a:t>
            </a:r>
            <a:br>
              <a:rPr lang="en-US" sz="3600" dirty="0"/>
            </a:br>
            <a:r>
              <a:rPr lang="en-US" sz="3600" dirty="0"/>
              <a:t>Why do you think this is 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4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7583-C90C-0248-AA82-72B2193F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sz="3600" dirty="0"/>
              <a:t>Why do you think some people believe that God will not forgive their sins (or one sin in particular)?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1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7583-C90C-0248-AA82-72B2193F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dirty="0"/>
              <a:t>When you fail to resist a temptation, what is the usual reason for your failure?</a:t>
            </a:r>
          </a:p>
        </p:txBody>
      </p:sp>
    </p:spTree>
    <p:extLst>
      <p:ext uri="{BB962C8B-B14F-4D97-AF65-F5344CB8AC3E}">
        <p14:creationId xmlns:p14="http://schemas.microsoft.com/office/powerpoint/2010/main" val="155181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7583-C90C-0248-AA82-72B2193F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1113183"/>
            <a:ext cx="7913430" cy="3588544"/>
          </a:xfrm>
        </p:spPr>
        <p:txBody>
          <a:bodyPr>
            <a:normAutofit fontScale="90000"/>
          </a:bodyPr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sz="3600" dirty="0"/>
              <a:t>Describe your greatest success in exercising your self-control to resist temptation or the return to a bad habit. </a:t>
            </a:r>
            <a:br>
              <a:rPr lang="en-US" sz="36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928FB-5795-C248-A809-E62AEF6EE598}"/>
              </a:ext>
            </a:extLst>
          </p:cNvPr>
          <p:cNvSpPr/>
          <p:nvPr/>
        </p:nvSpPr>
        <p:spPr>
          <a:xfrm>
            <a:off x="1282148" y="3239788"/>
            <a:ext cx="65797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did this make you feel?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did it affect other parts of your spiritual walk with Christ?</a:t>
            </a:r>
          </a:p>
        </p:txBody>
      </p:sp>
    </p:spTree>
    <p:extLst>
      <p:ext uri="{BB962C8B-B14F-4D97-AF65-F5344CB8AC3E}">
        <p14:creationId xmlns:p14="http://schemas.microsoft.com/office/powerpoint/2010/main" val="246752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7583-C90C-0248-AA82-72B2193F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47" y="1408654"/>
            <a:ext cx="7913430" cy="1969329"/>
          </a:xfrm>
        </p:spPr>
        <p:txBody>
          <a:bodyPr>
            <a:normAutofit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sz="3600" dirty="0"/>
              <a:t>Do you believe in the 3-second rule mentioned at the end of the lesson?</a:t>
            </a:r>
            <a:endParaRPr lang="en-US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4A4A8-2FCC-AA4C-92DA-ECDA1861D4ED}"/>
              </a:ext>
            </a:extLst>
          </p:cNvPr>
          <p:cNvSpPr/>
          <p:nvPr/>
        </p:nvSpPr>
        <p:spPr>
          <a:xfrm>
            <a:off x="1403404" y="3562091"/>
            <a:ext cx="681824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yes, why and describe how it works.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no, why?</a:t>
            </a:r>
          </a:p>
        </p:txBody>
      </p:sp>
    </p:spTree>
    <p:extLst>
      <p:ext uri="{BB962C8B-B14F-4D97-AF65-F5344CB8AC3E}">
        <p14:creationId xmlns:p14="http://schemas.microsoft.com/office/powerpoint/2010/main" val="285610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C6362-F71A-484C-B4B6-69D280C7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14</a:t>
            </a:r>
            <a:r>
              <a:rPr lang="en-US" sz="2800" dirty="0"/>
              <a:t> For we know that the Law is spiritual, but I am of flesh, sold into bondage to sin. </a:t>
            </a:r>
            <a:r>
              <a:rPr lang="en-US" sz="2800" baseline="30000" dirty="0"/>
              <a:t>15</a:t>
            </a:r>
            <a:r>
              <a:rPr lang="en-US" sz="2800" dirty="0"/>
              <a:t> For what I am doing, I do not understand; for I am not practicing what I would like to do, but I am doing the very thing I hate.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3056-AB4B-3C46-9EB9-CC0A9E210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7:14-15</a:t>
            </a:r>
          </a:p>
        </p:txBody>
      </p:sp>
    </p:spTree>
    <p:extLst>
      <p:ext uri="{BB962C8B-B14F-4D97-AF65-F5344CB8AC3E}">
        <p14:creationId xmlns:p14="http://schemas.microsoft.com/office/powerpoint/2010/main" val="262518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C6362-F71A-484C-B4B6-69D280C7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16</a:t>
            </a:r>
            <a:r>
              <a:rPr lang="en-US" sz="2800" dirty="0"/>
              <a:t> But if I do the very thing I do not want to do, I agree with the Law, confessing that the Law is good. </a:t>
            </a:r>
            <a:r>
              <a:rPr lang="en-US" sz="2800" baseline="30000" dirty="0"/>
              <a:t>17</a:t>
            </a:r>
            <a:r>
              <a:rPr lang="en-US" sz="2800" dirty="0"/>
              <a:t> So now, no longer am I the one doing it, but sin which dwells in me. </a:t>
            </a:r>
            <a:r>
              <a:rPr lang="en-US" sz="2800" baseline="30000" dirty="0"/>
              <a:t>18</a:t>
            </a:r>
            <a:r>
              <a:rPr lang="en-US" sz="2800" dirty="0"/>
              <a:t> For I know that nothing good dwells in me, that is, in my flesh; for the willing is present in me, but the doing of the good is not.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3056-AB4B-3C46-9EB9-CC0A9E210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7:16-18</a:t>
            </a:r>
          </a:p>
        </p:txBody>
      </p:sp>
    </p:spTree>
    <p:extLst>
      <p:ext uri="{BB962C8B-B14F-4D97-AF65-F5344CB8AC3E}">
        <p14:creationId xmlns:p14="http://schemas.microsoft.com/office/powerpoint/2010/main" val="368427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C6362-F71A-484C-B4B6-69D280C7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19</a:t>
            </a:r>
            <a:r>
              <a:rPr lang="en-US" sz="2800" dirty="0"/>
              <a:t> For the good that I want, I do not do, but I practice the very evil that I do not want. </a:t>
            </a:r>
            <a:r>
              <a:rPr lang="en-US" sz="2800" baseline="30000" dirty="0"/>
              <a:t>20</a:t>
            </a:r>
            <a:r>
              <a:rPr lang="en-US" sz="2800" dirty="0"/>
              <a:t> But if I am doing the very thing I do not want, I am no longer the one doing it, but sin which dwells in me. </a:t>
            </a:r>
            <a:r>
              <a:rPr lang="en-US" sz="2800" baseline="30000" dirty="0"/>
              <a:t>21</a:t>
            </a:r>
            <a:r>
              <a:rPr lang="en-US" sz="2800" dirty="0"/>
              <a:t> I find then the principle that evil is present in me, the one who wants to do good. </a:t>
            </a:r>
            <a:r>
              <a:rPr lang="en-US" sz="2800" baseline="30000" dirty="0"/>
              <a:t>22</a:t>
            </a:r>
            <a:r>
              <a:rPr lang="en-US" sz="2800" dirty="0"/>
              <a:t> For I joyfully concur with the law of God in the inner man,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3056-AB4B-3C46-9EB9-CC0A9E210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7:19-22</a:t>
            </a:r>
          </a:p>
        </p:txBody>
      </p:sp>
    </p:spTree>
    <p:extLst>
      <p:ext uri="{BB962C8B-B14F-4D97-AF65-F5344CB8AC3E}">
        <p14:creationId xmlns:p14="http://schemas.microsoft.com/office/powerpoint/2010/main" val="213873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C6362-F71A-484C-B4B6-69D280C7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23</a:t>
            </a:r>
            <a:r>
              <a:rPr lang="en-US" sz="2800" dirty="0"/>
              <a:t> but I see a different law in the members of my body, waging war against the law of my mind and making me a prisoner of the law of sin which is in my members. </a:t>
            </a:r>
            <a:r>
              <a:rPr lang="en-US" sz="2800" baseline="30000" dirty="0"/>
              <a:t>24</a:t>
            </a:r>
            <a:r>
              <a:rPr lang="en-US" sz="2800" dirty="0"/>
              <a:t> Wretched man that I am! Who will set me free from the body of this death?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3056-AB4B-3C46-9EB9-CC0A9E210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7:23-24</a:t>
            </a:r>
          </a:p>
        </p:txBody>
      </p:sp>
    </p:spTree>
    <p:extLst>
      <p:ext uri="{BB962C8B-B14F-4D97-AF65-F5344CB8AC3E}">
        <p14:creationId xmlns:p14="http://schemas.microsoft.com/office/powerpoint/2010/main" val="154715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C6362-F71A-484C-B4B6-69D280C7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Thanks be to God through Jesus Christ our Lord! So then, on the one hand I myself with my mind am serving the law of God, but on the other, with my flesh the law of sin.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3056-AB4B-3C46-9EB9-CC0A9E210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7:25</a:t>
            </a:r>
          </a:p>
        </p:txBody>
      </p:sp>
    </p:spTree>
    <p:extLst>
      <p:ext uri="{BB962C8B-B14F-4D97-AF65-F5344CB8AC3E}">
        <p14:creationId xmlns:p14="http://schemas.microsoft.com/office/powerpoint/2010/main" val="292623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BC50-64B4-F141-A959-912FF39F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11" y="680125"/>
            <a:ext cx="4099838" cy="2106311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SPIRIT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AC7DD0-0AD6-DE4D-928A-8BF77671959A}"/>
              </a:ext>
            </a:extLst>
          </p:cNvPr>
          <p:cNvSpPr txBox="1">
            <a:spLocks/>
          </p:cNvSpPr>
          <p:nvPr/>
        </p:nvSpPr>
        <p:spPr>
          <a:xfrm>
            <a:off x="4282162" y="2478443"/>
            <a:ext cx="4099838" cy="2106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7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FLESH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A22868F-F8C4-144B-92AB-8D04DFD277CA}"/>
              </a:ext>
            </a:extLst>
          </p:cNvPr>
          <p:cNvSpPr/>
          <p:nvPr/>
        </p:nvSpPr>
        <p:spPr>
          <a:xfrm rot="829794">
            <a:off x="2941983" y="1670870"/>
            <a:ext cx="3681453" cy="2679590"/>
          </a:xfrm>
          <a:custGeom>
            <a:avLst/>
            <a:gdLst>
              <a:gd name="connsiteX0" fmla="*/ 0 w 3681453"/>
              <a:gd name="connsiteY0" fmla="*/ 2679590 h 2679590"/>
              <a:gd name="connsiteX1" fmla="*/ 795130 w 3681453"/>
              <a:gd name="connsiteY1" fmla="*/ 1709531 h 2679590"/>
              <a:gd name="connsiteX2" fmla="*/ 1852653 w 3681453"/>
              <a:gd name="connsiteY2" fmla="*/ 1590261 h 2679590"/>
              <a:gd name="connsiteX3" fmla="*/ 1240403 w 3681453"/>
              <a:gd name="connsiteY3" fmla="*/ 1017767 h 2679590"/>
              <a:gd name="connsiteX4" fmla="*/ 2051436 w 3681453"/>
              <a:gd name="connsiteY4" fmla="*/ 795131 h 2679590"/>
              <a:gd name="connsiteX5" fmla="*/ 1351721 w 3681453"/>
              <a:gd name="connsiteY5" fmla="*/ 381663 h 2679590"/>
              <a:gd name="connsiteX6" fmla="*/ 3681453 w 3681453"/>
              <a:gd name="connsiteY6" fmla="*/ 0 h 26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453" h="2679590">
                <a:moveTo>
                  <a:pt x="0" y="2679590"/>
                </a:moveTo>
                <a:cubicBezTo>
                  <a:pt x="243177" y="2285338"/>
                  <a:pt x="486355" y="1891086"/>
                  <a:pt x="795130" y="1709531"/>
                </a:cubicBezTo>
                <a:cubicBezTo>
                  <a:pt x="1103905" y="1527976"/>
                  <a:pt x="1778441" y="1705555"/>
                  <a:pt x="1852653" y="1590261"/>
                </a:cubicBezTo>
                <a:cubicBezTo>
                  <a:pt x="1926865" y="1474967"/>
                  <a:pt x="1207273" y="1150289"/>
                  <a:pt x="1240403" y="1017767"/>
                </a:cubicBezTo>
                <a:cubicBezTo>
                  <a:pt x="1273533" y="885245"/>
                  <a:pt x="2032883" y="901148"/>
                  <a:pt x="2051436" y="795131"/>
                </a:cubicBezTo>
                <a:cubicBezTo>
                  <a:pt x="2069989" y="689114"/>
                  <a:pt x="1080052" y="514185"/>
                  <a:pt x="1351721" y="381663"/>
                </a:cubicBezTo>
                <a:cubicBezTo>
                  <a:pt x="1623391" y="249141"/>
                  <a:pt x="3326295" y="59635"/>
                  <a:pt x="3681453" y="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6029-229B-5042-A9DA-9992A45C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283" y="465439"/>
            <a:ext cx="7105432" cy="4236288"/>
          </a:xfrm>
        </p:spPr>
        <p:txBody>
          <a:bodyPr>
            <a:normAutofit/>
          </a:bodyPr>
          <a:lstStyle/>
          <a:p>
            <a:pPr algn="l"/>
            <a:r>
              <a:rPr lang="en-US" sz="4800" b="0" dirty="0"/>
              <a:t>You cannot become a</a:t>
            </a:r>
            <a:br>
              <a:rPr lang="en-US" sz="4800" b="0" dirty="0"/>
            </a:br>
            <a:r>
              <a:rPr lang="en-US" sz="4800" b="0" dirty="0"/>
              <a:t>Godly person unless the </a:t>
            </a:r>
            <a:br>
              <a:rPr lang="en-US" sz="4800" dirty="0"/>
            </a:b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Spirit dominates.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791F7F5-506B-104B-950B-7D58631E0051}"/>
              </a:ext>
            </a:extLst>
          </p:cNvPr>
          <p:cNvSpPr/>
          <p:nvPr/>
        </p:nvSpPr>
        <p:spPr>
          <a:xfrm>
            <a:off x="1637969" y="3791932"/>
            <a:ext cx="4110824" cy="191672"/>
          </a:xfrm>
          <a:custGeom>
            <a:avLst/>
            <a:gdLst>
              <a:gd name="connsiteX0" fmla="*/ 0 w 6901732"/>
              <a:gd name="connsiteY0" fmla="*/ 207576 h 287089"/>
              <a:gd name="connsiteX1" fmla="*/ 55659 w 6901732"/>
              <a:gd name="connsiteY1" fmla="*/ 199625 h 287089"/>
              <a:gd name="connsiteX2" fmla="*/ 4699221 w 6901732"/>
              <a:gd name="connsiteY2" fmla="*/ 842 h 287089"/>
              <a:gd name="connsiteX3" fmla="*/ 6901732 w 6901732"/>
              <a:gd name="connsiteY3" fmla="*/ 287089 h 28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732" h="287089">
                <a:moveTo>
                  <a:pt x="0" y="207576"/>
                </a:moveTo>
                <a:lnTo>
                  <a:pt x="55659" y="199625"/>
                </a:lnTo>
                <a:cubicBezTo>
                  <a:pt x="838862" y="165169"/>
                  <a:pt x="3558209" y="-13735"/>
                  <a:pt x="4699221" y="842"/>
                </a:cubicBezTo>
                <a:cubicBezTo>
                  <a:pt x="5840233" y="15419"/>
                  <a:pt x="6370982" y="151254"/>
                  <a:pt x="6901732" y="287089"/>
                </a:cubicBezTo>
              </a:path>
            </a:pathLst>
          </a:cu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5051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1064</Words>
  <Application>Microsoft Macintosh PowerPoint</Application>
  <PresentationFormat>On-screen Show (16:9)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“What shall I do with my life and why am I here?”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SPIRIT</vt:lpstr>
      <vt:lpstr>You cannot become a Godly person unless the  Spirit dominates.</vt:lpstr>
      <vt:lpstr>PowerPoint Presentation</vt:lpstr>
      <vt:lpstr>PowerPoint Presentation</vt:lpstr>
      <vt:lpstr>PowerPoint Presentation</vt:lpstr>
      <vt:lpstr>PowerPoint Presentation</vt:lpstr>
      <vt:lpstr>= =</vt:lpstr>
      <vt:lpstr>Winning the War</vt:lpstr>
      <vt:lpstr>PowerPoint Presentation</vt:lpstr>
      <vt:lpstr>PowerPoint Presentation</vt:lpstr>
      <vt:lpstr>Winning the War</vt:lpstr>
      <vt:lpstr>Winning the War</vt:lpstr>
      <vt:lpstr>PowerPoint Presentation</vt:lpstr>
      <vt:lpstr>PowerPoint Presentation</vt:lpstr>
      <vt:lpstr>WINNING THE WAR  You have 3 seconds to decide.</vt:lpstr>
      <vt:lpstr>#1 Which are you more vulnerable to, temptations of the body  (consumption, illicit pleasure, violence) or temptations of the heart  (pride, honesty, jealousy, self-pity)?   Why do you think this is so?</vt:lpstr>
      <vt:lpstr>#2 Why do you think some people believe that God will not forgive their sins (or one sin in particular)?</vt:lpstr>
      <vt:lpstr>#3 When you fail to resist a temptation, what is the usual reason for your failure?</vt:lpstr>
      <vt:lpstr>#4 Describe your greatest success in exercising your self-control to resist temptation or the return to a bad habit.      </vt:lpstr>
      <vt:lpstr>#5 Do you believe in the 3-second rule mentioned at the end of the lesson?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268</cp:revision>
  <dcterms:created xsi:type="dcterms:W3CDTF">2014-04-30T18:34:38Z</dcterms:created>
  <dcterms:modified xsi:type="dcterms:W3CDTF">2021-05-28T18:09:22Z</dcterms:modified>
</cp:coreProperties>
</file>