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5C40"/>
    <a:srgbClr val="AE4541"/>
    <a:srgbClr val="BB4A46"/>
    <a:srgbClr val="C1734F"/>
    <a:srgbClr val="E6CC3F"/>
    <a:srgbClr val="4B3448"/>
    <a:srgbClr val="904B25"/>
    <a:srgbClr val="C0652E"/>
    <a:srgbClr val="871C17"/>
    <a:srgbClr val="A524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5"/>
    <p:restoredTop sz="94082"/>
  </p:normalViewPr>
  <p:slideViewPr>
    <p:cSldViewPr snapToGrid="0" snapToObjects="1">
      <p:cViewPr varScale="1">
        <p:scale>
          <a:sx n="160" d="100"/>
          <a:sy n="160" d="100"/>
        </p:scale>
        <p:origin x="584"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2/28/24</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72" r:id="rId8"/>
    <p:sldLayoutId id="2147483669" r:id="rId9"/>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1</a:t>
            </a:r>
          </a:p>
        </p:txBody>
      </p:sp>
      <p:sp>
        <p:nvSpPr>
          <p:cNvPr id="3" name="Subtitle 2"/>
          <p:cNvSpPr>
            <a:spLocks noGrp="1"/>
          </p:cNvSpPr>
          <p:nvPr>
            <p:ph type="subTitle" idx="1"/>
          </p:nvPr>
        </p:nvSpPr>
        <p:spPr>
          <a:xfrm>
            <a:off x="2921663" y="2722273"/>
            <a:ext cx="5633385" cy="1239893"/>
          </a:xfrm>
        </p:spPr>
        <p:txBody>
          <a:bodyPr/>
          <a:lstStyle/>
          <a:p>
            <a:r>
              <a:rPr lang="en-US" sz="5400" dirty="0"/>
              <a:t>Book of Ruth</a:t>
            </a:r>
            <a:br>
              <a:rPr lang="en-US" sz="4800" dirty="0"/>
            </a:br>
            <a:r>
              <a:rPr lang="en-US" sz="3200" b="0" dirty="0">
                <a:latin typeface="Lato Medium" panose="020F0502020204030203" pitchFamily="34" charset="0"/>
                <a:ea typeface="Lato Medium" panose="020F0502020204030203" pitchFamily="34" charset="0"/>
                <a:cs typeface="Lato Medium" panose="020F0502020204030203" pitchFamily="34" charset="0"/>
              </a:rPr>
              <a:t>Cords of Love</a:t>
            </a:r>
            <a:endParaRPr lang="en-US" sz="4800" b="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30EC-C1E3-B5D6-4A2F-475BE2AAD0E0}"/>
              </a:ext>
            </a:extLst>
          </p:cNvPr>
          <p:cNvSpPr>
            <a:spLocks noGrp="1"/>
          </p:cNvSpPr>
          <p:nvPr>
            <p:ph type="body" sz="quarter" idx="10"/>
          </p:nvPr>
        </p:nvSpPr>
        <p:spPr/>
        <p:txBody>
          <a:bodyPr/>
          <a:lstStyle/>
          <a:p>
            <a:r>
              <a:rPr lang="en-US" baseline="30000" dirty="0"/>
              <a:t>6</a:t>
            </a:r>
            <a:r>
              <a:rPr lang="en-US" dirty="0"/>
              <a:t> Then she arose with her daughters-in-law that she might return from the land of Moab, for she had heard in the land of Moab that the Lord had visited His people in giving them food. </a:t>
            </a:r>
            <a:r>
              <a:rPr lang="en-US" baseline="30000" dirty="0"/>
              <a:t>7</a:t>
            </a:r>
            <a:r>
              <a:rPr lang="en-US" dirty="0"/>
              <a:t> So she departed from the place where she was, and her two daughters-in-law with her; and they went on the way to return to the land of Judah.</a:t>
            </a:r>
          </a:p>
        </p:txBody>
      </p:sp>
      <p:sp>
        <p:nvSpPr>
          <p:cNvPr id="3" name="Text Placeholder 2">
            <a:extLst>
              <a:ext uri="{FF2B5EF4-FFF2-40B4-BE49-F238E27FC236}">
                <a16:creationId xmlns:a16="http://schemas.microsoft.com/office/drawing/2014/main" id="{D781B468-FBAA-D292-8FF7-2401A01DE947}"/>
              </a:ext>
            </a:extLst>
          </p:cNvPr>
          <p:cNvSpPr>
            <a:spLocks noGrp="1"/>
          </p:cNvSpPr>
          <p:nvPr>
            <p:ph type="body" sz="quarter" idx="11"/>
          </p:nvPr>
        </p:nvSpPr>
        <p:spPr/>
        <p:txBody>
          <a:bodyPr/>
          <a:lstStyle/>
          <a:p>
            <a:r>
              <a:rPr lang="en-US" dirty="0"/>
              <a:t>- Ruth 1:6-7</a:t>
            </a:r>
          </a:p>
        </p:txBody>
      </p:sp>
    </p:spTree>
    <p:extLst>
      <p:ext uri="{BB962C8B-B14F-4D97-AF65-F5344CB8AC3E}">
        <p14:creationId xmlns:p14="http://schemas.microsoft.com/office/powerpoint/2010/main" val="351939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30EC-C1E3-B5D6-4A2F-475BE2AAD0E0}"/>
              </a:ext>
            </a:extLst>
          </p:cNvPr>
          <p:cNvSpPr>
            <a:spLocks noGrp="1"/>
          </p:cNvSpPr>
          <p:nvPr>
            <p:ph type="body" sz="quarter" idx="10"/>
          </p:nvPr>
        </p:nvSpPr>
        <p:spPr/>
        <p:txBody>
          <a:bodyPr/>
          <a:lstStyle/>
          <a:p>
            <a:r>
              <a:rPr lang="en-US" baseline="30000" dirty="0"/>
              <a:t>8</a:t>
            </a:r>
            <a:r>
              <a:rPr lang="en-US" dirty="0"/>
              <a:t> And Naomi said to her two daughters-in-law, “Go, return each of you to her mother’s house. May the Lord deal kindly with you as you have dealt with the dead and with me. </a:t>
            </a:r>
            <a:r>
              <a:rPr lang="en-US" baseline="30000" dirty="0"/>
              <a:t>9</a:t>
            </a:r>
            <a:r>
              <a:rPr lang="en-US" dirty="0"/>
              <a:t> May the Lord grant that you may find rest, each in the house of her husband.” Then she kissed them, and they lifted up their voices and wept.</a:t>
            </a:r>
          </a:p>
        </p:txBody>
      </p:sp>
      <p:sp>
        <p:nvSpPr>
          <p:cNvPr id="3" name="Text Placeholder 2">
            <a:extLst>
              <a:ext uri="{FF2B5EF4-FFF2-40B4-BE49-F238E27FC236}">
                <a16:creationId xmlns:a16="http://schemas.microsoft.com/office/drawing/2014/main" id="{D781B468-FBAA-D292-8FF7-2401A01DE947}"/>
              </a:ext>
            </a:extLst>
          </p:cNvPr>
          <p:cNvSpPr>
            <a:spLocks noGrp="1"/>
          </p:cNvSpPr>
          <p:nvPr>
            <p:ph type="body" sz="quarter" idx="11"/>
          </p:nvPr>
        </p:nvSpPr>
        <p:spPr/>
        <p:txBody>
          <a:bodyPr/>
          <a:lstStyle/>
          <a:p>
            <a:r>
              <a:rPr lang="en-US" dirty="0"/>
              <a:t>- Ruth 1:8-9</a:t>
            </a:r>
          </a:p>
        </p:txBody>
      </p:sp>
    </p:spTree>
    <p:extLst>
      <p:ext uri="{BB962C8B-B14F-4D97-AF65-F5344CB8AC3E}">
        <p14:creationId xmlns:p14="http://schemas.microsoft.com/office/powerpoint/2010/main" val="400752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30EC-C1E3-B5D6-4A2F-475BE2AAD0E0}"/>
              </a:ext>
            </a:extLst>
          </p:cNvPr>
          <p:cNvSpPr>
            <a:spLocks noGrp="1"/>
          </p:cNvSpPr>
          <p:nvPr>
            <p:ph type="body" sz="quarter" idx="10"/>
          </p:nvPr>
        </p:nvSpPr>
        <p:spPr/>
        <p:txBody>
          <a:bodyPr>
            <a:normAutofit/>
          </a:bodyPr>
          <a:lstStyle/>
          <a:p>
            <a:r>
              <a:rPr lang="en-US" baseline="30000" dirty="0"/>
              <a:t>10</a:t>
            </a:r>
            <a:r>
              <a:rPr lang="en-US" dirty="0"/>
              <a:t> And they said to her, “No, but we will surely return with you to your people.” </a:t>
            </a:r>
            <a:r>
              <a:rPr lang="en-US" baseline="30000" dirty="0"/>
              <a:t>11</a:t>
            </a:r>
            <a:r>
              <a:rPr lang="en-US" dirty="0"/>
              <a:t> But Naomi said, “Return, my daughters. Why should you go with me? Have I yet sons in my womb, that they may be your husbands? </a:t>
            </a:r>
            <a:r>
              <a:rPr lang="en-US" baseline="30000" dirty="0"/>
              <a:t>12</a:t>
            </a:r>
            <a:r>
              <a:rPr lang="en-US" dirty="0"/>
              <a:t> Return, my daughters! Go, for I am too old to have a husband. If I said I have hope, if I should even have a husband tonight and also bear sons,</a:t>
            </a:r>
          </a:p>
        </p:txBody>
      </p:sp>
      <p:sp>
        <p:nvSpPr>
          <p:cNvPr id="3" name="Text Placeholder 2">
            <a:extLst>
              <a:ext uri="{FF2B5EF4-FFF2-40B4-BE49-F238E27FC236}">
                <a16:creationId xmlns:a16="http://schemas.microsoft.com/office/drawing/2014/main" id="{D781B468-FBAA-D292-8FF7-2401A01DE947}"/>
              </a:ext>
            </a:extLst>
          </p:cNvPr>
          <p:cNvSpPr>
            <a:spLocks noGrp="1"/>
          </p:cNvSpPr>
          <p:nvPr>
            <p:ph type="body" sz="quarter" idx="11"/>
          </p:nvPr>
        </p:nvSpPr>
        <p:spPr/>
        <p:txBody>
          <a:bodyPr/>
          <a:lstStyle/>
          <a:p>
            <a:r>
              <a:rPr lang="en-US" dirty="0"/>
              <a:t>- Ruth 1:10-12</a:t>
            </a:r>
          </a:p>
        </p:txBody>
      </p:sp>
    </p:spTree>
    <p:extLst>
      <p:ext uri="{BB962C8B-B14F-4D97-AF65-F5344CB8AC3E}">
        <p14:creationId xmlns:p14="http://schemas.microsoft.com/office/powerpoint/2010/main" val="188899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30EC-C1E3-B5D6-4A2F-475BE2AAD0E0}"/>
              </a:ext>
            </a:extLst>
          </p:cNvPr>
          <p:cNvSpPr>
            <a:spLocks noGrp="1"/>
          </p:cNvSpPr>
          <p:nvPr>
            <p:ph type="body" sz="quarter" idx="10"/>
          </p:nvPr>
        </p:nvSpPr>
        <p:spPr/>
        <p:txBody>
          <a:bodyPr/>
          <a:lstStyle/>
          <a:p>
            <a:r>
              <a:rPr lang="en-US" dirty="0"/>
              <a:t>would you therefore wait until they were grown? Would you therefore refrain from marrying? No, my daughters; for it is harder for me than for you, for the hand of the Lord has gone forth against me.”</a:t>
            </a:r>
          </a:p>
        </p:txBody>
      </p:sp>
      <p:sp>
        <p:nvSpPr>
          <p:cNvPr id="3" name="Text Placeholder 2">
            <a:extLst>
              <a:ext uri="{FF2B5EF4-FFF2-40B4-BE49-F238E27FC236}">
                <a16:creationId xmlns:a16="http://schemas.microsoft.com/office/drawing/2014/main" id="{D781B468-FBAA-D292-8FF7-2401A01DE947}"/>
              </a:ext>
            </a:extLst>
          </p:cNvPr>
          <p:cNvSpPr>
            <a:spLocks noGrp="1"/>
          </p:cNvSpPr>
          <p:nvPr>
            <p:ph type="body" sz="quarter" idx="11"/>
          </p:nvPr>
        </p:nvSpPr>
        <p:spPr/>
        <p:txBody>
          <a:bodyPr/>
          <a:lstStyle/>
          <a:p>
            <a:r>
              <a:rPr lang="en-US" dirty="0"/>
              <a:t>- Ruth 1:13</a:t>
            </a:r>
          </a:p>
        </p:txBody>
      </p:sp>
    </p:spTree>
    <p:extLst>
      <p:ext uri="{BB962C8B-B14F-4D97-AF65-F5344CB8AC3E}">
        <p14:creationId xmlns:p14="http://schemas.microsoft.com/office/powerpoint/2010/main" val="157181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30EC-C1E3-B5D6-4A2F-475BE2AAD0E0}"/>
              </a:ext>
            </a:extLst>
          </p:cNvPr>
          <p:cNvSpPr>
            <a:spLocks noGrp="1"/>
          </p:cNvSpPr>
          <p:nvPr>
            <p:ph type="body" sz="quarter" idx="10"/>
          </p:nvPr>
        </p:nvSpPr>
        <p:spPr/>
        <p:txBody>
          <a:bodyPr/>
          <a:lstStyle/>
          <a:p>
            <a:r>
              <a:rPr lang="en-US" baseline="30000" dirty="0"/>
              <a:t>14</a:t>
            </a:r>
            <a:r>
              <a:rPr lang="en-US" dirty="0"/>
              <a:t> And they lifted up their voices and wept again; and Orpah kissed her mother-in-law, but Ruth clung to her. </a:t>
            </a:r>
            <a:r>
              <a:rPr lang="en-US" baseline="30000" dirty="0"/>
              <a:t>15</a:t>
            </a:r>
            <a:r>
              <a:rPr lang="en-US" dirty="0"/>
              <a:t> Then she said, “Behold, your sister-in-law has gone back to her people and her gods; return after your sister-in-law.”</a:t>
            </a:r>
          </a:p>
        </p:txBody>
      </p:sp>
      <p:sp>
        <p:nvSpPr>
          <p:cNvPr id="3" name="Text Placeholder 2">
            <a:extLst>
              <a:ext uri="{FF2B5EF4-FFF2-40B4-BE49-F238E27FC236}">
                <a16:creationId xmlns:a16="http://schemas.microsoft.com/office/drawing/2014/main" id="{D781B468-FBAA-D292-8FF7-2401A01DE947}"/>
              </a:ext>
            </a:extLst>
          </p:cNvPr>
          <p:cNvSpPr>
            <a:spLocks noGrp="1"/>
          </p:cNvSpPr>
          <p:nvPr>
            <p:ph type="body" sz="quarter" idx="11"/>
          </p:nvPr>
        </p:nvSpPr>
        <p:spPr/>
        <p:txBody>
          <a:bodyPr/>
          <a:lstStyle/>
          <a:p>
            <a:r>
              <a:rPr lang="en-US" dirty="0"/>
              <a:t>- Ruth 1:14-15</a:t>
            </a:r>
          </a:p>
        </p:txBody>
      </p:sp>
    </p:spTree>
    <p:extLst>
      <p:ext uri="{BB962C8B-B14F-4D97-AF65-F5344CB8AC3E}">
        <p14:creationId xmlns:p14="http://schemas.microsoft.com/office/powerpoint/2010/main" val="125671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A401-2433-1E69-0499-AF4960EBAAF2}"/>
              </a:ext>
            </a:extLst>
          </p:cNvPr>
          <p:cNvSpPr>
            <a:spLocks noGrp="1"/>
          </p:cNvSpPr>
          <p:nvPr>
            <p:ph type="title"/>
          </p:nvPr>
        </p:nvSpPr>
        <p:spPr/>
        <p:txBody>
          <a:bodyPr/>
          <a:lstStyle/>
          <a:p>
            <a:r>
              <a:rPr lang="en-US" dirty="0"/>
              <a:t>Cords of Love</a:t>
            </a:r>
          </a:p>
        </p:txBody>
      </p:sp>
      <p:sp>
        <p:nvSpPr>
          <p:cNvPr id="3" name="Text Placeholder 2">
            <a:extLst>
              <a:ext uri="{FF2B5EF4-FFF2-40B4-BE49-F238E27FC236}">
                <a16:creationId xmlns:a16="http://schemas.microsoft.com/office/drawing/2014/main" id="{B93AAEBF-2520-1749-F328-956B753BDE2D}"/>
              </a:ext>
            </a:extLst>
          </p:cNvPr>
          <p:cNvSpPr>
            <a:spLocks noGrp="1"/>
          </p:cNvSpPr>
          <p:nvPr>
            <p:ph type="body" sz="quarter" idx="10"/>
          </p:nvPr>
        </p:nvSpPr>
        <p:spPr/>
        <p:txBody>
          <a:bodyPr>
            <a:normAutofit/>
          </a:bodyPr>
          <a:lstStyle/>
          <a:p>
            <a:pPr marL="697230" indent="-697230">
              <a:buFont typeface="+mj-lt"/>
              <a:buAutoNum type="arabicPeriod"/>
            </a:pPr>
            <a:r>
              <a:rPr lang="en-US" sz="2200" dirty="0"/>
              <a:t>The Cord of Kindness</a:t>
            </a:r>
          </a:p>
          <a:p>
            <a:pPr marL="697230" indent="-697230">
              <a:buFont typeface="+mj-lt"/>
              <a:buAutoNum type="arabicPeriod"/>
            </a:pPr>
            <a:r>
              <a:rPr lang="en-US" sz="5400" b="1" dirty="0"/>
              <a:t>The Cord of </a:t>
            </a:r>
            <a:r>
              <a:rPr lang="en-US" sz="5400" b="1" dirty="0">
                <a:latin typeface="Lato Black" panose="020F0502020204030203" pitchFamily="34" charset="0"/>
                <a:ea typeface="Lato Black" panose="020F0502020204030203" pitchFamily="34" charset="0"/>
                <a:cs typeface="Lato Black" panose="020F0502020204030203" pitchFamily="34" charset="0"/>
              </a:rPr>
              <a:t>Loyalty</a:t>
            </a:r>
          </a:p>
        </p:txBody>
      </p:sp>
    </p:spTree>
    <p:extLst>
      <p:ext uri="{BB962C8B-B14F-4D97-AF65-F5344CB8AC3E}">
        <p14:creationId xmlns:p14="http://schemas.microsoft.com/office/powerpoint/2010/main" val="91554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F33F1B-5C99-1E03-B1C2-5B88478F6E9E}"/>
              </a:ext>
            </a:extLst>
          </p:cNvPr>
          <p:cNvSpPr>
            <a:spLocks noGrp="1"/>
          </p:cNvSpPr>
          <p:nvPr>
            <p:ph type="body" sz="quarter" idx="10"/>
          </p:nvPr>
        </p:nvSpPr>
        <p:spPr/>
        <p:txBody>
          <a:bodyPr/>
          <a:lstStyle/>
          <a:p>
            <a:r>
              <a:rPr lang="en-US" baseline="30000" dirty="0"/>
              <a:t>16</a:t>
            </a:r>
            <a:r>
              <a:rPr lang="en-US" dirty="0"/>
              <a:t> But Ruth said, “Do not urge me to leave you or turn back from following you; for where you go, I will go, and where you lodge, I will lodge. Your people shall be my people, and your God, my God. </a:t>
            </a:r>
            <a:r>
              <a:rPr lang="en-US" baseline="30000" dirty="0"/>
              <a:t>17</a:t>
            </a:r>
            <a:r>
              <a:rPr lang="en-US" dirty="0"/>
              <a:t> Where you die, I will die, and there I will be buried. Thus may the Lord do to me, and worse, if anything but death parts you and me.”</a:t>
            </a:r>
          </a:p>
        </p:txBody>
      </p:sp>
      <p:sp>
        <p:nvSpPr>
          <p:cNvPr id="3" name="Text Placeholder 2">
            <a:extLst>
              <a:ext uri="{FF2B5EF4-FFF2-40B4-BE49-F238E27FC236}">
                <a16:creationId xmlns:a16="http://schemas.microsoft.com/office/drawing/2014/main" id="{35DA432E-DA74-A77E-650E-7C4C817652C8}"/>
              </a:ext>
            </a:extLst>
          </p:cNvPr>
          <p:cNvSpPr>
            <a:spLocks noGrp="1"/>
          </p:cNvSpPr>
          <p:nvPr>
            <p:ph type="body" sz="quarter" idx="11"/>
          </p:nvPr>
        </p:nvSpPr>
        <p:spPr/>
        <p:txBody>
          <a:bodyPr/>
          <a:lstStyle/>
          <a:p>
            <a:r>
              <a:rPr lang="en-US" dirty="0"/>
              <a:t>- Ruth 1:16-17</a:t>
            </a:r>
          </a:p>
        </p:txBody>
      </p:sp>
    </p:spTree>
    <p:extLst>
      <p:ext uri="{BB962C8B-B14F-4D97-AF65-F5344CB8AC3E}">
        <p14:creationId xmlns:p14="http://schemas.microsoft.com/office/powerpoint/2010/main" val="429290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F33F1B-5C99-1E03-B1C2-5B88478F6E9E}"/>
              </a:ext>
            </a:extLst>
          </p:cNvPr>
          <p:cNvSpPr>
            <a:spLocks noGrp="1"/>
          </p:cNvSpPr>
          <p:nvPr>
            <p:ph type="body" sz="quarter" idx="10"/>
          </p:nvPr>
        </p:nvSpPr>
        <p:spPr/>
        <p:txBody>
          <a:bodyPr/>
          <a:lstStyle/>
          <a:p>
            <a:r>
              <a:rPr lang="en-US" baseline="30000" dirty="0"/>
              <a:t>18</a:t>
            </a:r>
            <a:r>
              <a:rPr lang="en-US" dirty="0"/>
              <a:t> When she saw that she was determined to go with her, she said no more to her. </a:t>
            </a:r>
            <a:r>
              <a:rPr lang="en-US" baseline="30000" dirty="0"/>
              <a:t>19</a:t>
            </a:r>
            <a:r>
              <a:rPr lang="en-US" dirty="0"/>
              <a:t> So they both went until they came to Bethlehem. And when they had come to Bethlehem, all the city was stirred because of them, and the women said, “Is this Naomi?” </a:t>
            </a:r>
            <a:r>
              <a:rPr lang="en-US" baseline="30000" dirty="0"/>
              <a:t>20</a:t>
            </a:r>
            <a:r>
              <a:rPr lang="en-US" dirty="0"/>
              <a:t> She said to them, “Do not call me Naomi; call me Mara, for the Almighty has dealt very bitterly with me.</a:t>
            </a:r>
          </a:p>
        </p:txBody>
      </p:sp>
      <p:sp>
        <p:nvSpPr>
          <p:cNvPr id="3" name="Text Placeholder 2">
            <a:extLst>
              <a:ext uri="{FF2B5EF4-FFF2-40B4-BE49-F238E27FC236}">
                <a16:creationId xmlns:a16="http://schemas.microsoft.com/office/drawing/2014/main" id="{35DA432E-DA74-A77E-650E-7C4C817652C8}"/>
              </a:ext>
            </a:extLst>
          </p:cNvPr>
          <p:cNvSpPr>
            <a:spLocks noGrp="1"/>
          </p:cNvSpPr>
          <p:nvPr>
            <p:ph type="body" sz="quarter" idx="11"/>
          </p:nvPr>
        </p:nvSpPr>
        <p:spPr/>
        <p:txBody>
          <a:bodyPr/>
          <a:lstStyle/>
          <a:p>
            <a:r>
              <a:rPr lang="en-US" dirty="0"/>
              <a:t>- Ruth 1:18-20</a:t>
            </a:r>
          </a:p>
        </p:txBody>
      </p:sp>
    </p:spTree>
    <p:extLst>
      <p:ext uri="{BB962C8B-B14F-4D97-AF65-F5344CB8AC3E}">
        <p14:creationId xmlns:p14="http://schemas.microsoft.com/office/powerpoint/2010/main" val="79953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F33F1B-5C99-1E03-B1C2-5B88478F6E9E}"/>
              </a:ext>
            </a:extLst>
          </p:cNvPr>
          <p:cNvSpPr>
            <a:spLocks noGrp="1"/>
          </p:cNvSpPr>
          <p:nvPr>
            <p:ph type="body" sz="quarter" idx="10"/>
          </p:nvPr>
        </p:nvSpPr>
        <p:spPr/>
        <p:txBody>
          <a:bodyPr/>
          <a:lstStyle/>
          <a:p>
            <a:r>
              <a:rPr lang="en-US" baseline="30000" dirty="0"/>
              <a:t>21</a:t>
            </a:r>
            <a:r>
              <a:rPr lang="en-US" dirty="0"/>
              <a:t> I went out full, but the Lord has brought me back empty. Why do you call me Naomi, since the Lord has witnessed against me and the Almighty has afflicted me?” </a:t>
            </a:r>
            <a:r>
              <a:rPr lang="en-US" baseline="30000" dirty="0"/>
              <a:t>22</a:t>
            </a:r>
            <a:r>
              <a:rPr lang="en-US" dirty="0"/>
              <a:t> So Naomi returned, and with her Ruth the Moabitess, her daughter-in-law, who returned from the land of Moab. And they came to Bethlehem at the beginning of barley harvest.</a:t>
            </a:r>
          </a:p>
        </p:txBody>
      </p:sp>
      <p:sp>
        <p:nvSpPr>
          <p:cNvPr id="3" name="Text Placeholder 2">
            <a:extLst>
              <a:ext uri="{FF2B5EF4-FFF2-40B4-BE49-F238E27FC236}">
                <a16:creationId xmlns:a16="http://schemas.microsoft.com/office/drawing/2014/main" id="{35DA432E-DA74-A77E-650E-7C4C817652C8}"/>
              </a:ext>
            </a:extLst>
          </p:cNvPr>
          <p:cNvSpPr>
            <a:spLocks noGrp="1"/>
          </p:cNvSpPr>
          <p:nvPr>
            <p:ph type="body" sz="quarter" idx="11"/>
          </p:nvPr>
        </p:nvSpPr>
        <p:spPr/>
        <p:txBody>
          <a:bodyPr/>
          <a:lstStyle/>
          <a:p>
            <a:r>
              <a:rPr lang="en-US" dirty="0"/>
              <a:t>- Ruth 1:21-22</a:t>
            </a:r>
          </a:p>
        </p:txBody>
      </p:sp>
    </p:spTree>
    <p:extLst>
      <p:ext uri="{BB962C8B-B14F-4D97-AF65-F5344CB8AC3E}">
        <p14:creationId xmlns:p14="http://schemas.microsoft.com/office/powerpoint/2010/main" val="123138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BE38-D503-0CAF-7441-46D91FCAEEB5}"/>
              </a:ext>
            </a:extLst>
          </p:cNvPr>
          <p:cNvSpPr>
            <a:spLocks noGrp="1"/>
          </p:cNvSpPr>
          <p:nvPr>
            <p:ph type="title"/>
          </p:nvPr>
        </p:nvSpPr>
        <p:spPr/>
        <p:txBody>
          <a:bodyPr/>
          <a:lstStyle/>
          <a:p>
            <a:r>
              <a:rPr lang="en-US" dirty="0"/>
              <a:t>Ruth remained loyal to her family.</a:t>
            </a:r>
          </a:p>
        </p:txBody>
      </p:sp>
      <p:sp>
        <p:nvSpPr>
          <p:cNvPr id="3" name="Text Placeholder 2">
            <a:extLst>
              <a:ext uri="{FF2B5EF4-FFF2-40B4-BE49-F238E27FC236}">
                <a16:creationId xmlns:a16="http://schemas.microsoft.com/office/drawing/2014/main" id="{C2477A1E-3BCB-2ECC-7DA9-E8B0B35257B3}"/>
              </a:ext>
            </a:extLst>
          </p:cNvPr>
          <p:cNvSpPr>
            <a:spLocks noGrp="1"/>
          </p:cNvSpPr>
          <p:nvPr>
            <p:ph type="body" sz="quarter" idx="10"/>
          </p:nvPr>
        </p:nvSpPr>
        <p:spPr>
          <a:xfrm>
            <a:off x="598488" y="1397977"/>
            <a:ext cx="7913687" cy="3495703"/>
          </a:xfrm>
        </p:spPr>
        <p:txBody>
          <a:bodyPr>
            <a:normAutofit/>
          </a:bodyPr>
          <a:lstStyle/>
          <a:p>
            <a:pPr>
              <a:spcBef>
                <a:spcPts val="1560"/>
              </a:spcBef>
              <a:spcAft>
                <a:spcPts val="1200"/>
              </a:spcAft>
            </a:pPr>
            <a:r>
              <a:rPr lang="en-US" sz="4400" b="1" dirty="0"/>
              <a:t>Where</a:t>
            </a:r>
            <a:r>
              <a:rPr lang="en-US" sz="4400" dirty="0"/>
              <a:t> they lived</a:t>
            </a:r>
          </a:p>
          <a:p>
            <a:pPr>
              <a:spcBef>
                <a:spcPts val="1560"/>
              </a:spcBef>
              <a:spcAft>
                <a:spcPts val="1200"/>
              </a:spcAft>
            </a:pPr>
            <a:r>
              <a:rPr lang="en-US" sz="4400" b="1" dirty="0"/>
              <a:t>How</a:t>
            </a:r>
            <a:r>
              <a:rPr lang="en-US" sz="4400" dirty="0"/>
              <a:t> they lived</a:t>
            </a:r>
          </a:p>
          <a:p>
            <a:pPr>
              <a:spcBef>
                <a:spcPts val="1560"/>
              </a:spcBef>
              <a:spcAft>
                <a:spcPts val="1200"/>
              </a:spcAft>
            </a:pPr>
            <a:r>
              <a:rPr lang="en-US" sz="4400" b="1" dirty="0"/>
              <a:t>Who</a:t>
            </a:r>
            <a:r>
              <a:rPr lang="en-US" sz="4400" dirty="0"/>
              <a:t> they worshipped</a:t>
            </a:r>
          </a:p>
        </p:txBody>
      </p:sp>
    </p:spTree>
    <p:extLst>
      <p:ext uri="{BB962C8B-B14F-4D97-AF65-F5344CB8AC3E}">
        <p14:creationId xmlns:p14="http://schemas.microsoft.com/office/powerpoint/2010/main" val="248687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00F3-1B4C-B4F4-81B5-DC0C203447B4}"/>
              </a:ext>
            </a:extLst>
          </p:cNvPr>
          <p:cNvSpPr>
            <a:spLocks noGrp="1"/>
          </p:cNvSpPr>
          <p:nvPr>
            <p:ph type="title"/>
          </p:nvPr>
        </p:nvSpPr>
        <p:spPr/>
        <p:txBody>
          <a:bodyPr/>
          <a:lstStyle/>
          <a:p>
            <a:r>
              <a:rPr lang="en-US" dirty="0"/>
              <a:t>Ruth:</a:t>
            </a:r>
          </a:p>
        </p:txBody>
      </p:sp>
      <p:sp>
        <p:nvSpPr>
          <p:cNvPr id="3" name="Text Placeholder 2">
            <a:extLst>
              <a:ext uri="{FF2B5EF4-FFF2-40B4-BE49-F238E27FC236}">
                <a16:creationId xmlns:a16="http://schemas.microsoft.com/office/drawing/2014/main" id="{F8EDC83F-659E-30C4-AB25-CD127DFF9D6D}"/>
              </a:ext>
            </a:extLst>
          </p:cNvPr>
          <p:cNvSpPr>
            <a:spLocks noGrp="1"/>
          </p:cNvSpPr>
          <p:nvPr>
            <p:ph type="body" sz="quarter" idx="10"/>
          </p:nvPr>
        </p:nvSpPr>
        <p:spPr/>
        <p:txBody>
          <a:bodyPr>
            <a:normAutofit/>
          </a:bodyPr>
          <a:lstStyle/>
          <a:p>
            <a:pPr>
              <a:spcAft>
                <a:spcPts val="1200"/>
              </a:spcAft>
            </a:pPr>
            <a:r>
              <a:rPr lang="en-US" sz="4000" dirty="0"/>
              <a:t>Judges </a:t>
            </a:r>
            <a:r>
              <a:rPr lang="en-US" dirty="0"/>
              <a:t>(before United Kingdom)</a:t>
            </a:r>
          </a:p>
          <a:p>
            <a:pPr>
              <a:spcAft>
                <a:spcPts val="1200"/>
              </a:spcAft>
            </a:pPr>
            <a:r>
              <a:rPr lang="en-US" sz="4000" dirty="0"/>
              <a:t>1200 – 1100 BC</a:t>
            </a:r>
          </a:p>
          <a:p>
            <a:pPr>
              <a:spcAft>
                <a:spcPts val="1200"/>
              </a:spcAft>
            </a:pPr>
            <a:r>
              <a:rPr lang="en-US" sz="4000" dirty="0"/>
              <a:t>Samuel</a:t>
            </a:r>
          </a:p>
          <a:p>
            <a:r>
              <a:rPr lang="en-US" sz="4000" dirty="0"/>
              <a:t>Ruth = Friendly</a:t>
            </a:r>
          </a:p>
        </p:txBody>
      </p:sp>
    </p:spTree>
    <p:extLst>
      <p:ext uri="{BB962C8B-B14F-4D97-AF65-F5344CB8AC3E}">
        <p14:creationId xmlns:p14="http://schemas.microsoft.com/office/powerpoint/2010/main" val="44527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E35-32ED-C32A-AEED-B5E22AD50C2F}"/>
              </a:ext>
            </a:extLst>
          </p:cNvPr>
          <p:cNvSpPr>
            <a:spLocks noGrp="1"/>
          </p:cNvSpPr>
          <p:nvPr>
            <p:ph type="title"/>
          </p:nvPr>
        </p:nvSpPr>
        <p:spPr>
          <a:xfrm>
            <a:off x="975945" y="465439"/>
            <a:ext cx="7552769" cy="4236288"/>
          </a:xfrm>
        </p:spPr>
        <p:txBody>
          <a:bodyPr>
            <a:normAutofit/>
          </a:bodyPr>
          <a:lstStyle/>
          <a:p>
            <a:pPr algn="l"/>
            <a:r>
              <a:rPr lang="en-US" sz="4800" b="0" dirty="0"/>
              <a:t>Nothing strengthens a relationship like a show of loyalty </a:t>
            </a:r>
            <a:r>
              <a:rPr lang="en-US" sz="4800" dirty="0">
                <a:latin typeface="Lato Black" panose="020F0502020204030203" pitchFamily="34" charset="0"/>
                <a:ea typeface="Lato Black" panose="020F0502020204030203" pitchFamily="34" charset="0"/>
                <a:cs typeface="Lato Black" panose="020F0502020204030203" pitchFamily="34" charset="0"/>
              </a:rPr>
              <a:t>at a critical moment.</a:t>
            </a:r>
          </a:p>
        </p:txBody>
      </p:sp>
    </p:spTree>
    <p:extLst>
      <p:ext uri="{BB962C8B-B14F-4D97-AF65-F5344CB8AC3E}">
        <p14:creationId xmlns:p14="http://schemas.microsoft.com/office/powerpoint/2010/main" val="430819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A401-2433-1E69-0499-AF4960EBAAF2}"/>
              </a:ext>
            </a:extLst>
          </p:cNvPr>
          <p:cNvSpPr>
            <a:spLocks noGrp="1"/>
          </p:cNvSpPr>
          <p:nvPr>
            <p:ph type="title"/>
          </p:nvPr>
        </p:nvSpPr>
        <p:spPr/>
        <p:txBody>
          <a:bodyPr/>
          <a:lstStyle/>
          <a:p>
            <a:r>
              <a:rPr lang="en-US" dirty="0"/>
              <a:t>Cords of Love</a:t>
            </a:r>
          </a:p>
        </p:txBody>
      </p:sp>
      <p:sp>
        <p:nvSpPr>
          <p:cNvPr id="3" name="Text Placeholder 2">
            <a:extLst>
              <a:ext uri="{FF2B5EF4-FFF2-40B4-BE49-F238E27FC236}">
                <a16:creationId xmlns:a16="http://schemas.microsoft.com/office/drawing/2014/main" id="{B93AAEBF-2520-1749-F328-956B753BDE2D}"/>
              </a:ext>
            </a:extLst>
          </p:cNvPr>
          <p:cNvSpPr>
            <a:spLocks noGrp="1"/>
          </p:cNvSpPr>
          <p:nvPr>
            <p:ph type="body" sz="quarter" idx="10"/>
          </p:nvPr>
        </p:nvSpPr>
        <p:spPr>
          <a:xfrm>
            <a:off x="598488" y="1251437"/>
            <a:ext cx="8060482" cy="3642243"/>
          </a:xfrm>
        </p:spPr>
        <p:txBody>
          <a:bodyPr>
            <a:normAutofit/>
          </a:bodyPr>
          <a:lstStyle/>
          <a:p>
            <a:pPr marL="697230" indent="-697230">
              <a:buFont typeface="+mj-lt"/>
              <a:buAutoNum type="arabicPeriod"/>
            </a:pPr>
            <a:r>
              <a:rPr lang="en-US" sz="2200" dirty="0"/>
              <a:t>The Cord of Kindness</a:t>
            </a:r>
          </a:p>
          <a:p>
            <a:pPr marL="697230" indent="-697230">
              <a:buFont typeface="+mj-lt"/>
              <a:buAutoNum type="arabicPeriod"/>
            </a:pPr>
            <a:r>
              <a:rPr lang="en-US" sz="2200" dirty="0"/>
              <a:t>The Cord of Loyalty</a:t>
            </a:r>
          </a:p>
          <a:p>
            <a:pPr marL="697230" indent="-697230">
              <a:buFont typeface="+mj-lt"/>
              <a:buAutoNum type="arabicPeriod"/>
            </a:pPr>
            <a:r>
              <a:rPr lang="en-US" sz="4800" b="1" dirty="0"/>
              <a:t>The Cord of </a:t>
            </a:r>
            <a:r>
              <a:rPr lang="en-US" sz="4800" b="1" dirty="0">
                <a:latin typeface="Lato Black" panose="020F0502020204030203" pitchFamily="34" charset="0"/>
                <a:ea typeface="Lato Black" panose="020F0502020204030203" pitchFamily="34" charset="0"/>
                <a:cs typeface="Lato Black" panose="020F0502020204030203" pitchFamily="34" charset="0"/>
              </a:rPr>
              <a:t>Hard Work</a:t>
            </a:r>
          </a:p>
        </p:txBody>
      </p:sp>
    </p:spTree>
    <p:extLst>
      <p:ext uri="{BB962C8B-B14F-4D97-AF65-F5344CB8AC3E}">
        <p14:creationId xmlns:p14="http://schemas.microsoft.com/office/powerpoint/2010/main" val="47562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a:xfrm>
            <a:off x="713221" y="429598"/>
            <a:ext cx="7717558" cy="3680039"/>
          </a:xfrm>
        </p:spPr>
        <p:txBody>
          <a:bodyPr/>
          <a:lstStyle/>
          <a:p>
            <a:r>
              <a:rPr lang="en-US" baseline="30000" dirty="0"/>
              <a:t>1</a:t>
            </a:r>
            <a:r>
              <a:rPr lang="en-US" dirty="0"/>
              <a:t> Now Naomi had a kinsman of her husband, a man of great wealth, of the family of Elimelech, whose name was Boaz. </a:t>
            </a:r>
            <a:r>
              <a:rPr lang="en-US" baseline="30000" dirty="0"/>
              <a:t>2</a:t>
            </a:r>
            <a:r>
              <a:rPr lang="en-US" dirty="0"/>
              <a:t> And Ruth the Moabitess said to Naomi, “Please let me go to the field and glean among the ears of grain after one in whose sight I may find favor.” And she said to her, “Go, my daughter.”</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2:1-2</a:t>
            </a:r>
          </a:p>
        </p:txBody>
      </p:sp>
    </p:spTree>
    <p:extLst>
      <p:ext uri="{BB962C8B-B14F-4D97-AF65-F5344CB8AC3E}">
        <p14:creationId xmlns:p14="http://schemas.microsoft.com/office/powerpoint/2010/main" val="20970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p:txBody>
          <a:bodyPr/>
          <a:lstStyle/>
          <a:p>
            <a:r>
              <a:rPr lang="en-US" baseline="30000" dirty="0"/>
              <a:t>3</a:t>
            </a:r>
            <a:r>
              <a:rPr lang="en-US" dirty="0"/>
              <a:t> So she departed and went and gleaned in the field after the reapers; and she happened to come to the portion of the field belonging to Boaz, who was of the family of Elimelech. </a:t>
            </a:r>
            <a:br>
              <a:rPr lang="en-US" dirty="0"/>
            </a:br>
            <a:r>
              <a:rPr lang="en-US" baseline="30000" dirty="0"/>
              <a:t>4</a:t>
            </a:r>
            <a:r>
              <a:rPr lang="en-US" dirty="0"/>
              <a:t> Now behold, Boaz came from Bethlehem and said to the reapers, “May the Lord be with you.” And they said to him, “May the Lord bless you.”</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2:3-4</a:t>
            </a:r>
          </a:p>
        </p:txBody>
      </p:sp>
    </p:spTree>
    <p:extLst>
      <p:ext uri="{BB962C8B-B14F-4D97-AF65-F5344CB8AC3E}">
        <p14:creationId xmlns:p14="http://schemas.microsoft.com/office/powerpoint/2010/main" val="409352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p:txBody>
          <a:bodyPr>
            <a:normAutofit fontScale="92500"/>
          </a:bodyPr>
          <a:lstStyle/>
          <a:p>
            <a:r>
              <a:rPr lang="en-US" baseline="30000" dirty="0"/>
              <a:t>5</a:t>
            </a:r>
            <a:r>
              <a:rPr lang="en-US" dirty="0"/>
              <a:t> Then Boaz said to his servant who was in charge of the reapers, “Whose young woman is this?” </a:t>
            </a:r>
            <a:br>
              <a:rPr lang="en-US" dirty="0"/>
            </a:br>
            <a:r>
              <a:rPr lang="en-US" baseline="30000" dirty="0"/>
              <a:t>6</a:t>
            </a:r>
            <a:r>
              <a:rPr lang="en-US" dirty="0"/>
              <a:t> The servant in charge of the reapers replied, “She is the young Moabite woman who returned with Naomi from the land of Moab. </a:t>
            </a:r>
            <a:r>
              <a:rPr lang="en-US" baseline="30000" dirty="0"/>
              <a:t>7</a:t>
            </a:r>
            <a:r>
              <a:rPr lang="en-US" dirty="0"/>
              <a:t> And she said, ‘Please let me glean and gather after the reapers among the sheaves.’ Thus she came and has remained from the morning until now; she has been sitting in the house for a little while.”</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2:5-7</a:t>
            </a:r>
          </a:p>
        </p:txBody>
      </p:sp>
    </p:spTree>
    <p:extLst>
      <p:ext uri="{BB962C8B-B14F-4D97-AF65-F5344CB8AC3E}">
        <p14:creationId xmlns:p14="http://schemas.microsoft.com/office/powerpoint/2010/main" val="1034444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a:xfrm>
            <a:off x="713221" y="429598"/>
            <a:ext cx="7841694" cy="3680039"/>
          </a:xfrm>
        </p:spPr>
        <p:txBody>
          <a:bodyPr>
            <a:normAutofit/>
          </a:bodyPr>
          <a:lstStyle/>
          <a:p>
            <a:r>
              <a:rPr lang="en-US" baseline="30000" dirty="0"/>
              <a:t>8</a:t>
            </a:r>
            <a:r>
              <a:rPr lang="en-US" dirty="0"/>
              <a:t> Then Boaz said to Ruth, “Listen carefully, my daughter. Do not go to glean in another field; furthermore, do not go on from this one, but stay here with my maids. </a:t>
            </a:r>
            <a:r>
              <a:rPr lang="en-US" baseline="30000" dirty="0"/>
              <a:t>9</a:t>
            </a:r>
            <a:r>
              <a:rPr lang="en-US" dirty="0"/>
              <a:t> Let your eyes be on the field which they reap, and go after them. Indeed, I have commanded the servants not to touch you. When you are thirsty, go to the water jars and drink from what the servants draw.”</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2:8-9</a:t>
            </a:r>
          </a:p>
        </p:txBody>
      </p:sp>
    </p:spTree>
    <p:extLst>
      <p:ext uri="{BB962C8B-B14F-4D97-AF65-F5344CB8AC3E}">
        <p14:creationId xmlns:p14="http://schemas.microsoft.com/office/powerpoint/2010/main" val="145869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p:txBody>
          <a:bodyPr>
            <a:normAutofit fontScale="92500"/>
          </a:bodyPr>
          <a:lstStyle/>
          <a:p>
            <a:r>
              <a:rPr lang="en-US" baseline="30000" dirty="0"/>
              <a:t>10</a:t>
            </a:r>
            <a:r>
              <a:rPr lang="en-US" dirty="0"/>
              <a:t> Then she fell on her face, bowing to the ground and said to him, “Why have I found favor in your sight that you should take notice of me, since I am a foreigner?” </a:t>
            </a:r>
            <a:r>
              <a:rPr lang="en-US" baseline="30000" dirty="0"/>
              <a:t>11</a:t>
            </a:r>
            <a:r>
              <a:rPr lang="en-US" dirty="0"/>
              <a:t> Boaz replied to her, “All that you have done for your mother-in-law after the death of your husband has been fully reported to me, and how you left your father and your mother and the land of your birth, and came to a people that you did not previously know.</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2:10-11</a:t>
            </a:r>
          </a:p>
        </p:txBody>
      </p:sp>
    </p:spTree>
    <p:extLst>
      <p:ext uri="{BB962C8B-B14F-4D97-AF65-F5344CB8AC3E}">
        <p14:creationId xmlns:p14="http://schemas.microsoft.com/office/powerpoint/2010/main" val="72105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p:txBody>
          <a:bodyPr/>
          <a:lstStyle/>
          <a:p>
            <a:r>
              <a:rPr lang="en-US" baseline="30000" dirty="0"/>
              <a:t>12</a:t>
            </a:r>
            <a:r>
              <a:rPr lang="en-US" dirty="0"/>
              <a:t> May the Lord reward your work, and your wages be full from the Lord, the God of Israel, under whose wings you have come to seek refuge.” </a:t>
            </a:r>
            <a:r>
              <a:rPr lang="en-US" baseline="30000" dirty="0"/>
              <a:t>13</a:t>
            </a:r>
            <a:r>
              <a:rPr lang="en-US" dirty="0"/>
              <a:t> Then she said, “I have found favor in your sight, my lord, for you have comforted me and indeed have spoken kindly to your maidservant, though I am not like one of your maidservants.”</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2:12-13</a:t>
            </a:r>
          </a:p>
        </p:txBody>
      </p:sp>
    </p:spTree>
    <p:extLst>
      <p:ext uri="{BB962C8B-B14F-4D97-AF65-F5344CB8AC3E}">
        <p14:creationId xmlns:p14="http://schemas.microsoft.com/office/powerpoint/2010/main" val="1887241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a:xfrm>
            <a:off x="713221" y="429598"/>
            <a:ext cx="7569133" cy="3680039"/>
          </a:xfrm>
        </p:spPr>
        <p:txBody>
          <a:bodyPr>
            <a:normAutofit/>
          </a:bodyPr>
          <a:lstStyle/>
          <a:p>
            <a:r>
              <a:rPr lang="en-US" baseline="30000" dirty="0"/>
              <a:t>14</a:t>
            </a:r>
            <a:r>
              <a:rPr lang="en-US" dirty="0"/>
              <a:t> At mealtime Boaz said to her, “Come here, that you may eat of the bread and dip your piece of bread in the vinegar.” So she sat beside the reapers; and he served her roasted grain, and she ate and was satisfied and had some left. </a:t>
            </a:r>
            <a:r>
              <a:rPr lang="en-US" baseline="30000" dirty="0"/>
              <a:t>15</a:t>
            </a:r>
            <a:r>
              <a:rPr lang="en-US" dirty="0"/>
              <a:t> When she rose to glean, Boaz commanded his servants, saying, “Let her glean even among the sheaves, and do not insult her.</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2:14-15</a:t>
            </a:r>
          </a:p>
        </p:txBody>
      </p:sp>
    </p:spTree>
    <p:extLst>
      <p:ext uri="{BB962C8B-B14F-4D97-AF65-F5344CB8AC3E}">
        <p14:creationId xmlns:p14="http://schemas.microsoft.com/office/powerpoint/2010/main" val="184454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a:xfrm>
            <a:off x="713221" y="429598"/>
            <a:ext cx="7586717" cy="3680039"/>
          </a:xfrm>
        </p:spPr>
        <p:txBody>
          <a:bodyPr>
            <a:normAutofit fontScale="92500"/>
          </a:bodyPr>
          <a:lstStyle/>
          <a:p>
            <a:r>
              <a:rPr lang="en-US" baseline="30000" dirty="0"/>
              <a:t>16</a:t>
            </a:r>
            <a:r>
              <a:rPr lang="en-US" dirty="0"/>
              <a:t> Also you shall purposely pull out for her some grain from the bundles and leave it that she may glean, and do not rebuke her.” </a:t>
            </a:r>
            <a:r>
              <a:rPr lang="en-US" baseline="30000" dirty="0"/>
              <a:t>17</a:t>
            </a:r>
            <a:r>
              <a:rPr lang="en-US" dirty="0"/>
              <a:t> So she gleaned in the field until evening. Then she beat out what she had gleaned, and it was about an ephah of barley. </a:t>
            </a:r>
            <a:r>
              <a:rPr lang="en-US" baseline="30000" dirty="0"/>
              <a:t>18</a:t>
            </a:r>
            <a:r>
              <a:rPr lang="en-US" dirty="0"/>
              <a:t> She took it up and went into the city, and her mother-in-law saw what she had gleaned. She also took it out and gave Naomi what she had left after she was satisfied.</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2:16-18</a:t>
            </a:r>
          </a:p>
        </p:txBody>
      </p:sp>
    </p:spTree>
    <p:extLst>
      <p:ext uri="{BB962C8B-B14F-4D97-AF65-F5344CB8AC3E}">
        <p14:creationId xmlns:p14="http://schemas.microsoft.com/office/powerpoint/2010/main" val="298639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966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p:txBody>
          <a:bodyPr/>
          <a:lstStyle/>
          <a:p>
            <a:r>
              <a:rPr lang="en-US" dirty="0"/>
              <a:t>Her mother-in-law then said to her, “Where did you glean today and where did you work? May he who took notice of you be blessed.” So she told her mother-in-law with whom she had worked and said, “The name of the man with whom I worked today is Boaz.”</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2:19</a:t>
            </a:r>
          </a:p>
        </p:txBody>
      </p:sp>
    </p:spTree>
    <p:extLst>
      <p:ext uri="{BB962C8B-B14F-4D97-AF65-F5344CB8AC3E}">
        <p14:creationId xmlns:p14="http://schemas.microsoft.com/office/powerpoint/2010/main" val="2160087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p:txBody>
          <a:bodyPr>
            <a:normAutofit lnSpcReduction="10000"/>
          </a:bodyPr>
          <a:lstStyle/>
          <a:p>
            <a:r>
              <a:rPr lang="en-US" baseline="30000" dirty="0"/>
              <a:t>20</a:t>
            </a:r>
            <a:r>
              <a:rPr lang="en-US" dirty="0"/>
              <a:t> Naomi said to her daughter-in-law, “May he be blessed of the Lord who has not withdrawn his kindness to the living and to the dead.” Again Naomi said to her, “The man is our relative, he is one of our closest relatives.” </a:t>
            </a:r>
            <a:br>
              <a:rPr lang="en-US" dirty="0"/>
            </a:br>
            <a:r>
              <a:rPr lang="en-US" baseline="30000" dirty="0"/>
              <a:t>21</a:t>
            </a:r>
            <a:r>
              <a:rPr lang="en-US" dirty="0"/>
              <a:t> Then Ruth the Moabitess said, “Furthermore, he said to me, ‘You should stay close to my servants until they have finished all my harvest.’”</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2:20-21</a:t>
            </a:r>
          </a:p>
        </p:txBody>
      </p:sp>
    </p:spTree>
    <p:extLst>
      <p:ext uri="{BB962C8B-B14F-4D97-AF65-F5344CB8AC3E}">
        <p14:creationId xmlns:p14="http://schemas.microsoft.com/office/powerpoint/2010/main" val="3488106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17BD6-0B41-2555-16AB-7EC914AFA5E2}"/>
              </a:ext>
            </a:extLst>
          </p:cNvPr>
          <p:cNvSpPr>
            <a:spLocks noGrp="1"/>
          </p:cNvSpPr>
          <p:nvPr>
            <p:ph type="body" sz="quarter" idx="10"/>
          </p:nvPr>
        </p:nvSpPr>
        <p:spPr/>
        <p:txBody>
          <a:bodyPr/>
          <a:lstStyle/>
          <a:p>
            <a:r>
              <a:rPr lang="en-US" baseline="30000" dirty="0"/>
              <a:t>22</a:t>
            </a:r>
            <a:r>
              <a:rPr lang="en-US" dirty="0"/>
              <a:t> Naomi said to Ruth her daughter-in-law, </a:t>
            </a:r>
            <a:br>
              <a:rPr lang="en-US" dirty="0"/>
            </a:br>
            <a:r>
              <a:rPr lang="en-US" dirty="0"/>
              <a:t>“It is good, my daughter, that you go out with his maids, so that others do not fall upon you in another field.” </a:t>
            </a:r>
            <a:r>
              <a:rPr lang="en-US" baseline="30000" dirty="0"/>
              <a:t>23</a:t>
            </a:r>
            <a:r>
              <a:rPr lang="en-US" dirty="0"/>
              <a:t> So she stayed close by the maids of Boaz in order to glean until the end of the barley harvest and the wheat harvest. And she lived with her mother-in-law.</a:t>
            </a:r>
          </a:p>
        </p:txBody>
      </p:sp>
      <p:sp>
        <p:nvSpPr>
          <p:cNvPr id="3" name="Text Placeholder 2">
            <a:extLst>
              <a:ext uri="{FF2B5EF4-FFF2-40B4-BE49-F238E27FC236}">
                <a16:creationId xmlns:a16="http://schemas.microsoft.com/office/drawing/2014/main" id="{0B76482E-E01F-7F24-E55B-813F66E6D195}"/>
              </a:ext>
            </a:extLst>
          </p:cNvPr>
          <p:cNvSpPr>
            <a:spLocks noGrp="1"/>
          </p:cNvSpPr>
          <p:nvPr>
            <p:ph type="body" sz="quarter" idx="11"/>
          </p:nvPr>
        </p:nvSpPr>
        <p:spPr/>
        <p:txBody>
          <a:bodyPr/>
          <a:lstStyle/>
          <a:p>
            <a:r>
              <a:rPr lang="en-US" dirty="0"/>
              <a:t>- Ruth 2:22-23</a:t>
            </a:r>
          </a:p>
        </p:txBody>
      </p:sp>
    </p:spTree>
    <p:extLst>
      <p:ext uri="{BB962C8B-B14F-4D97-AF65-F5344CB8AC3E}">
        <p14:creationId xmlns:p14="http://schemas.microsoft.com/office/powerpoint/2010/main" val="229957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DC84-71D6-F9BE-F733-D18CFD917454}"/>
              </a:ext>
            </a:extLst>
          </p:cNvPr>
          <p:cNvSpPr>
            <a:spLocks noGrp="1"/>
          </p:cNvSpPr>
          <p:nvPr>
            <p:ph type="title"/>
          </p:nvPr>
        </p:nvSpPr>
        <p:spPr>
          <a:xfrm>
            <a:off x="0" y="465439"/>
            <a:ext cx="9143999" cy="4236288"/>
          </a:xfrm>
        </p:spPr>
        <p:txBody>
          <a:bodyPr>
            <a:normAutofit/>
          </a:bodyPr>
          <a:lstStyle/>
          <a:p>
            <a:r>
              <a:rPr lang="en-US" sz="6600" b="0" dirty="0">
                <a:latin typeface="D-DIN Condensed" panose="020B0504030202030204" pitchFamily="34" charset="77"/>
              </a:rPr>
              <a:t>YOU’VE GOT TO </a:t>
            </a:r>
            <a:r>
              <a:rPr lang="en-US" sz="6600" dirty="0">
                <a:latin typeface="D-DIN Condensed" panose="020B0504030202030204" pitchFamily="34" charset="77"/>
              </a:rPr>
              <a:t>WORK AT IT!</a:t>
            </a:r>
          </a:p>
        </p:txBody>
      </p:sp>
    </p:spTree>
    <p:extLst>
      <p:ext uri="{BB962C8B-B14F-4D97-AF65-F5344CB8AC3E}">
        <p14:creationId xmlns:p14="http://schemas.microsoft.com/office/powerpoint/2010/main" val="286709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4428-892E-86DC-8B0E-88F65B799B34}"/>
              </a:ext>
            </a:extLst>
          </p:cNvPr>
          <p:cNvSpPr>
            <a:spLocks noGrp="1"/>
          </p:cNvSpPr>
          <p:nvPr>
            <p:ph type="title"/>
          </p:nvPr>
        </p:nvSpPr>
        <p:spPr/>
        <p:txBody>
          <a:bodyPr/>
          <a:lstStyle/>
          <a:p>
            <a:r>
              <a:rPr lang="en-US" dirty="0"/>
              <a:t>Working at it</a:t>
            </a:r>
          </a:p>
        </p:txBody>
      </p:sp>
      <p:sp>
        <p:nvSpPr>
          <p:cNvPr id="3" name="Text Placeholder 2">
            <a:extLst>
              <a:ext uri="{FF2B5EF4-FFF2-40B4-BE49-F238E27FC236}">
                <a16:creationId xmlns:a16="http://schemas.microsoft.com/office/drawing/2014/main" id="{4354CE80-F7EE-8E44-F292-F15BDD0CBCB2}"/>
              </a:ext>
            </a:extLst>
          </p:cNvPr>
          <p:cNvSpPr>
            <a:spLocks noGrp="1"/>
          </p:cNvSpPr>
          <p:nvPr>
            <p:ph type="body" sz="quarter" idx="10"/>
          </p:nvPr>
        </p:nvSpPr>
        <p:spPr>
          <a:xfrm>
            <a:off x="598488" y="1251437"/>
            <a:ext cx="7464135" cy="3642243"/>
          </a:xfrm>
        </p:spPr>
        <p:txBody>
          <a:bodyPr>
            <a:normAutofit/>
          </a:bodyPr>
          <a:lstStyle/>
          <a:p>
            <a:pPr marL="697230" indent="-697230">
              <a:buFont typeface="+mj-lt"/>
              <a:buAutoNum type="alphaUcPeriod"/>
            </a:pPr>
            <a:r>
              <a:rPr lang="en-US" sz="4800" b="1" dirty="0"/>
              <a:t>Communicate honestly and deeply with each other on a regular basis.</a:t>
            </a:r>
          </a:p>
        </p:txBody>
      </p:sp>
    </p:spTree>
    <p:extLst>
      <p:ext uri="{BB962C8B-B14F-4D97-AF65-F5344CB8AC3E}">
        <p14:creationId xmlns:p14="http://schemas.microsoft.com/office/powerpoint/2010/main" val="695094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4428-892E-86DC-8B0E-88F65B799B34}"/>
              </a:ext>
            </a:extLst>
          </p:cNvPr>
          <p:cNvSpPr>
            <a:spLocks noGrp="1"/>
          </p:cNvSpPr>
          <p:nvPr>
            <p:ph type="title"/>
          </p:nvPr>
        </p:nvSpPr>
        <p:spPr/>
        <p:txBody>
          <a:bodyPr/>
          <a:lstStyle/>
          <a:p>
            <a:r>
              <a:rPr lang="en-US" dirty="0"/>
              <a:t>Working at it</a:t>
            </a:r>
          </a:p>
        </p:txBody>
      </p:sp>
      <p:sp>
        <p:nvSpPr>
          <p:cNvPr id="3" name="Text Placeholder 2">
            <a:extLst>
              <a:ext uri="{FF2B5EF4-FFF2-40B4-BE49-F238E27FC236}">
                <a16:creationId xmlns:a16="http://schemas.microsoft.com/office/drawing/2014/main" id="{4354CE80-F7EE-8E44-F292-F15BDD0CBCB2}"/>
              </a:ext>
            </a:extLst>
          </p:cNvPr>
          <p:cNvSpPr>
            <a:spLocks noGrp="1"/>
          </p:cNvSpPr>
          <p:nvPr>
            <p:ph type="body" sz="quarter" idx="10"/>
          </p:nvPr>
        </p:nvSpPr>
        <p:spPr/>
        <p:txBody>
          <a:bodyPr>
            <a:normAutofit/>
          </a:bodyPr>
          <a:lstStyle/>
          <a:p>
            <a:pPr marL="697230" indent="-697230">
              <a:buFont typeface="+mj-lt"/>
              <a:buAutoNum type="alphaUcPeriod"/>
            </a:pPr>
            <a:r>
              <a:rPr lang="en-US" sz="2200" dirty="0"/>
              <a:t>Communicate honestly and deeply with </a:t>
            </a:r>
            <a:br>
              <a:rPr lang="en-US" sz="2200" dirty="0"/>
            </a:br>
            <a:r>
              <a:rPr lang="en-US" sz="2200" dirty="0"/>
              <a:t>each other on a regular basis.</a:t>
            </a:r>
          </a:p>
          <a:p>
            <a:pPr marL="788670" indent="-788670">
              <a:buFont typeface="+mj-lt"/>
              <a:buAutoNum type="alphaUcPeriod"/>
            </a:pPr>
            <a:r>
              <a:rPr lang="en-US" sz="5400" b="1" dirty="0"/>
              <a:t>Do things together.</a:t>
            </a:r>
          </a:p>
        </p:txBody>
      </p:sp>
    </p:spTree>
    <p:extLst>
      <p:ext uri="{BB962C8B-B14F-4D97-AF65-F5344CB8AC3E}">
        <p14:creationId xmlns:p14="http://schemas.microsoft.com/office/powerpoint/2010/main" val="1671981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4428-892E-86DC-8B0E-88F65B799B34}"/>
              </a:ext>
            </a:extLst>
          </p:cNvPr>
          <p:cNvSpPr>
            <a:spLocks noGrp="1"/>
          </p:cNvSpPr>
          <p:nvPr>
            <p:ph type="title"/>
          </p:nvPr>
        </p:nvSpPr>
        <p:spPr/>
        <p:txBody>
          <a:bodyPr/>
          <a:lstStyle/>
          <a:p>
            <a:r>
              <a:rPr lang="en-US" dirty="0"/>
              <a:t>Working at it</a:t>
            </a:r>
          </a:p>
        </p:txBody>
      </p:sp>
      <p:sp>
        <p:nvSpPr>
          <p:cNvPr id="3" name="Text Placeholder 2">
            <a:extLst>
              <a:ext uri="{FF2B5EF4-FFF2-40B4-BE49-F238E27FC236}">
                <a16:creationId xmlns:a16="http://schemas.microsoft.com/office/drawing/2014/main" id="{4354CE80-F7EE-8E44-F292-F15BDD0CBCB2}"/>
              </a:ext>
            </a:extLst>
          </p:cNvPr>
          <p:cNvSpPr>
            <a:spLocks noGrp="1"/>
          </p:cNvSpPr>
          <p:nvPr>
            <p:ph type="body" sz="quarter" idx="10"/>
          </p:nvPr>
        </p:nvSpPr>
        <p:spPr/>
        <p:txBody>
          <a:bodyPr>
            <a:normAutofit/>
          </a:bodyPr>
          <a:lstStyle/>
          <a:p>
            <a:pPr marL="697230" indent="-697230">
              <a:buFont typeface="+mj-lt"/>
              <a:buAutoNum type="alphaUcPeriod"/>
            </a:pPr>
            <a:r>
              <a:rPr lang="en-US" sz="2200" dirty="0"/>
              <a:t>Communicate honestly and deeply with </a:t>
            </a:r>
            <a:br>
              <a:rPr lang="en-US" sz="2200" dirty="0"/>
            </a:br>
            <a:r>
              <a:rPr lang="en-US" sz="2200" dirty="0"/>
              <a:t>each other on a regular basis.</a:t>
            </a:r>
          </a:p>
          <a:p>
            <a:pPr marL="697230" indent="-697230">
              <a:buFont typeface="+mj-lt"/>
              <a:buAutoNum type="alphaUcPeriod"/>
            </a:pPr>
            <a:r>
              <a:rPr lang="en-US" sz="2200" dirty="0"/>
              <a:t>Do things together.</a:t>
            </a:r>
          </a:p>
          <a:p>
            <a:pPr marL="788670" indent="-788670">
              <a:buFont typeface="+mj-lt"/>
              <a:buAutoNum type="alphaUcPeriod"/>
            </a:pPr>
            <a:r>
              <a:rPr lang="en-US" sz="5400" b="1" dirty="0"/>
              <a:t>Share spiritual things.</a:t>
            </a:r>
          </a:p>
        </p:txBody>
      </p:sp>
    </p:spTree>
    <p:extLst>
      <p:ext uri="{BB962C8B-B14F-4D97-AF65-F5344CB8AC3E}">
        <p14:creationId xmlns:p14="http://schemas.microsoft.com/office/powerpoint/2010/main" val="3185036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2709-E036-928B-49BB-753CA0363D32}"/>
              </a:ext>
            </a:extLst>
          </p:cNvPr>
          <p:cNvSpPr>
            <a:spLocks noGrp="1"/>
          </p:cNvSpPr>
          <p:nvPr>
            <p:ph type="title"/>
          </p:nvPr>
        </p:nvSpPr>
        <p:spPr>
          <a:xfrm>
            <a:off x="906450" y="973252"/>
            <a:ext cx="7180027" cy="1011669"/>
          </a:xfrm>
        </p:spPr>
        <p:txBody>
          <a:bodyPr>
            <a:normAutofit/>
          </a:bodyPr>
          <a:lstStyle/>
          <a:p>
            <a:pPr marL="0" indent="0" algn="l">
              <a:spcAft>
                <a:spcPts val="1200"/>
              </a:spcAft>
              <a:buNone/>
            </a:pPr>
            <a:r>
              <a:rPr lang="en-US" sz="4400" dirty="0">
                <a:latin typeface="D-DIN Condensed" panose="020B0504030202030204" pitchFamily="34" charset="77"/>
              </a:rPr>
              <a:t>DIVORCE STATS</a:t>
            </a:r>
            <a:endParaRPr lang="en-US" sz="4400" b="0" dirty="0"/>
          </a:p>
        </p:txBody>
      </p:sp>
      <p:sp>
        <p:nvSpPr>
          <p:cNvPr id="4" name="TextBox 3">
            <a:extLst>
              <a:ext uri="{FF2B5EF4-FFF2-40B4-BE49-F238E27FC236}">
                <a16:creationId xmlns:a16="http://schemas.microsoft.com/office/drawing/2014/main" id="{E2A9D4A5-5C73-37BB-E166-1F7B804A28B2}"/>
              </a:ext>
            </a:extLst>
          </p:cNvPr>
          <p:cNvSpPr txBox="1"/>
          <p:nvPr/>
        </p:nvSpPr>
        <p:spPr>
          <a:xfrm>
            <a:off x="906450" y="2041424"/>
            <a:ext cx="7685036" cy="1938992"/>
          </a:xfrm>
          <a:prstGeom prst="rect">
            <a:avLst/>
          </a:prstGeom>
          <a:noFill/>
        </p:spPr>
        <p:txBody>
          <a:bodyPr wrap="square">
            <a:spAutoFit/>
          </a:bodyPr>
          <a:lstStyle/>
          <a:p>
            <a:r>
              <a:rPr lang="en-US" sz="4000" b="1" dirty="0">
                <a:latin typeface="Lato" panose="020F0502020204030203" pitchFamily="34" charset="0"/>
                <a:ea typeface="Lato" panose="020F0502020204030203" pitchFamily="34" charset="0"/>
                <a:cs typeface="Lato" panose="020F0502020204030203" pitchFamily="34" charset="0"/>
              </a:rPr>
              <a:t>1 in 2 		</a:t>
            </a:r>
            <a:r>
              <a:rPr lang="en-US" sz="4000" dirty="0">
                <a:latin typeface="Lato" panose="020F0502020204030203" pitchFamily="34" charset="0"/>
                <a:ea typeface="Lato" panose="020F0502020204030203" pitchFamily="34" charset="0"/>
                <a:cs typeface="Lato" panose="020F0502020204030203" pitchFamily="34" charset="0"/>
              </a:rPr>
              <a:t>– No spiritual life</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dirty="0">
                <a:latin typeface="Lato" panose="020F0502020204030203" pitchFamily="34" charset="0"/>
                <a:ea typeface="Lato" panose="020F0502020204030203" pitchFamily="34" charset="0"/>
                <a:cs typeface="Lato" panose="020F0502020204030203" pitchFamily="34" charset="0"/>
              </a:rPr>
              <a:t>1 in 40 		</a:t>
            </a:r>
            <a:r>
              <a:rPr lang="en-US" sz="4000" dirty="0">
                <a:latin typeface="Lato" panose="020F0502020204030203" pitchFamily="34" charset="0"/>
                <a:ea typeface="Lato" panose="020F0502020204030203" pitchFamily="34" charset="0"/>
                <a:cs typeface="Lato" panose="020F0502020204030203" pitchFamily="34" charset="0"/>
              </a:rPr>
              <a:t>– One partner / faith</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dirty="0">
                <a:latin typeface="Lato" panose="020F0502020204030203" pitchFamily="34" charset="0"/>
                <a:ea typeface="Lato" panose="020F0502020204030203" pitchFamily="34" charset="0"/>
                <a:cs typeface="Lato" panose="020F0502020204030203" pitchFamily="34" charset="0"/>
              </a:rPr>
              <a:t>1 in 400 	</a:t>
            </a:r>
            <a:r>
              <a:rPr lang="en-US" sz="4000" dirty="0">
                <a:latin typeface="Lato" panose="020F0502020204030203" pitchFamily="34" charset="0"/>
                <a:ea typeface="Lato" panose="020F0502020204030203" pitchFamily="34" charset="0"/>
                <a:cs typeface="Lato" panose="020F0502020204030203" pitchFamily="34" charset="0"/>
              </a:rPr>
              <a:t>– Both partners / faith</a:t>
            </a:r>
          </a:p>
        </p:txBody>
      </p:sp>
    </p:spTree>
    <p:extLst>
      <p:ext uri="{BB962C8B-B14F-4D97-AF65-F5344CB8AC3E}">
        <p14:creationId xmlns:p14="http://schemas.microsoft.com/office/powerpoint/2010/main" val="330383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A401-2433-1E69-0499-AF4960EBAAF2}"/>
              </a:ext>
            </a:extLst>
          </p:cNvPr>
          <p:cNvSpPr>
            <a:spLocks noGrp="1"/>
          </p:cNvSpPr>
          <p:nvPr>
            <p:ph type="title"/>
          </p:nvPr>
        </p:nvSpPr>
        <p:spPr/>
        <p:txBody>
          <a:bodyPr/>
          <a:lstStyle/>
          <a:p>
            <a:r>
              <a:rPr lang="en-US" dirty="0"/>
              <a:t>Cords of Love</a:t>
            </a:r>
          </a:p>
        </p:txBody>
      </p:sp>
      <p:sp>
        <p:nvSpPr>
          <p:cNvPr id="3" name="Text Placeholder 2">
            <a:extLst>
              <a:ext uri="{FF2B5EF4-FFF2-40B4-BE49-F238E27FC236}">
                <a16:creationId xmlns:a16="http://schemas.microsoft.com/office/drawing/2014/main" id="{B93AAEBF-2520-1749-F328-956B753BDE2D}"/>
              </a:ext>
            </a:extLst>
          </p:cNvPr>
          <p:cNvSpPr>
            <a:spLocks noGrp="1"/>
          </p:cNvSpPr>
          <p:nvPr>
            <p:ph type="body" sz="quarter" idx="10"/>
          </p:nvPr>
        </p:nvSpPr>
        <p:spPr/>
        <p:txBody>
          <a:bodyPr>
            <a:normAutofit/>
          </a:bodyPr>
          <a:lstStyle/>
          <a:p>
            <a:pPr marL="697230" indent="-697230">
              <a:buFont typeface="+mj-lt"/>
              <a:buAutoNum type="arabicPeriod"/>
            </a:pPr>
            <a:r>
              <a:rPr lang="en-US" sz="2200" dirty="0"/>
              <a:t>The Cord of Kindness</a:t>
            </a:r>
          </a:p>
          <a:p>
            <a:pPr marL="697230" indent="-697230">
              <a:buFont typeface="+mj-lt"/>
              <a:buAutoNum type="arabicPeriod"/>
            </a:pPr>
            <a:r>
              <a:rPr lang="en-US" sz="2200" dirty="0"/>
              <a:t>The Cord of Loyalty</a:t>
            </a:r>
          </a:p>
          <a:p>
            <a:pPr marL="697230" indent="-697230">
              <a:buFont typeface="+mj-lt"/>
              <a:buAutoNum type="arabicPeriod"/>
            </a:pPr>
            <a:r>
              <a:rPr lang="en-US" sz="2200" dirty="0"/>
              <a:t>The Cord of Hard Work</a:t>
            </a:r>
          </a:p>
          <a:p>
            <a:pPr marL="697230" indent="-697230">
              <a:buFont typeface="+mj-lt"/>
              <a:buAutoNum type="arabicPeriod"/>
            </a:pPr>
            <a:r>
              <a:rPr lang="en-US" sz="4800" b="1" dirty="0"/>
              <a:t>The Cord of </a:t>
            </a:r>
            <a:r>
              <a:rPr lang="en-US" sz="4800" b="1" dirty="0">
                <a:latin typeface="Lato Black" panose="020F0502020204030203" pitchFamily="34" charset="0"/>
                <a:ea typeface="Lato Black" panose="020F0502020204030203" pitchFamily="34" charset="0"/>
                <a:cs typeface="Lato Black" panose="020F0502020204030203" pitchFamily="34" charset="0"/>
              </a:rPr>
              <a:t>Patience</a:t>
            </a:r>
          </a:p>
        </p:txBody>
      </p:sp>
    </p:spTree>
    <p:extLst>
      <p:ext uri="{BB962C8B-B14F-4D97-AF65-F5344CB8AC3E}">
        <p14:creationId xmlns:p14="http://schemas.microsoft.com/office/powerpoint/2010/main" val="226052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B5A4D-9249-D3F6-A0FE-A1BBE2660EEE}"/>
              </a:ext>
            </a:extLst>
          </p:cNvPr>
          <p:cNvSpPr>
            <a:spLocks noGrp="1"/>
          </p:cNvSpPr>
          <p:nvPr>
            <p:ph type="body" sz="quarter" idx="10"/>
          </p:nvPr>
        </p:nvSpPr>
        <p:spPr/>
        <p:txBody>
          <a:bodyPr/>
          <a:lstStyle/>
          <a:p>
            <a:r>
              <a:rPr lang="en-US" baseline="30000" dirty="0"/>
              <a:t>1</a:t>
            </a:r>
            <a:r>
              <a:rPr lang="en-US" dirty="0"/>
              <a:t> Then Naomi her mother-in-law said to her, “My daughter, shall I not seek security for you, that it may be well with you? </a:t>
            </a:r>
            <a:r>
              <a:rPr lang="en-US" baseline="30000" dirty="0"/>
              <a:t>2</a:t>
            </a:r>
            <a:r>
              <a:rPr lang="en-US" dirty="0"/>
              <a:t> Now is not Boaz our kinsman, with whose maids you were? Behold, he winnows barley at the threshing floor tonight.</a:t>
            </a:r>
          </a:p>
        </p:txBody>
      </p:sp>
      <p:sp>
        <p:nvSpPr>
          <p:cNvPr id="3" name="Text Placeholder 2">
            <a:extLst>
              <a:ext uri="{FF2B5EF4-FFF2-40B4-BE49-F238E27FC236}">
                <a16:creationId xmlns:a16="http://schemas.microsoft.com/office/drawing/2014/main" id="{B1E079E9-8C05-9F5E-1569-96CA4BFFB7B2}"/>
              </a:ext>
            </a:extLst>
          </p:cNvPr>
          <p:cNvSpPr>
            <a:spLocks noGrp="1"/>
          </p:cNvSpPr>
          <p:nvPr>
            <p:ph type="body" sz="quarter" idx="11"/>
          </p:nvPr>
        </p:nvSpPr>
        <p:spPr/>
        <p:txBody>
          <a:bodyPr/>
          <a:lstStyle/>
          <a:p>
            <a:r>
              <a:rPr lang="en-US" dirty="0"/>
              <a:t>- Ruth 3:1-2</a:t>
            </a:r>
          </a:p>
        </p:txBody>
      </p:sp>
    </p:spTree>
    <p:extLst>
      <p:ext uri="{BB962C8B-B14F-4D97-AF65-F5344CB8AC3E}">
        <p14:creationId xmlns:p14="http://schemas.microsoft.com/office/powerpoint/2010/main" val="410069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2882-FD00-51A6-574A-369B32BE6381}"/>
              </a:ext>
            </a:extLst>
          </p:cNvPr>
          <p:cNvSpPr>
            <a:spLocks noGrp="1"/>
          </p:cNvSpPr>
          <p:nvPr>
            <p:ph type="title"/>
          </p:nvPr>
        </p:nvSpPr>
        <p:spPr/>
        <p:txBody>
          <a:bodyPr>
            <a:normAutofit/>
          </a:bodyPr>
          <a:lstStyle/>
          <a:p>
            <a:r>
              <a:rPr lang="en-US" sz="7200" dirty="0">
                <a:latin typeface="D-DIN Condensed" panose="020B0504030202030204" pitchFamily="34" charset="77"/>
              </a:rPr>
              <a:t>RUTH</a:t>
            </a:r>
            <a:br>
              <a:rPr lang="en-US" sz="4400" dirty="0"/>
            </a:br>
            <a:r>
              <a:rPr lang="en-US" sz="4400" dirty="0"/>
              <a:t>5 essential ties that produce successful relationships.</a:t>
            </a:r>
          </a:p>
        </p:txBody>
      </p:sp>
    </p:spTree>
    <p:extLst>
      <p:ext uri="{BB962C8B-B14F-4D97-AF65-F5344CB8AC3E}">
        <p14:creationId xmlns:p14="http://schemas.microsoft.com/office/powerpoint/2010/main" val="2370102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B5A4D-9249-D3F6-A0FE-A1BBE2660EEE}"/>
              </a:ext>
            </a:extLst>
          </p:cNvPr>
          <p:cNvSpPr>
            <a:spLocks noGrp="1"/>
          </p:cNvSpPr>
          <p:nvPr>
            <p:ph type="body" sz="quarter" idx="10"/>
          </p:nvPr>
        </p:nvSpPr>
        <p:spPr/>
        <p:txBody>
          <a:bodyPr/>
          <a:lstStyle/>
          <a:p>
            <a:r>
              <a:rPr lang="en-US" baseline="30000" dirty="0"/>
              <a:t>3</a:t>
            </a:r>
            <a:r>
              <a:rPr lang="en-US" dirty="0"/>
              <a:t> Wash yourself therefore, and anoint yourself and put on your best clothes, and go down to the threshing floor; but do not make yourself known to the man until he has finished eating and drinking. </a:t>
            </a:r>
            <a:r>
              <a:rPr lang="en-US" baseline="30000" dirty="0"/>
              <a:t>4</a:t>
            </a:r>
            <a:r>
              <a:rPr lang="en-US" dirty="0"/>
              <a:t> It shall be when he lies down, that you shall notice the place where he lies, and you shall go and uncover his feet and lie down; then he will tell you what you shall do.”</a:t>
            </a:r>
          </a:p>
        </p:txBody>
      </p:sp>
      <p:sp>
        <p:nvSpPr>
          <p:cNvPr id="3" name="Text Placeholder 2">
            <a:extLst>
              <a:ext uri="{FF2B5EF4-FFF2-40B4-BE49-F238E27FC236}">
                <a16:creationId xmlns:a16="http://schemas.microsoft.com/office/drawing/2014/main" id="{B1E079E9-8C05-9F5E-1569-96CA4BFFB7B2}"/>
              </a:ext>
            </a:extLst>
          </p:cNvPr>
          <p:cNvSpPr>
            <a:spLocks noGrp="1"/>
          </p:cNvSpPr>
          <p:nvPr>
            <p:ph type="body" sz="quarter" idx="11"/>
          </p:nvPr>
        </p:nvSpPr>
        <p:spPr/>
        <p:txBody>
          <a:bodyPr/>
          <a:lstStyle/>
          <a:p>
            <a:r>
              <a:rPr lang="en-US" dirty="0"/>
              <a:t>- Ruth 3:3-4</a:t>
            </a:r>
          </a:p>
        </p:txBody>
      </p:sp>
    </p:spTree>
    <p:extLst>
      <p:ext uri="{BB962C8B-B14F-4D97-AF65-F5344CB8AC3E}">
        <p14:creationId xmlns:p14="http://schemas.microsoft.com/office/powerpoint/2010/main" val="1265428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B5A4D-9249-D3F6-A0FE-A1BBE2660EEE}"/>
              </a:ext>
            </a:extLst>
          </p:cNvPr>
          <p:cNvSpPr>
            <a:spLocks noGrp="1"/>
          </p:cNvSpPr>
          <p:nvPr>
            <p:ph type="body" sz="quarter" idx="10"/>
          </p:nvPr>
        </p:nvSpPr>
        <p:spPr/>
        <p:txBody>
          <a:bodyPr>
            <a:normAutofit/>
          </a:bodyPr>
          <a:lstStyle/>
          <a:p>
            <a:r>
              <a:rPr lang="en-US" sz="3200" dirty="0"/>
              <a:t>Now it is true I am a close relative; however, there is a relative closer than I.</a:t>
            </a:r>
          </a:p>
        </p:txBody>
      </p:sp>
      <p:sp>
        <p:nvSpPr>
          <p:cNvPr id="3" name="Text Placeholder 2">
            <a:extLst>
              <a:ext uri="{FF2B5EF4-FFF2-40B4-BE49-F238E27FC236}">
                <a16:creationId xmlns:a16="http://schemas.microsoft.com/office/drawing/2014/main" id="{B1E079E9-8C05-9F5E-1569-96CA4BFFB7B2}"/>
              </a:ext>
            </a:extLst>
          </p:cNvPr>
          <p:cNvSpPr>
            <a:spLocks noGrp="1"/>
          </p:cNvSpPr>
          <p:nvPr>
            <p:ph type="body" sz="quarter" idx="11"/>
          </p:nvPr>
        </p:nvSpPr>
        <p:spPr/>
        <p:txBody>
          <a:bodyPr/>
          <a:lstStyle/>
          <a:p>
            <a:r>
              <a:rPr lang="en-US" dirty="0"/>
              <a:t>- Ruth 3:12</a:t>
            </a:r>
          </a:p>
        </p:txBody>
      </p:sp>
    </p:spTree>
    <p:extLst>
      <p:ext uri="{BB962C8B-B14F-4D97-AF65-F5344CB8AC3E}">
        <p14:creationId xmlns:p14="http://schemas.microsoft.com/office/powerpoint/2010/main" val="1318636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EAF2-7CD5-21FA-E9FA-024EC93BDA8D}"/>
              </a:ext>
            </a:extLst>
          </p:cNvPr>
          <p:cNvSpPr>
            <a:spLocks noGrp="1"/>
          </p:cNvSpPr>
          <p:nvPr>
            <p:ph type="title"/>
          </p:nvPr>
        </p:nvSpPr>
        <p:spPr/>
        <p:txBody>
          <a:bodyPr>
            <a:normAutofit/>
          </a:bodyPr>
          <a:lstStyle/>
          <a:p>
            <a:r>
              <a:rPr lang="en-US" sz="6600" dirty="0">
                <a:latin typeface="D-DIN Condensed" panose="020B0504030202030204" pitchFamily="34" charset="77"/>
              </a:rPr>
              <a:t>KINSMAN REDEEMER</a:t>
            </a:r>
          </a:p>
        </p:txBody>
      </p:sp>
    </p:spTree>
    <p:extLst>
      <p:ext uri="{BB962C8B-B14F-4D97-AF65-F5344CB8AC3E}">
        <p14:creationId xmlns:p14="http://schemas.microsoft.com/office/powerpoint/2010/main" val="3524559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0294-8350-75E1-1D78-95FD78F57E96}"/>
              </a:ext>
            </a:extLst>
          </p:cNvPr>
          <p:cNvSpPr>
            <a:spLocks noGrp="1"/>
          </p:cNvSpPr>
          <p:nvPr>
            <p:ph type="title"/>
          </p:nvPr>
        </p:nvSpPr>
        <p:spPr>
          <a:xfrm>
            <a:off x="1204545" y="465439"/>
            <a:ext cx="7324169" cy="4236288"/>
          </a:xfrm>
        </p:spPr>
        <p:txBody>
          <a:bodyPr>
            <a:normAutofit/>
          </a:bodyPr>
          <a:lstStyle/>
          <a:p>
            <a:pPr algn="l"/>
            <a:r>
              <a:rPr lang="en-US" sz="4400" b="0" dirty="0"/>
              <a:t>Patience is the rope that keeps you in the relationship when </a:t>
            </a:r>
            <a:r>
              <a:rPr lang="en-US" sz="4400" dirty="0"/>
              <a:t>the other ropes give way.</a:t>
            </a:r>
          </a:p>
        </p:txBody>
      </p:sp>
    </p:spTree>
    <p:extLst>
      <p:ext uri="{BB962C8B-B14F-4D97-AF65-F5344CB8AC3E}">
        <p14:creationId xmlns:p14="http://schemas.microsoft.com/office/powerpoint/2010/main" val="3518756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A401-2433-1E69-0499-AF4960EBAAF2}"/>
              </a:ext>
            </a:extLst>
          </p:cNvPr>
          <p:cNvSpPr>
            <a:spLocks noGrp="1"/>
          </p:cNvSpPr>
          <p:nvPr>
            <p:ph type="title"/>
          </p:nvPr>
        </p:nvSpPr>
        <p:spPr/>
        <p:txBody>
          <a:bodyPr/>
          <a:lstStyle/>
          <a:p>
            <a:r>
              <a:rPr lang="en-US" dirty="0"/>
              <a:t>Cords of Love</a:t>
            </a:r>
          </a:p>
        </p:txBody>
      </p:sp>
      <p:sp>
        <p:nvSpPr>
          <p:cNvPr id="3" name="Text Placeholder 2">
            <a:extLst>
              <a:ext uri="{FF2B5EF4-FFF2-40B4-BE49-F238E27FC236}">
                <a16:creationId xmlns:a16="http://schemas.microsoft.com/office/drawing/2014/main" id="{B93AAEBF-2520-1749-F328-956B753BDE2D}"/>
              </a:ext>
            </a:extLst>
          </p:cNvPr>
          <p:cNvSpPr>
            <a:spLocks noGrp="1"/>
          </p:cNvSpPr>
          <p:nvPr>
            <p:ph type="body" sz="quarter" idx="10"/>
          </p:nvPr>
        </p:nvSpPr>
        <p:spPr/>
        <p:txBody>
          <a:bodyPr>
            <a:normAutofit/>
          </a:bodyPr>
          <a:lstStyle/>
          <a:p>
            <a:pPr marL="697230" indent="-697230">
              <a:buFont typeface="+mj-lt"/>
              <a:buAutoNum type="arabicPeriod"/>
            </a:pPr>
            <a:r>
              <a:rPr lang="en-US" sz="2200" dirty="0"/>
              <a:t>The Cord of Kindness</a:t>
            </a:r>
          </a:p>
          <a:p>
            <a:pPr marL="697230" indent="-697230">
              <a:buFont typeface="+mj-lt"/>
              <a:buAutoNum type="arabicPeriod"/>
            </a:pPr>
            <a:r>
              <a:rPr lang="en-US" sz="2200" dirty="0"/>
              <a:t>The Cord of Loyalty</a:t>
            </a:r>
          </a:p>
          <a:p>
            <a:pPr marL="697230" indent="-697230">
              <a:buFont typeface="+mj-lt"/>
              <a:buAutoNum type="arabicPeriod"/>
            </a:pPr>
            <a:r>
              <a:rPr lang="en-US" sz="2200" dirty="0"/>
              <a:t>The Cord of Hard Work</a:t>
            </a:r>
          </a:p>
          <a:p>
            <a:pPr marL="697230" indent="-697230">
              <a:buFont typeface="+mj-lt"/>
              <a:buAutoNum type="arabicPeriod"/>
            </a:pPr>
            <a:r>
              <a:rPr lang="en-US" sz="2200" dirty="0"/>
              <a:t>The Cord of Patience</a:t>
            </a:r>
          </a:p>
          <a:p>
            <a:pPr marL="697230" indent="-697230">
              <a:buFont typeface="+mj-lt"/>
              <a:buAutoNum type="arabicPeriod"/>
            </a:pPr>
            <a:r>
              <a:rPr lang="en-US" sz="4800" b="1" dirty="0"/>
              <a:t>The Cord of </a:t>
            </a:r>
            <a:r>
              <a:rPr lang="en-US" sz="4800" b="1" dirty="0">
                <a:latin typeface="Lato Black" panose="020F0502020204030203" pitchFamily="34" charset="0"/>
                <a:ea typeface="Lato Black" panose="020F0502020204030203" pitchFamily="34" charset="0"/>
                <a:cs typeface="Lato Black" panose="020F0502020204030203" pitchFamily="34" charset="0"/>
              </a:rPr>
              <a:t>Faith in God</a:t>
            </a:r>
          </a:p>
        </p:txBody>
      </p:sp>
    </p:spTree>
    <p:extLst>
      <p:ext uri="{BB962C8B-B14F-4D97-AF65-F5344CB8AC3E}">
        <p14:creationId xmlns:p14="http://schemas.microsoft.com/office/powerpoint/2010/main" val="4139062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7576A-36F0-678E-D054-2E94F2BAE363}"/>
              </a:ext>
            </a:extLst>
          </p:cNvPr>
          <p:cNvSpPr>
            <a:spLocks noGrp="1"/>
          </p:cNvSpPr>
          <p:nvPr>
            <p:ph type="body" sz="quarter" idx="10"/>
          </p:nvPr>
        </p:nvSpPr>
        <p:spPr/>
        <p:txBody>
          <a:bodyPr/>
          <a:lstStyle/>
          <a:p>
            <a:r>
              <a:rPr lang="en-US" baseline="30000" dirty="0"/>
              <a:t>13</a:t>
            </a:r>
            <a:r>
              <a:rPr lang="en-US" dirty="0"/>
              <a:t> So Boaz took Ruth, and she became his wife, and he went in to her. And the Lord enabled her to conceive, and she gave birth to a son. </a:t>
            </a:r>
            <a:r>
              <a:rPr lang="en-US" baseline="30000" dirty="0"/>
              <a:t>14</a:t>
            </a:r>
            <a:r>
              <a:rPr lang="en-US" dirty="0"/>
              <a:t> Then the women said to Naomi, “Blessed is the Lord who has not left you without a redeemer today, and may his name become famous in Israel.</a:t>
            </a:r>
          </a:p>
        </p:txBody>
      </p:sp>
      <p:sp>
        <p:nvSpPr>
          <p:cNvPr id="3" name="Text Placeholder 2">
            <a:extLst>
              <a:ext uri="{FF2B5EF4-FFF2-40B4-BE49-F238E27FC236}">
                <a16:creationId xmlns:a16="http://schemas.microsoft.com/office/drawing/2014/main" id="{C3A91FE8-BFE2-5161-2211-471C750DF47A}"/>
              </a:ext>
            </a:extLst>
          </p:cNvPr>
          <p:cNvSpPr>
            <a:spLocks noGrp="1"/>
          </p:cNvSpPr>
          <p:nvPr>
            <p:ph type="body" sz="quarter" idx="11"/>
          </p:nvPr>
        </p:nvSpPr>
        <p:spPr/>
        <p:txBody>
          <a:bodyPr/>
          <a:lstStyle/>
          <a:p>
            <a:r>
              <a:rPr lang="en-US" dirty="0"/>
              <a:t>- Ruth 4:13-14</a:t>
            </a:r>
          </a:p>
        </p:txBody>
      </p:sp>
    </p:spTree>
    <p:extLst>
      <p:ext uri="{BB962C8B-B14F-4D97-AF65-F5344CB8AC3E}">
        <p14:creationId xmlns:p14="http://schemas.microsoft.com/office/powerpoint/2010/main" val="262473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7576A-36F0-678E-D054-2E94F2BAE363}"/>
              </a:ext>
            </a:extLst>
          </p:cNvPr>
          <p:cNvSpPr>
            <a:spLocks noGrp="1"/>
          </p:cNvSpPr>
          <p:nvPr>
            <p:ph type="body" sz="quarter" idx="10"/>
          </p:nvPr>
        </p:nvSpPr>
        <p:spPr/>
        <p:txBody>
          <a:bodyPr>
            <a:normAutofit fontScale="92500"/>
          </a:bodyPr>
          <a:lstStyle/>
          <a:p>
            <a:r>
              <a:rPr lang="en-US" baseline="30000" dirty="0"/>
              <a:t>15</a:t>
            </a:r>
            <a:r>
              <a:rPr lang="en-US" dirty="0"/>
              <a:t> May he also be to you a restorer of life and a sustainer of your old age; for your daughter-in-law, who loves you and is better to you than seven sons, has given birth to him.” </a:t>
            </a:r>
            <a:r>
              <a:rPr lang="en-US" baseline="30000" dirty="0"/>
              <a:t>16</a:t>
            </a:r>
            <a:r>
              <a:rPr lang="en-US" dirty="0"/>
              <a:t> Then Naomi took the child and laid him in her lap, and became his nurse. </a:t>
            </a:r>
            <a:r>
              <a:rPr lang="en-US" baseline="30000" dirty="0"/>
              <a:t>17</a:t>
            </a:r>
            <a:r>
              <a:rPr lang="en-US" dirty="0"/>
              <a:t> The neighbor women gave him a name, saying, “A son has been born to Naomi!” So they named him Obed. He is the father of Jesse, the father of David.</a:t>
            </a:r>
          </a:p>
        </p:txBody>
      </p:sp>
      <p:sp>
        <p:nvSpPr>
          <p:cNvPr id="3" name="Text Placeholder 2">
            <a:extLst>
              <a:ext uri="{FF2B5EF4-FFF2-40B4-BE49-F238E27FC236}">
                <a16:creationId xmlns:a16="http://schemas.microsoft.com/office/drawing/2014/main" id="{C3A91FE8-BFE2-5161-2211-471C750DF47A}"/>
              </a:ext>
            </a:extLst>
          </p:cNvPr>
          <p:cNvSpPr>
            <a:spLocks noGrp="1"/>
          </p:cNvSpPr>
          <p:nvPr>
            <p:ph type="body" sz="quarter" idx="11"/>
          </p:nvPr>
        </p:nvSpPr>
        <p:spPr/>
        <p:txBody>
          <a:bodyPr/>
          <a:lstStyle/>
          <a:p>
            <a:r>
              <a:rPr lang="en-US" dirty="0"/>
              <a:t>- Ruth 4:15-17</a:t>
            </a:r>
          </a:p>
        </p:txBody>
      </p:sp>
    </p:spTree>
    <p:extLst>
      <p:ext uri="{BB962C8B-B14F-4D97-AF65-F5344CB8AC3E}">
        <p14:creationId xmlns:p14="http://schemas.microsoft.com/office/powerpoint/2010/main" val="1203595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7576A-36F0-678E-D054-2E94F2BAE363}"/>
              </a:ext>
            </a:extLst>
          </p:cNvPr>
          <p:cNvSpPr>
            <a:spLocks noGrp="1"/>
          </p:cNvSpPr>
          <p:nvPr>
            <p:ph type="body" sz="quarter" idx="10"/>
          </p:nvPr>
        </p:nvSpPr>
        <p:spPr/>
        <p:txBody>
          <a:bodyPr/>
          <a:lstStyle/>
          <a:p>
            <a:r>
              <a:rPr lang="en-US" baseline="30000" dirty="0"/>
              <a:t>18</a:t>
            </a:r>
            <a:r>
              <a:rPr lang="en-US" dirty="0"/>
              <a:t> Now these are the generations of Perez: to Perez was born </a:t>
            </a:r>
            <a:r>
              <a:rPr lang="en-US" dirty="0" err="1"/>
              <a:t>Hezron</a:t>
            </a:r>
            <a:r>
              <a:rPr lang="en-US" dirty="0"/>
              <a:t>, </a:t>
            </a:r>
            <a:r>
              <a:rPr lang="en-US" baseline="30000" dirty="0"/>
              <a:t>19</a:t>
            </a:r>
            <a:r>
              <a:rPr lang="en-US" dirty="0"/>
              <a:t> and to </a:t>
            </a:r>
            <a:r>
              <a:rPr lang="en-US" dirty="0" err="1"/>
              <a:t>Hezron</a:t>
            </a:r>
            <a:r>
              <a:rPr lang="en-US" dirty="0"/>
              <a:t> was born Ram, and to Ram, </a:t>
            </a:r>
            <a:r>
              <a:rPr lang="en-US" dirty="0" err="1"/>
              <a:t>Amminadab</a:t>
            </a:r>
            <a:r>
              <a:rPr lang="en-US" dirty="0"/>
              <a:t>, </a:t>
            </a:r>
            <a:r>
              <a:rPr lang="en-US" baseline="30000" dirty="0"/>
              <a:t>20</a:t>
            </a:r>
            <a:r>
              <a:rPr lang="en-US" dirty="0"/>
              <a:t> and to </a:t>
            </a:r>
            <a:r>
              <a:rPr lang="en-US" dirty="0" err="1"/>
              <a:t>Amminadab</a:t>
            </a:r>
            <a:r>
              <a:rPr lang="en-US" dirty="0"/>
              <a:t> was born Nahshon, and to Nahshon, Salmon, </a:t>
            </a:r>
            <a:r>
              <a:rPr lang="en-US" baseline="30000" dirty="0"/>
              <a:t>21</a:t>
            </a:r>
            <a:r>
              <a:rPr lang="en-US" dirty="0"/>
              <a:t> and to Salmon was born Boaz, and to Boaz, Obed, </a:t>
            </a:r>
            <a:r>
              <a:rPr lang="en-US" baseline="30000" dirty="0"/>
              <a:t>22</a:t>
            </a:r>
            <a:r>
              <a:rPr lang="en-US" dirty="0"/>
              <a:t> and to Obed was born Jesse, and to Jesse, David.</a:t>
            </a:r>
          </a:p>
        </p:txBody>
      </p:sp>
      <p:sp>
        <p:nvSpPr>
          <p:cNvPr id="3" name="Text Placeholder 2">
            <a:extLst>
              <a:ext uri="{FF2B5EF4-FFF2-40B4-BE49-F238E27FC236}">
                <a16:creationId xmlns:a16="http://schemas.microsoft.com/office/drawing/2014/main" id="{C3A91FE8-BFE2-5161-2211-471C750DF47A}"/>
              </a:ext>
            </a:extLst>
          </p:cNvPr>
          <p:cNvSpPr>
            <a:spLocks noGrp="1"/>
          </p:cNvSpPr>
          <p:nvPr>
            <p:ph type="body" sz="quarter" idx="11"/>
          </p:nvPr>
        </p:nvSpPr>
        <p:spPr/>
        <p:txBody>
          <a:bodyPr/>
          <a:lstStyle/>
          <a:p>
            <a:r>
              <a:rPr lang="en-US" dirty="0"/>
              <a:t>- Ruth 4:18-22</a:t>
            </a:r>
          </a:p>
        </p:txBody>
      </p:sp>
    </p:spTree>
    <p:extLst>
      <p:ext uri="{BB962C8B-B14F-4D97-AF65-F5344CB8AC3E}">
        <p14:creationId xmlns:p14="http://schemas.microsoft.com/office/powerpoint/2010/main" val="959506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F61E-29F3-83B8-3AE7-886CC56F1A4A}"/>
              </a:ext>
            </a:extLst>
          </p:cNvPr>
          <p:cNvSpPr>
            <a:spLocks noGrp="1"/>
          </p:cNvSpPr>
          <p:nvPr>
            <p:ph type="title"/>
          </p:nvPr>
        </p:nvSpPr>
        <p:spPr>
          <a:xfrm>
            <a:off x="1257122" y="564864"/>
            <a:ext cx="2857677" cy="4125029"/>
          </a:xfrm>
        </p:spPr>
        <p:txBody>
          <a:bodyPr>
            <a:normAutofit/>
          </a:bodyPr>
          <a:lstStyle/>
          <a:p>
            <a:pPr>
              <a:lnSpc>
                <a:spcPct val="80000"/>
              </a:lnSpc>
            </a:pPr>
            <a:r>
              <a:rPr lang="en-US" sz="6600" dirty="0">
                <a:latin typeface="D-DIN Condensed" panose="020B0504030202030204" pitchFamily="34" charset="77"/>
              </a:rPr>
              <a:t>RUTH </a:t>
            </a:r>
            <a:br>
              <a:rPr lang="en-US" sz="6600" dirty="0">
                <a:latin typeface="D-DIN Condensed" panose="020B0504030202030204" pitchFamily="34" charset="77"/>
              </a:rPr>
            </a:br>
            <a:r>
              <a:rPr lang="en-US" sz="5400" dirty="0">
                <a:latin typeface="D-DIN Condensed" panose="020B0504030202030204" pitchFamily="34" charset="77"/>
              </a:rPr>
              <a:t>+</a:t>
            </a:r>
            <a:br>
              <a:rPr lang="en-US" sz="6600" dirty="0">
                <a:latin typeface="D-DIN Condensed" panose="020B0504030202030204" pitchFamily="34" charset="77"/>
              </a:rPr>
            </a:br>
            <a:r>
              <a:rPr lang="en-US" sz="6600" dirty="0">
                <a:latin typeface="D-DIN Condensed" panose="020B0504030202030204" pitchFamily="34" charset="77"/>
              </a:rPr>
              <a:t>BOAZ</a:t>
            </a:r>
          </a:p>
        </p:txBody>
      </p:sp>
      <p:sp>
        <p:nvSpPr>
          <p:cNvPr id="3" name="Title 1">
            <a:extLst>
              <a:ext uri="{FF2B5EF4-FFF2-40B4-BE49-F238E27FC236}">
                <a16:creationId xmlns:a16="http://schemas.microsoft.com/office/drawing/2014/main" id="{E210ABBE-51C6-634E-B446-382DD7D3C595}"/>
              </a:ext>
            </a:extLst>
          </p:cNvPr>
          <p:cNvSpPr txBox="1">
            <a:spLocks/>
          </p:cNvSpPr>
          <p:nvPr/>
        </p:nvSpPr>
        <p:spPr>
          <a:xfrm>
            <a:off x="5029203" y="453606"/>
            <a:ext cx="3499515"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6600" dirty="0">
                <a:latin typeface="D-DIN Condensed" panose="020B0504030202030204" pitchFamily="34" charset="77"/>
              </a:rPr>
              <a:t>DAVID</a:t>
            </a:r>
          </a:p>
          <a:p>
            <a:r>
              <a:rPr lang="en-US" sz="4800" dirty="0">
                <a:latin typeface="D-DIN Condensed" panose="020B0504030202030204" pitchFamily="34" charset="77"/>
              </a:rPr>
              <a:t>KING OF ISRAEL</a:t>
            </a:r>
          </a:p>
          <a:p>
            <a:r>
              <a:rPr lang="en-US" sz="6600" dirty="0">
                <a:latin typeface="D-DIN Condensed" panose="020B0504030202030204" pitchFamily="34" charset="77"/>
              </a:rPr>
              <a:t>MESSIAH</a:t>
            </a:r>
          </a:p>
        </p:txBody>
      </p:sp>
      <p:sp>
        <p:nvSpPr>
          <p:cNvPr id="4" name="Title 1">
            <a:extLst>
              <a:ext uri="{FF2B5EF4-FFF2-40B4-BE49-F238E27FC236}">
                <a16:creationId xmlns:a16="http://schemas.microsoft.com/office/drawing/2014/main" id="{2565861D-0406-D4A6-2932-650415EA914F}"/>
              </a:ext>
            </a:extLst>
          </p:cNvPr>
          <p:cNvSpPr txBox="1">
            <a:spLocks/>
          </p:cNvSpPr>
          <p:nvPr/>
        </p:nvSpPr>
        <p:spPr>
          <a:xfrm>
            <a:off x="3631180" y="342347"/>
            <a:ext cx="1398023"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6600" b="0" dirty="0">
                <a:latin typeface="D-DIN Condensed" panose="020B0504030202030204" pitchFamily="34" charset="77"/>
              </a:rPr>
              <a:t>=</a:t>
            </a:r>
          </a:p>
        </p:txBody>
      </p:sp>
      <p:cxnSp>
        <p:nvCxnSpPr>
          <p:cNvPr id="6" name="Straight Connector 5">
            <a:extLst>
              <a:ext uri="{FF2B5EF4-FFF2-40B4-BE49-F238E27FC236}">
                <a16:creationId xmlns:a16="http://schemas.microsoft.com/office/drawing/2014/main" id="{833EDB8E-A06D-AAC2-E936-85D759710F27}"/>
              </a:ext>
            </a:extLst>
          </p:cNvPr>
          <p:cNvCxnSpPr/>
          <p:nvPr/>
        </p:nvCxnSpPr>
        <p:spPr>
          <a:xfrm>
            <a:off x="4985418" y="2198076"/>
            <a:ext cx="35433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3B1A1C2-7D21-BCC3-1F3F-D49D869B8C10}"/>
              </a:ext>
            </a:extLst>
          </p:cNvPr>
          <p:cNvCxnSpPr/>
          <p:nvPr/>
        </p:nvCxnSpPr>
        <p:spPr>
          <a:xfrm>
            <a:off x="4985418" y="3001107"/>
            <a:ext cx="35433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66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B546-B338-BC75-1EC0-680E6BEDBAA5}"/>
              </a:ext>
            </a:extLst>
          </p:cNvPr>
          <p:cNvSpPr>
            <a:spLocks noGrp="1"/>
          </p:cNvSpPr>
          <p:nvPr>
            <p:ph type="title"/>
          </p:nvPr>
        </p:nvSpPr>
        <p:spPr>
          <a:xfrm>
            <a:off x="1081455" y="453606"/>
            <a:ext cx="7649307" cy="4236288"/>
          </a:xfrm>
        </p:spPr>
        <p:txBody>
          <a:bodyPr>
            <a:normAutofit/>
          </a:bodyPr>
          <a:lstStyle/>
          <a:p>
            <a:pPr algn="l"/>
            <a:r>
              <a:rPr lang="en-US" sz="4400" b="0" dirty="0"/>
              <a:t>The Cord of Faith also ties us to </a:t>
            </a:r>
            <a:r>
              <a:rPr lang="en-US" sz="6000" dirty="0"/>
              <a:t>God and all believers.</a:t>
            </a:r>
            <a:endParaRPr lang="en-US" sz="5400" dirty="0"/>
          </a:p>
        </p:txBody>
      </p:sp>
    </p:spTree>
    <p:extLst>
      <p:ext uri="{BB962C8B-B14F-4D97-AF65-F5344CB8AC3E}">
        <p14:creationId xmlns:p14="http://schemas.microsoft.com/office/powerpoint/2010/main" val="211272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71492-AC1B-A9D7-1818-0412E92B4088}"/>
              </a:ext>
            </a:extLst>
          </p:cNvPr>
          <p:cNvSpPr>
            <a:spLocks noGrp="1"/>
          </p:cNvSpPr>
          <p:nvPr>
            <p:ph type="body" sz="quarter" idx="10"/>
          </p:nvPr>
        </p:nvSpPr>
        <p:spPr/>
        <p:txBody>
          <a:bodyPr>
            <a:normAutofit/>
          </a:bodyPr>
          <a:lstStyle/>
          <a:p>
            <a:r>
              <a:rPr lang="en-US" sz="3200" dirty="0"/>
              <a:t>And if one can overpower him who is alone, two can resist him. A cord of three strands is not quickly torn apart.</a:t>
            </a:r>
          </a:p>
        </p:txBody>
      </p:sp>
      <p:sp>
        <p:nvSpPr>
          <p:cNvPr id="3" name="Text Placeholder 2">
            <a:extLst>
              <a:ext uri="{FF2B5EF4-FFF2-40B4-BE49-F238E27FC236}">
                <a16:creationId xmlns:a16="http://schemas.microsoft.com/office/drawing/2014/main" id="{E736415F-0A73-5567-B535-B6163024C9BE}"/>
              </a:ext>
            </a:extLst>
          </p:cNvPr>
          <p:cNvSpPr>
            <a:spLocks noGrp="1"/>
          </p:cNvSpPr>
          <p:nvPr>
            <p:ph type="body" sz="quarter" idx="11"/>
          </p:nvPr>
        </p:nvSpPr>
        <p:spPr/>
        <p:txBody>
          <a:bodyPr/>
          <a:lstStyle/>
          <a:p>
            <a:r>
              <a:rPr lang="en-US" dirty="0"/>
              <a:t>- Ecclesiastes 4:12</a:t>
            </a:r>
          </a:p>
        </p:txBody>
      </p:sp>
    </p:spTree>
    <p:extLst>
      <p:ext uri="{BB962C8B-B14F-4D97-AF65-F5344CB8AC3E}">
        <p14:creationId xmlns:p14="http://schemas.microsoft.com/office/powerpoint/2010/main" val="89359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77A5-4B85-FF2F-76FE-40746E1A462A}"/>
              </a:ext>
            </a:extLst>
          </p:cNvPr>
          <p:cNvSpPr>
            <a:spLocks noGrp="1"/>
          </p:cNvSpPr>
          <p:nvPr>
            <p:ph type="title"/>
          </p:nvPr>
        </p:nvSpPr>
        <p:spPr/>
        <p:txBody>
          <a:bodyPr/>
          <a:lstStyle/>
          <a:p>
            <a:r>
              <a:rPr lang="en-US" dirty="0"/>
              <a:t>Cords of Love</a:t>
            </a:r>
          </a:p>
        </p:txBody>
      </p:sp>
      <p:sp>
        <p:nvSpPr>
          <p:cNvPr id="3" name="Text Placeholder 2">
            <a:extLst>
              <a:ext uri="{FF2B5EF4-FFF2-40B4-BE49-F238E27FC236}">
                <a16:creationId xmlns:a16="http://schemas.microsoft.com/office/drawing/2014/main" id="{9B219C20-8799-635E-0125-239CE2F7BAE1}"/>
              </a:ext>
            </a:extLst>
          </p:cNvPr>
          <p:cNvSpPr>
            <a:spLocks noGrp="1"/>
          </p:cNvSpPr>
          <p:nvPr>
            <p:ph type="body" sz="quarter" idx="10"/>
          </p:nvPr>
        </p:nvSpPr>
        <p:spPr>
          <a:xfrm>
            <a:off x="598488" y="1327638"/>
            <a:ext cx="7913687" cy="3566042"/>
          </a:xfrm>
        </p:spPr>
        <p:txBody>
          <a:bodyPr>
            <a:normAutofit/>
          </a:bodyPr>
          <a:lstStyle/>
          <a:p>
            <a:pPr marL="697230" indent="-697230">
              <a:spcAft>
                <a:spcPts val="1200"/>
              </a:spcAft>
              <a:buFont typeface="+mj-lt"/>
              <a:buAutoNum type="arabicPeriod"/>
            </a:pPr>
            <a:r>
              <a:rPr lang="en-US" sz="3000" dirty="0"/>
              <a:t>The Cord of </a:t>
            </a:r>
            <a:r>
              <a:rPr lang="en-US" sz="3000" b="1" dirty="0"/>
              <a:t>Kindness</a:t>
            </a:r>
          </a:p>
          <a:p>
            <a:pPr marL="697230" indent="-697230">
              <a:spcAft>
                <a:spcPts val="1200"/>
              </a:spcAft>
              <a:buFont typeface="+mj-lt"/>
              <a:buAutoNum type="arabicPeriod"/>
            </a:pPr>
            <a:r>
              <a:rPr lang="en-US" sz="3000" dirty="0"/>
              <a:t>The Cord of </a:t>
            </a:r>
            <a:r>
              <a:rPr lang="en-US" sz="3000" b="1" dirty="0"/>
              <a:t>Loyalty</a:t>
            </a:r>
          </a:p>
          <a:p>
            <a:pPr marL="697230" indent="-697230">
              <a:spcAft>
                <a:spcPts val="1200"/>
              </a:spcAft>
              <a:buFont typeface="+mj-lt"/>
              <a:buAutoNum type="arabicPeriod"/>
            </a:pPr>
            <a:r>
              <a:rPr lang="en-US" sz="3000" dirty="0"/>
              <a:t>The Cord of </a:t>
            </a:r>
            <a:r>
              <a:rPr lang="en-US" sz="3000" b="1" dirty="0"/>
              <a:t>Hard Work</a:t>
            </a:r>
          </a:p>
          <a:p>
            <a:pPr marL="697230" indent="-697230">
              <a:spcAft>
                <a:spcPts val="1200"/>
              </a:spcAft>
              <a:buFont typeface="+mj-lt"/>
              <a:buAutoNum type="arabicPeriod"/>
            </a:pPr>
            <a:r>
              <a:rPr lang="en-US" sz="3000" dirty="0"/>
              <a:t>The Cord of </a:t>
            </a:r>
            <a:r>
              <a:rPr lang="en-US" sz="3000" b="1" dirty="0"/>
              <a:t>Patience</a:t>
            </a:r>
          </a:p>
          <a:p>
            <a:pPr marL="697230" indent="-697230">
              <a:spcAft>
                <a:spcPts val="1200"/>
              </a:spcAft>
              <a:buFont typeface="+mj-lt"/>
              <a:buAutoNum type="arabicPeriod"/>
            </a:pPr>
            <a:r>
              <a:rPr lang="en-US" sz="3000" dirty="0"/>
              <a:t>The Cord of </a:t>
            </a:r>
            <a:r>
              <a:rPr lang="en-US" sz="3000" b="1" dirty="0"/>
              <a:t>Faith in God</a:t>
            </a:r>
          </a:p>
        </p:txBody>
      </p:sp>
      <p:sp>
        <p:nvSpPr>
          <p:cNvPr id="4" name="TextBox 3">
            <a:extLst>
              <a:ext uri="{FF2B5EF4-FFF2-40B4-BE49-F238E27FC236}">
                <a16:creationId xmlns:a16="http://schemas.microsoft.com/office/drawing/2014/main" id="{F8CF7A7D-4A0F-A64E-9562-CA162FAF1E68}"/>
              </a:ext>
            </a:extLst>
          </p:cNvPr>
          <p:cNvSpPr txBox="1"/>
          <p:nvPr/>
        </p:nvSpPr>
        <p:spPr>
          <a:xfrm>
            <a:off x="7121515" y="2651200"/>
            <a:ext cx="1205779" cy="830997"/>
          </a:xfrm>
          <a:prstGeom prst="rect">
            <a:avLst/>
          </a:prstGeom>
          <a:noFill/>
        </p:spPr>
        <p:txBody>
          <a:bodyPr wrap="none" rtlCol="0">
            <a:spAutoFit/>
          </a:bodyPr>
          <a:lstStyle/>
          <a:p>
            <a:r>
              <a:rPr lang="en-US" sz="4800" b="1" dirty="0">
                <a:latin typeface="D-DIN CONDENSED" panose="020B0504030202030204" pitchFamily="34" charset="77"/>
              </a:rPr>
              <a:t>LOVE</a:t>
            </a:r>
          </a:p>
        </p:txBody>
      </p:sp>
      <p:sp>
        <p:nvSpPr>
          <p:cNvPr id="5" name="TextBox 4">
            <a:extLst>
              <a:ext uri="{FF2B5EF4-FFF2-40B4-BE49-F238E27FC236}">
                <a16:creationId xmlns:a16="http://schemas.microsoft.com/office/drawing/2014/main" id="{5BD8385E-6D21-8B49-667A-13A4876B534B}"/>
              </a:ext>
            </a:extLst>
          </p:cNvPr>
          <p:cNvSpPr txBox="1"/>
          <p:nvPr/>
        </p:nvSpPr>
        <p:spPr>
          <a:xfrm>
            <a:off x="6041814" y="1003486"/>
            <a:ext cx="1088760" cy="3770263"/>
          </a:xfrm>
          <a:prstGeom prst="rect">
            <a:avLst/>
          </a:prstGeom>
          <a:noFill/>
        </p:spPr>
        <p:txBody>
          <a:bodyPr wrap="none" rtlCol="0">
            <a:spAutoFit/>
          </a:bodyPr>
          <a:lstStyle/>
          <a:p>
            <a:r>
              <a:rPr lang="en-US" sz="23900" dirty="0">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2400470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8A4D-83B7-6451-D085-855768219200}"/>
              </a:ext>
            </a:extLst>
          </p:cNvPr>
          <p:cNvSpPr>
            <a:spLocks noGrp="1"/>
          </p:cNvSpPr>
          <p:nvPr>
            <p:ph type="title"/>
          </p:nvPr>
        </p:nvSpPr>
        <p:spPr>
          <a:xfrm>
            <a:off x="615285" y="2714873"/>
            <a:ext cx="7913430" cy="2129977"/>
          </a:xfrm>
        </p:spPr>
        <p:txBody>
          <a:bodyPr/>
          <a:lstStyle/>
          <a:p>
            <a:r>
              <a:rPr lang="en-US" dirty="0"/>
              <a:t>The Book of Esther</a:t>
            </a:r>
          </a:p>
        </p:txBody>
      </p:sp>
      <p:pic>
        <p:nvPicPr>
          <p:cNvPr id="4" name="Picture 3">
            <a:extLst>
              <a:ext uri="{FF2B5EF4-FFF2-40B4-BE49-F238E27FC236}">
                <a16:creationId xmlns:a16="http://schemas.microsoft.com/office/drawing/2014/main" id="{8782663F-303A-F96D-852D-C88F02B88838}"/>
              </a:ext>
            </a:extLst>
          </p:cNvPr>
          <p:cNvPicPr>
            <a:picLocks noChangeAspect="1"/>
          </p:cNvPicPr>
          <p:nvPr/>
        </p:nvPicPr>
        <p:blipFill>
          <a:blip r:embed="rId2"/>
          <a:stretch>
            <a:fillRect/>
          </a:stretch>
        </p:blipFill>
        <p:spPr>
          <a:xfrm>
            <a:off x="1333361" y="143124"/>
            <a:ext cx="6477278" cy="3643029"/>
          </a:xfrm>
          <a:prstGeom prst="rect">
            <a:avLst/>
          </a:prstGeom>
        </p:spPr>
      </p:pic>
    </p:spTree>
    <p:extLst>
      <p:ext uri="{BB962C8B-B14F-4D97-AF65-F5344CB8AC3E}">
        <p14:creationId xmlns:p14="http://schemas.microsoft.com/office/powerpoint/2010/main" val="2364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4FFA3F-D243-7DCD-AC7A-9BDA2D243273}"/>
              </a:ext>
            </a:extLst>
          </p:cNvPr>
          <p:cNvPicPr>
            <a:picLocks noChangeAspect="1"/>
          </p:cNvPicPr>
          <p:nvPr/>
        </p:nvPicPr>
        <p:blipFill>
          <a:blip r:embed="rId2"/>
          <a:stretch>
            <a:fillRect/>
          </a:stretch>
        </p:blipFill>
        <p:spPr>
          <a:xfrm>
            <a:off x="0" y="-1"/>
            <a:ext cx="9144000" cy="5143501"/>
          </a:xfrm>
          <a:prstGeom prst="rect">
            <a:avLst/>
          </a:prstGeom>
        </p:spPr>
      </p:pic>
    </p:spTree>
    <p:extLst>
      <p:ext uri="{BB962C8B-B14F-4D97-AF65-F5344CB8AC3E}">
        <p14:creationId xmlns:p14="http://schemas.microsoft.com/office/powerpoint/2010/main" val="78569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A401-2433-1E69-0499-AF4960EBAAF2}"/>
              </a:ext>
            </a:extLst>
          </p:cNvPr>
          <p:cNvSpPr>
            <a:spLocks noGrp="1"/>
          </p:cNvSpPr>
          <p:nvPr>
            <p:ph type="title"/>
          </p:nvPr>
        </p:nvSpPr>
        <p:spPr/>
        <p:txBody>
          <a:bodyPr/>
          <a:lstStyle/>
          <a:p>
            <a:r>
              <a:rPr lang="en-US" dirty="0"/>
              <a:t>Cords of Love</a:t>
            </a:r>
          </a:p>
        </p:txBody>
      </p:sp>
      <p:sp>
        <p:nvSpPr>
          <p:cNvPr id="3" name="Text Placeholder 2">
            <a:extLst>
              <a:ext uri="{FF2B5EF4-FFF2-40B4-BE49-F238E27FC236}">
                <a16:creationId xmlns:a16="http://schemas.microsoft.com/office/drawing/2014/main" id="{B93AAEBF-2520-1749-F328-956B753BDE2D}"/>
              </a:ext>
            </a:extLst>
          </p:cNvPr>
          <p:cNvSpPr>
            <a:spLocks noGrp="1"/>
          </p:cNvSpPr>
          <p:nvPr>
            <p:ph type="body" sz="quarter" idx="10"/>
          </p:nvPr>
        </p:nvSpPr>
        <p:spPr/>
        <p:txBody>
          <a:bodyPr>
            <a:normAutofit/>
          </a:bodyPr>
          <a:lstStyle/>
          <a:p>
            <a:pPr marL="697230" indent="-697230">
              <a:buFont typeface="+mj-lt"/>
              <a:buAutoNum type="arabicPeriod"/>
            </a:pPr>
            <a:r>
              <a:rPr lang="en-US" sz="5400" b="1" dirty="0"/>
              <a:t>The Cord of </a:t>
            </a:r>
            <a:r>
              <a:rPr lang="en-US" sz="5400" b="1" dirty="0">
                <a:latin typeface="Lato Black" panose="020F0502020204030203" pitchFamily="34" charset="0"/>
                <a:ea typeface="Lato Black" panose="020F0502020204030203" pitchFamily="34" charset="0"/>
                <a:cs typeface="Lato Black" panose="020F0502020204030203" pitchFamily="34" charset="0"/>
              </a:rPr>
              <a:t>Kindness</a:t>
            </a:r>
          </a:p>
        </p:txBody>
      </p:sp>
    </p:spTree>
    <p:extLst>
      <p:ext uri="{BB962C8B-B14F-4D97-AF65-F5344CB8AC3E}">
        <p14:creationId xmlns:p14="http://schemas.microsoft.com/office/powerpoint/2010/main" val="219221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30EC-C1E3-B5D6-4A2F-475BE2AAD0E0}"/>
              </a:ext>
            </a:extLst>
          </p:cNvPr>
          <p:cNvSpPr>
            <a:spLocks noGrp="1"/>
          </p:cNvSpPr>
          <p:nvPr>
            <p:ph type="body" sz="quarter" idx="10"/>
          </p:nvPr>
        </p:nvSpPr>
        <p:spPr/>
        <p:txBody>
          <a:bodyPr>
            <a:normAutofit fontScale="92500"/>
          </a:bodyPr>
          <a:lstStyle/>
          <a:p>
            <a:r>
              <a:rPr lang="en-US" baseline="30000" dirty="0"/>
              <a:t>1</a:t>
            </a:r>
            <a:r>
              <a:rPr lang="en-US" dirty="0"/>
              <a:t> Now it came about in the days when the judges governed, that there was a famine in the land. And a certain man of Bethlehem in Judah went to sojourn in the land of Moab with his wife and his two sons. </a:t>
            </a:r>
            <a:r>
              <a:rPr lang="en-US" baseline="30000" dirty="0"/>
              <a:t>2</a:t>
            </a:r>
            <a:r>
              <a:rPr lang="en-US" dirty="0"/>
              <a:t> The name of the man was Elimelech, and the name of his wife, Naomi; and the names of his two sons were </a:t>
            </a:r>
            <a:r>
              <a:rPr lang="en-US" dirty="0" err="1"/>
              <a:t>Mahlon</a:t>
            </a:r>
            <a:r>
              <a:rPr lang="en-US" dirty="0"/>
              <a:t> and </a:t>
            </a:r>
            <a:r>
              <a:rPr lang="en-US" dirty="0" err="1"/>
              <a:t>Chilion</a:t>
            </a:r>
            <a:r>
              <a:rPr lang="en-US" dirty="0"/>
              <a:t>, </a:t>
            </a:r>
            <a:r>
              <a:rPr lang="en-US" dirty="0" err="1"/>
              <a:t>Ephrathites</a:t>
            </a:r>
            <a:r>
              <a:rPr lang="en-US" dirty="0"/>
              <a:t> of Bethlehem in Judah. Now they entered the land of Moab and remained there.</a:t>
            </a:r>
          </a:p>
        </p:txBody>
      </p:sp>
      <p:sp>
        <p:nvSpPr>
          <p:cNvPr id="3" name="Text Placeholder 2">
            <a:extLst>
              <a:ext uri="{FF2B5EF4-FFF2-40B4-BE49-F238E27FC236}">
                <a16:creationId xmlns:a16="http://schemas.microsoft.com/office/drawing/2014/main" id="{D781B468-FBAA-D292-8FF7-2401A01DE947}"/>
              </a:ext>
            </a:extLst>
          </p:cNvPr>
          <p:cNvSpPr>
            <a:spLocks noGrp="1"/>
          </p:cNvSpPr>
          <p:nvPr>
            <p:ph type="body" sz="quarter" idx="11"/>
          </p:nvPr>
        </p:nvSpPr>
        <p:spPr/>
        <p:txBody>
          <a:bodyPr/>
          <a:lstStyle/>
          <a:p>
            <a:r>
              <a:rPr lang="en-US" dirty="0"/>
              <a:t>- Ruth 1:1-2</a:t>
            </a:r>
          </a:p>
        </p:txBody>
      </p:sp>
    </p:spTree>
    <p:extLst>
      <p:ext uri="{BB962C8B-B14F-4D97-AF65-F5344CB8AC3E}">
        <p14:creationId xmlns:p14="http://schemas.microsoft.com/office/powerpoint/2010/main" val="60646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830EC-C1E3-B5D6-4A2F-475BE2AAD0E0}"/>
              </a:ext>
            </a:extLst>
          </p:cNvPr>
          <p:cNvSpPr>
            <a:spLocks noGrp="1"/>
          </p:cNvSpPr>
          <p:nvPr>
            <p:ph type="body" sz="quarter" idx="10"/>
          </p:nvPr>
        </p:nvSpPr>
        <p:spPr/>
        <p:txBody>
          <a:bodyPr/>
          <a:lstStyle/>
          <a:p>
            <a:r>
              <a:rPr lang="en-US" baseline="30000" dirty="0"/>
              <a:t>3</a:t>
            </a:r>
            <a:r>
              <a:rPr lang="en-US" dirty="0"/>
              <a:t> Then Elimelech, Naomi’s husband, died; and she was left with her two sons. </a:t>
            </a:r>
            <a:r>
              <a:rPr lang="en-US" baseline="30000" dirty="0"/>
              <a:t>4</a:t>
            </a:r>
            <a:r>
              <a:rPr lang="en-US" dirty="0"/>
              <a:t> They took for themselves Moabite women as wives; the name of the one was Orpah and the name of the other Ruth. And they lived there about ten years. </a:t>
            </a:r>
            <a:r>
              <a:rPr lang="en-US" baseline="30000" dirty="0"/>
              <a:t>5</a:t>
            </a:r>
            <a:r>
              <a:rPr lang="en-US" dirty="0"/>
              <a:t> Then both </a:t>
            </a:r>
            <a:r>
              <a:rPr lang="en-US" dirty="0" err="1"/>
              <a:t>Mahlon</a:t>
            </a:r>
            <a:r>
              <a:rPr lang="en-US" dirty="0"/>
              <a:t> and </a:t>
            </a:r>
            <a:r>
              <a:rPr lang="en-US" dirty="0" err="1"/>
              <a:t>Chilion</a:t>
            </a:r>
            <a:r>
              <a:rPr lang="en-US" dirty="0"/>
              <a:t> also died, and the woman was bereft of her two children and her husband.</a:t>
            </a:r>
          </a:p>
        </p:txBody>
      </p:sp>
      <p:sp>
        <p:nvSpPr>
          <p:cNvPr id="3" name="Text Placeholder 2">
            <a:extLst>
              <a:ext uri="{FF2B5EF4-FFF2-40B4-BE49-F238E27FC236}">
                <a16:creationId xmlns:a16="http://schemas.microsoft.com/office/drawing/2014/main" id="{D781B468-FBAA-D292-8FF7-2401A01DE947}"/>
              </a:ext>
            </a:extLst>
          </p:cNvPr>
          <p:cNvSpPr>
            <a:spLocks noGrp="1"/>
          </p:cNvSpPr>
          <p:nvPr>
            <p:ph type="body" sz="quarter" idx="11"/>
          </p:nvPr>
        </p:nvSpPr>
        <p:spPr/>
        <p:txBody>
          <a:bodyPr/>
          <a:lstStyle/>
          <a:p>
            <a:r>
              <a:rPr lang="en-US" dirty="0"/>
              <a:t>- Ruth 1:3-5</a:t>
            </a:r>
          </a:p>
        </p:txBody>
      </p:sp>
    </p:spTree>
    <p:extLst>
      <p:ext uri="{BB962C8B-B14F-4D97-AF65-F5344CB8AC3E}">
        <p14:creationId xmlns:p14="http://schemas.microsoft.com/office/powerpoint/2010/main" val="2950992079"/>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2986</TotalTime>
  <Words>2432</Words>
  <Application>Microsoft Macintosh PowerPoint</Application>
  <PresentationFormat>On-screen Show (16:9)</PresentationFormat>
  <Paragraphs>118</Paragraphs>
  <Slides>51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D-DIN Condensed</vt:lpstr>
      <vt:lpstr>D-DIN Condensed</vt:lpstr>
      <vt:lpstr>Lato</vt:lpstr>
      <vt:lpstr>Lato Black</vt:lpstr>
      <vt:lpstr>Lato Light</vt:lpstr>
      <vt:lpstr>Lato Medium</vt:lpstr>
      <vt:lpstr>Lato Regular</vt:lpstr>
      <vt:lpstr>With Title</vt:lpstr>
      <vt:lpstr>PowerPoint Presentation</vt:lpstr>
      <vt:lpstr>Ruth:</vt:lpstr>
      <vt:lpstr>PowerPoint Presentation</vt:lpstr>
      <vt:lpstr>RUTH 5 essential ties that produce successful relationships.</vt:lpstr>
      <vt:lpstr>PowerPoint Presentation</vt:lpstr>
      <vt:lpstr>PowerPoint Presentation</vt:lpstr>
      <vt:lpstr>Cords of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Cords of Love</vt:lpstr>
      <vt:lpstr>PowerPoint Presentation</vt:lpstr>
      <vt:lpstr>PowerPoint Presentation</vt:lpstr>
      <vt:lpstr>PowerPoint Presentation</vt:lpstr>
      <vt:lpstr>Ruth remained loyal to her family.</vt:lpstr>
      <vt:lpstr>Nothing strengthens a relationship like a show of loyalty at a critical moment.</vt:lpstr>
      <vt:lpstr>Cords of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YOU’VE GOT TO WORK AT IT!</vt:lpstr>
      <vt:lpstr>Working at it</vt:lpstr>
      <vt:lpstr>Working at it</vt:lpstr>
      <vt:lpstr>Working at it</vt:lpstr>
      <vt:lpstr>DIVORCE STATS</vt:lpstr>
      <vt:lpstr>Cords of Love</vt:lpstr>
      <vt:lpstr>PowerPoint Presentation</vt:lpstr>
      <vt:lpstr>PowerPoint Presentation</vt:lpstr>
      <vt:lpstr>PowerPoint Presentation</vt:lpstr>
      <vt:lpstr>KINSMAN REDEEMER</vt:lpstr>
      <vt:lpstr>Patience is the rope that keeps you in the relationship when the other ropes give way.</vt:lpstr>
      <vt:lpstr>Cords of Love</vt:lpstr>
      <vt:lpstr>PowerPoint Presentation</vt:lpstr>
      <vt:lpstr>PowerPoint Presentation</vt:lpstr>
      <vt:lpstr>PowerPoint Presentation</vt:lpstr>
      <vt:lpstr>RUTH  + BOAZ</vt:lpstr>
      <vt:lpstr>The Cord of Faith also ties us to God and all believers.</vt:lpstr>
      <vt:lpstr>Cords of Love</vt:lpstr>
      <vt:lpstr>The Book of Esther</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395</cp:revision>
  <dcterms:created xsi:type="dcterms:W3CDTF">2014-04-30T18:34:38Z</dcterms:created>
  <dcterms:modified xsi:type="dcterms:W3CDTF">2024-02-28T16:20:27Z</dcterms:modified>
  <cp:category/>
</cp:coreProperties>
</file>