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handoutMasterIdLst>
    <p:handoutMasterId r:id="rId32"/>
  </p:handoutMasterIdLst>
  <p:sldIdLst>
    <p:sldId id="256" r:id="rId2"/>
    <p:sldId id="259" r:id="rId3"/>
    <p:sldId id="258"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9" r:id="rId23"/>
    <p:sldId id="278" r:id="rId24"/>
    <p:sldId id="280" r:id="rId25"/>
    <p:sldId id="281" r:id="rId26"/>
    <p:sldId id="282" r:id="rId27"/>
    <p:sldId id="283" r:id="rId28"/>
    <p:sldId id="284" r:id="rId29"/>
    <p:sldId id="285" r:id="rId30"/>
    <p:sldId id="286" r:id="rId3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8553F"/>
    <a:srgbClr val="A58763"/>
    <a:srgbClr val="904B25"/>
    <a:srgbClr val="C0652E"/>
    <a:srgbClr val="871C17"/>
    <a:srgbClr val="A5241D"/>
    <a:srgbClr val="16313B"/>
    <a:srgbClr val="0C1E25"/>
    <a:srgbClr val="9A3E28"/>
    <a:srgbClr val="51162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223"/>
    <p:restoredTop sz="94168"/>
  </p:normalViewPr>
  <p:slideViewPr>
    <p:cSldViewPr snapToGrid="0" snapToObjects="1">
      <p:cViewPr varScale="1">
        <p:scale>
          <a:sx n="174" d="100"/>
          <a:sy n="174" d="100"/>
        </p:scale>
        <p:origin x="184" y="28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7956BFB-72F2-C149-B567-312CA650749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0E3FAE24-DD58-C349-AFB0-44F2BB9DAA6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5AACDBE-C70C-5848-B54E-B7EF5E19C0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7F775A4-25D9-AB46-B3E9-AE6665A365C2}" type="slidenum">
              <a:rPr lang="en-US" smtClean="0"/>
              <a:t>‹#›</a:t>
            </a:fld>
            <a:endParaRPr lang="en-US"/>
          </a:p>
        </p:txBody>
      </p:sp>
      <p:sp>
        <p:nvSpPr>
          <p:cNvPr id="6" name="Date Placeholder 5">
            <a:extLst>
              <a:ext uri="{FF2B5EF4-FFF2-40B4-BE49-F238E27FC236}">
                <a16:creationId xmlns:a16="http://schemas.microsoft.com/office/drawing/2014/main" id="{DC1B7E47-8A17-D744-8FC4-318015769F4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59C70D9-64D7-9F45-8AAD-0E4E4CEBF8C6}" type="datetimeFigureOut">
              <a:rPr lang="en-US" smtClean="0"/>
              <a:t>9/20/22</a:t>
            </a:fld>
            <a:endParaRPr lang="en-US"/>
          </a:p>
        </p:txBody>
      </p:sp>
    </p:spTree>
    <p:extLst>
      <p:ext uri="{BB962C8B-B14F-4D97-AF65-F5344CB8AC3E}">
        <p14:creationId xmlns:p14="http://schemas.microsoft.com/office/powerpoint/2010/main" val="282871409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Box 12"/>
          <p:cNvSpPr txBox="1"/>
          <p:nvPr userDrawn="1"/>
        </p:nvSpPr>
        <p:spPr>
          <a:xfrm>
            <a:off x="2597737" y="2073932"/>
            <a:ext cx="3924746" cy="338554"/>
          </a:xfrm>
          <a:prstGeom prst="rect">
            <a:avLst/>
          </a:prstGeom>
          <a:noFill/>
        </p:spPr>
        <p:txBody>
          <a:bodyPr wrap="square" rtlCol="0" anchor="b">
            <a:spAutoFit/>
          </a:bodyPr>
          <a:lstStyle/>
          <a:p>
            <a:pPr algn="ctr"/>
            <a:r>
              <a:rPr lang="en-US" sz="1600" b="1" i="0" spc="0" dirty="0">
                <a:latin typeface="Lato" panose="020F0502020204030203" pitchFamily="34" charset="0"/>
                <a:ea typeface="Lato" panose="020F0502020204030203" pitchFamily="34" charset="0"/>
                <a:cs typeface="Lato" panose="020F0502020204030203" pitchFamily="34" charset="0"/>
              </a:rPr>
              <a:t>CURTIS HARTSHORN</a:t>
            </a:r>
          </a:p>
        </p:txBody>
      </p:sp>
      <p:sp>
        <p:nvSpPr>
          <p:cNvPr id="5" name="Text Placeholder 4"/>
          <p:cNvSpPr>
            <a:spLocks noGrp="1"/>
          </p:cNvSpPr>
          <p:nvPr>
            <p:ph type="body" sz="quarter" idx="10" hasCustomPrompt="1"/>
          </p:nvPr>
        </p:nvSpPr>
        <p:spPr>
          <a:xfrm>
            <a:off x="520699" y="1420092"/>
            <a:ext cx="2781301" cy="3363913"/>
          </a:xfrm>
        </p:spPr>
        <p:txBody>
          <a:bodyPr anchor="b">
            <a:normAutofit/>
          </a:bodyPr>
          <a:lstStyle>
            <a:lvl1pPr marL="0" indent="0" algn="ctr">
              <a:buNone/>
              <a:defRPr sz="19900">
                <a:latin typeface="Lato Black"/>
                <a:cs typeface="Lato Black"/>
              </a:defRPr>
            </a:lvl1pPr>
          </a:lstStyle>
          <a:p>
            <a:pPr lvl="0"/>
            <a:r>
              <a:rPr lang="en-US"/>
              <a:t>9</a:t>
            </a:r>
            <a:endParaRPr lang="en-US" dirty="0"/>
          </a:p>
        </p:txBody>
      </p:sp>
      <p:pic>
        <p:nvPicPr>
          <p:cNvPr id="7" name="Picture 6" desc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2986" y="4503641"/>
            <a:ext cx="1825066" cy="259424"/>
          </a:xfrm>
          <a:prstGeom prst="rect">
            <a:avLst/>
          </a:prstGeom>
        </p:spPr>
      </p:pic>
      <p:cxnSp>
        <p:nvCxnSpPr>
          <p:cNvPr id="4" name="Straight Connector 3"/>
          <p:cNvCxnSpPr/>
          <p:nvPr userDrawn="1"/>
        </p:nvCxnSpPr>
        <p:spPr>
          <a:xfrm>
            <a:off x="3118344" y="1938470"/>
            <a:ext cx="2883533"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
        <p:nvSpPr>
          <p:cNvPr id="3" name="Subtitle 2"/>
          <p:cNvSpPr>
            <a:spLocks noGrp="1"/>
          </p:cNvSpPr>
          <p:nvPr>
            <p:ph type="subTitle" idx="1" hasCustomPrompt="1"/>
          </p:nvPr>
        </p:nvSpPr>
        <p:spPr>
          <a:xfrm>
            <a:off x="3302000" y="2934636"/>
            <a:ext cx="5176113" cy="1239893"/>
          </a:xfrm>
        </p:spPr>
        <p:txBody>
          <a:bodyPr anchor="ctr">
            <a:noAutofit/>
          </a:bodyPr>
          <a:lstStyle>
            <a:lvl1pPr marL="0" indent="0" algn="ctr">
              <a:lnSpc>
                <a:spcPct val="80000"/>
              </a:lnSpc>
              <a:buNone/>
              <a:defRPr sz="4000" b="1" spc="0" baseline="0">
                <a:solidFill>
                  <a:schemeClr val="tx1">
                    <a:tint val="75000"/>
                  </a:schemeClr>
                </a:solidFill>
                <a:latin typeface="Lato Black"/>
                <a:cs typeface="Lato Blac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Title of Lesson</a:t>
            </a:r>
            <a:br>
              <a:rPr lang="en-US" dirty="0"/>
            </a:br>
            <a:r>
              <a:rPr lang="en-US" dirty="0"/>
              <a:t>Second Line of Title</a:t>
            </a:r>
          </a:p>
        </p:txBody>
      </p:sp>
    </p:spTree>
    <p:extLst>
      <p:ext uri="{BB962C8B-B14F-4D97-AF65-F5344CB8AC3E}">
        <p14:creationId xmlns:p14="http://schemas.microsoft.com/office/powerpoint/2010/main" val="1444753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spc="-15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p>
        </p:txBody>
      </p:sp>
      <p:sp>
        <p:nvSpPr>
          <p:cNvPr id="4" name="Text Placeholder 3"/>
          <p:cNvSpPr>
            <a:spLocks noGrp="1"/>
          </p:cNvSpPr>
          <p:nvPr>
            <p:ph type="body" sz="quarter" idx="10"/>
          </p:nvPr>
        </p:nvSpPr>
        <p:spPr>
          <a:xfrm>
            <a:off x="598488" y="1251437"/>
            <a:ext cx="7913687" cy="3642243"/>
          </a:xfrm>
        </p:spPr>
        <p:txBody>
          <a:bodyPr/>
          <a:lstStyle>
            <a:lvl1pPr>
              <a:defRPr b="0" i="0">
                <a:latin typeface="Lato" panose="020F0502020204030203" pitchFamily="34" charset="0"/>
                <a:ea typeface="Lato" panose="020F0502020204030203" pitchFamily="34" charset="0"/>
                <a:cs typeface="Lato" panose="020F0502020204030203" pitchFamily="34" charset="0"/>
              </a:defRPr>
            </a:lvl1pPr>
            <a:lvl2pPr>
              <a:defRPr b="0" i="0">
                <a:latin typeface="Lato" panose="020F0502020204030203" pitchFamily="34" charset="0"/>
                <a:ea typeface="Lato" panose="020F0502020204030203" pitchFamily="34" charset="0"/>
                <a:cs typeface="Lato" panose="020F0502020204030203" pitchFamily="34" charset="0"/>
              </a:defRPr>
            </a:lvl2pPr>
            <a:lvl3pPr>
              <a:defRPr b="0" i="0">
                <a:latin typeface="Lato" panose="020F0502020204030203" pitchFamily="34" charset="0"/>
                <a:ea typeface="Lato" panose="020F0502020204030203" pitchFamily="34" charset="0"/>
                <a:cs typeface="Lato" panose="020F0502020204030203" pitchFamily="34" charset="0"/>
              </a:defRPr>
            </a:lvl3pPr>
            <a:lvl4pPr>
              <a:defRPr b="0" i="0">
                <a:latin typeface="Lato" panose="020F0502020204030203" pitchFamily="34" charset="0"/>
                <a:ea typeface="Lato" panose="020F0502020204030203" pitchFamily="34" charset="0"/>
                <a:cs typeface="Lato" panose="020F0502020204030203" pitchFamily="34" charset="0"/>
              </a:defRPr>
            </a:lvl4pPr>
            <a:lvl5pPr>
              <a:defRPr b="0" i="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6836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ible Ver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713221" y="429598"/>
            <a:ext cx="7473085" cy="3680039"/>
          </a:xfrm>
        </p:spPr>
        <p:txBody>
          <a:bodyPr anchor="ctr"/>
          <a:lstStyle>
            <a:lvl1pPr marL="0" marR="0" indent="0" algn="l" defTabSz="457200" rtl="0" eaLnBrk="1" fontAlgn="auto" latinLnBrk="0" hangingPunct="1">
              <a:lnSpc>
                <a:spcPct val="100000"/>
              </a:lnSpc>
              <a:spcBef>
                <a:spcPct val="20000"/>
              </a:spcBef>
              <a:spcAft>
                <a:spcPts val="0"/>
              </a:spcAft>
              <a:buClrTx/>
              <a:buSzTx/>
              <a:buFont typeface="Arial"/>
              <a:buNone/>
              <a:tabLst/>
              <a:defRPr>
                <a:solidFill>
                  <a:schemeClr val="bg2">
                    <a:lumMod val="10000"/>
                  </a:schemeClr>
                </a:solidFill>
                <a:latin typeface="Book Antiqua" panose="02040602050305030304" pitchFamily="18" charset="0"/>
                <a:ea typeface="Lato" panose="020F0502020204030203" pitchFamily="34" charset="0"/>
                <a:cs typeface="Lato" panose="020F050202020403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For God so loved the world, that He gave His only begotten Son, that whoever believes in Him shall not perish, but have eternal life.</a:t>
            </a:r>
          </a:p>
        </p:txBody>
      </p:sp>
      <p:sp>
        <p:nvSpPr>
          <p:cNvPr id="3" name="Text Placeholder 2"/>
          <p:cNvSpPr>
            <a:spLocks noGrp="1"/>
          </p:cNvSpPr>
          <p:nvPr>
            <p:ph type="body" sz="quarter" idx="11" hasCustomPrompt="1"/>
          </p:nvPr>
        </p:nvSpPr>
        <p:spPr>
          <a:xfrm>
            <a:off x="713221" y="4109637"/>
            <a:ext cx="4156042" cy="522988"/>
          </a:xfrm>
        </p:spPr>
        <p:txBody>
          <a:bodyPr>
            <a:normAutofit/>
          </a:bodyPr>
          <a:lstStyle>
            <a:lvl1pPr marL="0" indent="0" algn="l">
              <a:buNone/>
              <a:defRPr sz="2800" b="1" i="0" baseline="0">
                <a:solidFill>
                  <a:schemeClr val="bg2">
                    <a:lumMod val="10000"/>
                  </a:schemeClr>
                </a:solidFill>
                <a:latin typeface="Lato" panose="020F0502020204030203" pitchFamily="34" charset="0"/>
                <a:ea typeface="Lato" panose="020F0502020204030203" pitchFamily="34" charset="0"/>
                <a:cs typeface="Lato" panose="020F050202020403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John 3:16</a:t>
            </a:r>
          </a:p>
        </p:txBody>
      </p:sp>
    </p:spTree>
    <p:extLst>
      <p:ext uri="{BB962C8B-B14F-4D97-AF65-F5344CB8AC3E}">
        <p14:creationId xmlns:p14="http://schemas.microsoft.com/office/powerpoint/2010/main" val="1649283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Full Single Stat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5285" y="465439"/>
            <a:ext cx="7913430" cy="4236288"/>
          </a:xfrm>
        </p:spPr>
        <p:txBody>
          <a:bodyPr anchor="ctr">
            <a:normAutofit/>
          </a:bodyPr>
          <a:lstStyle>
            <a:lvl1pPr algn="ctr">
              <a:defRPr sz="4000" b="1" i="0">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p>
        </p:txBody>
      </p:sp>
    </p:spTree>
    <p:extLst>
      <p:ext uri="{BB962C8B-B14F-4D97-AF65-F5344CB8AC3E}">
        <p14:creationId xmlns:p14="http://schemas.microsoft.com/office/powerpoint/2010/main" val="531764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p:bg>
      <p:bgPr>
        <a:solidFill>
          <a:schemeClr val="bg2">
            <a:lumMod val="10000"/>
          </a:schemeClr>
        </a:solid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8230" y="205979"/>
            <a:ext cx="791343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98230" y="1318483"/>
            <a:ext cx="791343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3260633"/>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5" r:id="rId3"/>
    <p:sldLayoutId id="2147483667" r:id="rId4"/>
    <p:sldLayoutId id="2147483668" r:id="rId5"/>
  </p:sldLayoutIdLst>
  <p:txStyles>
    <p:titleStyle>
      <a:lvl1pPr algn="l" defTabSz="457200" rtl="0" eaLnBrk="1" latinLnBrk="0" hangingPunct="1">
        <a:spcBef>
          <a:spcPct val="0"/>
        </a:spcBef>
        <a:buNone/>
        <a:defRPr sz="3600" b="1" i="0" kern="1200" spc="-150">
          <a:solidFill>
            <a:schemeClr val="tx1"/>
          </a:solidFill>
          <a:latin typeface="Lato" panose="020F0502020204030203" pitchFamily="34" charset="0"/>
          <a:ea typeface="Lato" panose="020F0502020204030203" pitchFamily="34" charset="0"/>
          <a:cs typeface="Lato" panose="020F0502020204030203" pitchFamily="34" charset="0"/>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88952" y="1420092"/>
            <a:ext cx="2089632" cy="3363913"/>
          </a:xfrm>
        </p:spPr>
        <p:txBody>
          <a:bodyPr/>
          <a:lstStyle/>
          <a:p>
            <a:r>
              <a:rPr lang="en-US" dirty="0"/>
              <a:t>8</a:t>
            </a:r>
          </a:p>
        </p:txBody>
      </p:sp>
      <p:sp>
        <p:nvSpPr>
          <p:cNvPr id="3" name="Subtitle 2"/>
          <p:cNvSpPr>
            <a:spLocks noGrp="1"/>
          </p:cNvSpPr>
          <p:nvPr>
            <p:ph type="subTitle" idx="1"/>
          </p:nvPr>
        </p:nvSpPr>
        <p:spPr>
          <a:xfrm>
            <a:off x="2921663" y="2711119"/>
            <a:ext cx="5633385" cy="1239893"/>
          </a:xfrm>
        </p:spPr>
        <p:txBody>
          <a:bodyPr/>
          <a:lstStyle/>
          <a:p>
            <a:r>
              <a:rPr lang="en-US" sz="4400" dirty="0"/>
              <a:t>Philippians: Defense of the Plain Gospel</a:t>
            </a:r>
          </a:p>
        </p:txBody>
      </p:sp>
    </p:spTree>
    <p:extLst>
      <p:ext uri="{BB962C8B-B14F-4D97-AF65-F5344CB8AC3E}">
        <p14:creationId xmlns:p14="http://schemas.microsoft.com/office/powerpoint/2010/main" val="469371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67C782-D4E0-6FC3-0543-C43729BA6D39}"/>
              </a:ext>
            </a:extLst>
          </p:cNvPr>
          <p:cNvSpPr>
            <a:spLocks noGrp="1"/>
          </p:cNvSpPr>
          <p:nvPr>
            <p:ph type="body" sz="quarter" idx="10"/>
          </p:nvPr>
        </p:nvSpPr>
        <p:spPr>
          <a:xfrm>
            <a:off x="713221" y="429598"/>
            <a:ext cx="7635649" cy="3680039"/>
          </a:xfrm>
        </p:spPr>
        <p:txBody>
          <a:bodyPr>
            <a:normAutofit/>
          </a:bodyPr>
          <a:lstStyle/>
          <a:p>
            <a:r>
              <a:rPr lang="en-US" sz="2600" baseline="30000" dirty="0"/>
              <a:t>15</a:t>
            </a:r>
            <a:r>
              <a:rPr lang="en-US" sz="2600" dirty="0"/>
              <a:t> Some, to be sure, are preaching Christ even from envy and strife, but some also from good will; </a:t>
            </a:r>
            <a:br>
              <a:rPr lang="en-US" sz="2600" dirty="0"/>
            </a:br>
            <a:r>
              <a:rPr lang="en-US" sz="2600" baseline="30000" dirty="0"/>
              <a:t>16</a:t>
            </a:r>
            <a:r>
              <a:rPr lang="en-US" sz="2600" dirty="0"/>
              <a:t> the latter do it out of love, knowing that I am appointed for the defense of the gospel; </a:t>
            </a:r>
            <a:r>
              <a:rPr lang="en-US" sz="2600" baseline="30000" dirty="0"/>
              <a:t>17</a:t>
            </a:r>
            <a:r>
              <a:rPr lang="en-US" sz="2600" dirty="0"/>
              <a:t> the former proclaim Christ out of selfish ambition rather than from pure motives, thinking to cause me distress in my imprisonment.</a:t>
            </a:r>
          </a:p>
        </p:txBody>
      </p:sp>
      <p:sp>
        <p:nvSpPr>
          <p:cNvPr id="3" name="Text Placeholder 2">
            <a:extLst>
              <a:ext uri="{FF2B5EF4-FFF2-40B4-BE49-F238E27FC236}">
                <a16:creationId xmlns:a16="http://schemas.microsoft.com/office/drawing/2014/main" id="{529E7187-8A1E-0285-64CC-251EBED610F5}"/>
              </a:ext>
            </a:extLst>
          </p:cNvPr>
          <p:cNvSpPr>
            <a:spLocks noGrp="1"/>
          </p:cNvSpPr>
          <p:nvPr>
            <p:ph type="body" sz="quarter" idx="11"/>
          </p:nvPr>
        </p:nvSpPr>
        <p:spPr/>
        <p:txBody>
          <a:bodyPr/>
          <a:lstStyle/>
          <a:p>
            <a:r>
              <a:rPr lang="en-US" dirty="0"/>
              <a:t>- Philippians 1:15-17</a:t>
            </a:r>
          </a:p>
        </p:txBody>
      </p:sp>
    </p:spTree>
    <p:extLst>
      <p:ext uri="{BB962C8B-B14F-4D97-AF65-F5344CB8AC3E}">
        <p14:creationId xmlns:p14="http://schemas.microsoft.com/office/powerpoint/2010/main" val="1340537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8891A-587B-3044-6BC4-841A7A58EE63}"/>
              </a:ext>
            </a:extLst>
          </p:cNvPr>
          <p:cNvSpPr>
            <a:spLocks noGrp="1"/>
          </p:cNvSpPr>
          <p:nvPr>
            <p:ph type="title"/>
          </p:nvPr>
        </p:nvSpPr>
        <p:spPr/>
        <p:txBody>
          <a:bodyPr/>
          <a:lstStyle/>
          <a:p>
            <a:r>
              <a:rPr lang="en-US" dirty="0"/>
              <a:t>Defense of the Plain Gospel</a:t>
            </a:r>
          </a:p>
        </p:txBody>
      </p:sp>
      <p:sp>
        <p:nvSpPr>
          <p:cNvPr id="3" name="Text Placeholder 2">
            <a:extLst>
              <a:ext uri="{FF2B5EF4-FFF2-40B4-BE49-F238E27FC236}">
                <a16:creationId xmlns:a16="http://schemas.microsoft.com/office/drawing/2014/main" id="{5F9CFD3C-5B2C-F395-E2EF-F5A8350C1C95}"/>
              </a:ext>
            </a:extLst>
          </p:cNvPr>
          <p:cNvSpPr>
            <a:spLocks noGrp="1"/>
          </p:cNvSpPr>
          <p:nvPr>
            <p:ph type="body" sz="quarter" idx="10"/>
          </p:nvPr>
        </p:nvSpPr>
        <p:spPr/>
        <p:txBody>
          <a:bodyPr>
            <a:normAutofit/>
          </a:bodyPr>
          <a:lstStyle/>
          <a:p>
            <a:pPr marL="731520" indent="-731520">
              <a:spcAft>
                <a:spcPts val="1200"/>
              </a:spcAft>
              <a:buFont typeface="+mj-lt"/>
              <a:buAutoNum type="alphaUcPeriod"/>
            </a:pPr>
            <a:r>
              <a:rPr lang="en-US" sz="2400" dirty="0"/>
              <a:t>Our Participation in the Gospel</a:t>
            </a:r>
          </a:p>
          <a:p>
            <a:pPr marL="731520" indent="-731520">
              <a:buFont typeface="+mj-lt"/>
              <a:buAutoNum type="alphaUcPeriod"/>
            </a:pPr>
            <a:r>
              <a:rPr lang="en-US" sz="4800" b="1" dirty="0"/>
              <a:t>The Untethered Gospel</a:t>
            </a:r>
          </a:p>
        </p:txBody>
      </p:sp>
    </p:spTree>
    <p:extLst>
      <p:ext uri="{BB962C8B-B14F-4D97-AF65-F5344CB8AC3E}">
        <p14:creationId xmlns:p14="http://schemas.microsoft.com/office/powerpoint/2010/main" val="3403964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DDA8E-6F64-E69C-1612-9574B5F7E943}"/>
              </a:ext>
            </a:extLst>
          </p:cNvPr>
          <p:cNvSpPr>
            <a:spLocks noGrp="1"/>
          </p:cNvSpPr>
          <p:nvPr>
            <p:ph type="title"/>
          </p:nvPr>
        </p:nvSpPr>
        <p:spPr/>
        <p:txBody>
          <a:bodyPr/>
          <a:lstStyle/>
          <a:p>
            <a:r>
              <a:rPr lang="en-US" dirty="0"/>
              <a:t>B. The Untethered Gospel</a:t>
            </a:r>
          </a:p>
        </p:txBody>
      </p:sp>
      <p:sp>
        <p:nvSpPr>
          <p:cNvPr id="3" name="Text Placeholder 2">
            <a:extLst>
              <a:ext uri="{FF2B5EF4-FFF2-40B4-BE49-F238E27FC236}">
                <a16:creationId xmlns:a16="http://schemas.microsoft.com/office/drawing/2014/main" id="{AB8F5959-7EF3-09B3-B43C-E6CCEF3146BA}"/>
              </a:ext>
            </a:extLst>
          </p:cNvPr>
          <p:cNvSpPr>
            <a:spLocks noGrp="1"/>
          </p:cNvSpPr>
          <p:nvPr>
            <p:ph type="body" sz="quarter" idx="10"/>
          </p:nvPr>
        </p:nvSpPr>
        <p:spPr/>
        <p:txBody>
          <a:bodyPr/>
          <a:lstStyle/>
          <a:p>
            <a:pPr marL="742950" indent="-742950">
              <a:spcAft>
                <a:spcPts val="1200"/>
              </a:spcAft>
              <a:buFont typeface="+mj-lt"/>
              <a:buAutoNum type="arabicPeriod"/>
            </a:pPr>
            <a:r>
              <a:rPr lang="en-US" sz="4000" dirty="0"/>
              <a:t>It is our responsibility to ensure that the gospel is </a:t>
            </a:r>
            <a:r>
              <a:rPr lang="en-US" sz="4000" b="1" u="sng" dirty="0">
                <a:latin typeface="Lato Black" panose="020F0502020204030203" pitchFamily="34" charset="0"/>
                <a:ea typeface="Lato Black" panose="020F0502020204030203" pitchFamily="34" charset="0"/>
                <a:cs typeface="Lato Black" panose="020F0502020204030203" pitchFamily="34" charset="0"/>
              </a:rPr>
              <a:t>progressing</a:t>
            </a:r>
            <a:r>
              <a:rPr lang="en-US" sz="4000" dirty="0"/>
              <a:t>.</a:t>
            </a:r>
          </a:p>
          <a:p>
            <a:pPr marL="1280160" lvl="1" indent="-457200"/>
            <a:r>
              <a:rPr lang="en-US" sz="3200" b="1" u="sng" dirty="0">
                <a:latin typeface="Lato Black" panose="020F0502020204030203" pitchFamily="34" charset="0"/>
                <a:ea typeface="Lato Black" panose="020F0502020204030203" pitchFamily="34" charset="0"/>
                <a:cs typeface="Lato Black" panose="020F0502020204030203" pitchFamily="34" charset="0"/>
              </a:rPr>
              <a:t>Philippians 1:12-14</a:t>
            </a:r>
          </a:p>
        </p:txBody>
      </p:sp>
    </p:spTree>
    <p:extLst>
      <p:ext uri="{BB962C8B-B14F-4D97-AF65-F5344CB8AC3E}">
        <p14:creationId xmlns:p14="http://schemas.microsoft.com/office/powerpoint/2010/main" val="12645570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C744B2-77CA-CF4E-DA65-F7FBDFA4ACC8}"/>
              </a:ext>
            </a:extLst>
          </p:cNvPr>
          <p:cNvSpPr>
            <a:spLocks noGrp="1"/>
          </p:cNvSpPr>
          <p:nvPr>
            <p:ph type="body" sz="quarter" idx="10"/>
          </p:nvPr>
        </p:nvSpPr>
        <p:spPr/>
        <p:txBody>
          <a:bodyPr>
            <a:normAutofit/>
          </a:bodyPr>
          <a:lstStyle/>
          <a:p>
            <a:r>
              <a:rPr lang="en-US" sz="2800" baseline="30000" dirty="0"/>
              <a:t>12</a:t>
            </a:r>
            <a:r>
              <a:rPr lang="en-US" sz="2800" dirty="0"/>
              <a:t> Now I want you to know, brethren, that my circumstances have turned out for the greater progress of the gospel, </a:t>
            </a:r>
            <a:r>
              <a:rPr lang="en-US" sz="2800" baseline="30000" dirty="0"/>
              <a:t>13</a:t>
            </a:r>
            <a:r>
              <a:rPr lang="en-US" sz="2800" dirty="0"/>
              <a:t> so that my imprisonment in the cause of Christ has become well known throughout the whole praetorian guard and to everyone else,</a:t>
            </a:r>
          </a:p>
        </p:txBody>
      </p:sp>
      <p:sp>
        <p:nvSpPr>
          <p:cNvPr id="3" name="Text Placeholder 2">
            <a:extLst>
              <a:ext uri="{FF2B5EF4-FFF2-40B4-BE49-F238E27FC236}">
                <a16:creationId xmlns:a16="http://schemas.microsoft.com/office/drawing/2014/main" id="{7E7989A4-C05B-EDD2-566E-4636CE518978}"/>
              </a:ext>
            </a:extLst>
          </p:cNvPr>
          <p:cNvSpPr>
            <a:spLocks noGrp="1"/>
          </p:cNvSpPr>
          <p:nvPr>
            <p:ph type="body" sz="quarter" idx="11"/>
          </p:nvPr>
        </p:nvSpPr>
        <p:spPr/>
        <p:txBody>
          <a:bodyPr/>
          <a:lstStyle/>
          <a:p>
            <a:r>
              <a:rPr lang="en-US" dirty="0"/>
              <a:t>- Philippians 1:12-13</a:t>
            </a:r>
          </a:p>
        </p:txBody>
      </p:sp>
    </p:spTree>
    <p:extLst>
      <p:ext uri="{BB962C8B-B14F-4D97-AF65-F5344CB8AC3E}">
        <p14:creationId xmlns:p14="http://schemas.microsoft.com/office/powerpoint/2010/main" val="3502203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C744B2-77CA-CF4E-DA65-F7FBDFA4ACC8}"/>
              </a:ext>
            </a:extLst>
          </p:cNvPr>
          <p:cNvSpPr>
            <a:spLocks noGrp="1"/>
          </p:cNvSpPr>
          <p:nvPr>
            <p:ph type="body" sz="quarter" idx="10"/>
          </p:nvPr>
        </p:nvSpPr>
        <p:spPr/>
        <p:txBody>
          <a:bodyPr>
            <a:normAutofit/>
          </a:bodyPr>
          <a:lstStyle/>
          <a:p>
            <a:r>
              <a:rPr lang="en-US" sz="2800" dirty="0"/>
              <a:t>and that most of the brethren, trusting in the Lord because of my imprisonment, have far more courage to speak the word of God without fear.</a:t>
            </a:r>
          </a:p>
        </p:txBody>
      </p:sp>
      <p:sp>
        <p:nvSpPr>
          <p:cNvPr id="3" name="Text Placeholder 2">
            <a:extLst>
              <a:ext uri="{FF2B5EF4-FFF2-40B4-BE49-F238E27FC236}">
                <a16:creationId xmlns:a16="http://schemas.microsoft.com/office/drawing/2014/main" id="{7E7989A4-C05B-EDD2-566E-4636CE518978}"/>
              </a:ext>
            </a:extLst>
          </p:cNvPr>
          <p:cNvSpPr>
            <a:spLocks noGrp="1"/>
          </p:cNvSpPr>
          <p:nvPr>
            <p:ph type="body" sz="quarter" idx="11"/>
          </p:nvPr>
        </p:nvSpPr>
        <p:spPr/>
        <p:txBody>
          <a:bodyPr/>
          <a:lstStyle/>
          <a:p>
            <a:r>
              <a:rPr lang="en-US" dirty="0"/>
              <a:t>- Philippians 1:14</a:t>
            </a:r>
          </a:p>
        </p:txBody>
      </p:sp>
    </p:spTree>
    <p:extLst>
      <p:ext uri="{BB962C8B-B14F-4D97-AF65-F5344CB8AC3E}">
        <p14:creationId xmlns:p14="http://schemas.microsoft.com/office/powerpoint/2010/main" val="4089789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DDA8E-6F64-E69C-1612-9574B5F7E943}"/>
              </a:ext>
            </a:extLst>
          </p:cNvPr>
          <p:cNvSpPr>
            <a:spLocks noGrp="1"/>
          </p:cNvSpPr>
          <p:nvPr>
            <p:ph type="title"/>
          </p:nvPr>
        </p:nvSpPr>
        <p:spPr/>
        <p:txBody>
          <a:bodyPr/>
          <a:lstStyle/>
          <a:p>
            <a:r>
              <a:rPr lang="en-US" dirty="0"/>
              <a:t>B. The Untethered Gospel</a:t>
            </a:r>
          </a:p>
        </p:txBody>
      </p:sp>
      <p:sp>
        <p:nvSpPr>
          <p:cNvPr id="3" name="Text Placeholder 2">
            <a:extLst>
              <a:ext uri="{FF2B5EF4-FFF2-40B4-BE49-F238E27FC236}">
                <a16:creationId xmlns:a16="http://schemas.microsoft.com/office/drawing/2014/main" id="{AB8F5959-7EF3-09B3-B43C-E6CCEF3146BA}"/>
              </a:ext>
            </a:extLst>
          </p:cNvPr>
          <p:cNvSpPr>
            <a:spLocks noGrp="1"/>
          </p:cNvSpPr>
          <p:nvPr>
            <p:ph type="body" sz="quarter" idx="10"/>
          </p:nvPr>
        </p:nvSpPr>
        <p:spPr>
          <a:xfrm>
            <a:off x="598488" y="1251437"/>
            <a:ext cx="8100239" cy="3642243"/>
          </a:xfrm>
        </p:spPr>
        <p:txBody>
          <a:bodyPr/>
          <a:lstStyle/>
          <a:p>
            <a:pPr marL="640080" indent="-640080">
              <a:spcAft>
                <a:spcPts val="1200"/>
              </a:spcAft>
              <a:buFont typeface="+mj-lt"/>
              <a:buAutoNum type="arabicPeriod" startAt="2"/>
            </a:pPr>
            <a:r>
              <a:rPr lang="en-US" sz="4000" dirty="0"/>
              <a:t>Make it well known among those you are </a:t>
            </a:r>
            <a:r>
              <a:rPr lang="en-US" sz="4000" b="1" u="sng" dirty="0">
                <a:latin typeface="Lato Black" panose="020F0502020204030203" pitchFamily="34" charset="0"/>
                <a:ea typeface="Lato Black" panose="020F0502020204030203" pitchFamily="34" charset="0"/>
                <a:cs typeface="Lato Black" panose="020F0502020204030203" pitchFamily="34" charset="0"/>
              </a:rPr>
              <a:t>chained</a:t>
            </a:r>
            <a:r>
              <a:rPr lang="en-US" sz="4000" dirty="0"/>
              <a:t> to, 1:13.</a:t>
            </a:r>
            <a:endParaRPr lang="en-US" sz="3200" b="1" u="sng" dirty="0">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761157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C744B2-77CA-CF4E-DA65-F7FBDFA4ACC8}"/>
              </a:ext>
            </a:extLst>
          </p:cNvPr>
          <p:cNvSpPr>
            <a:spLocks noGrp="1"/>
          </p:cNvSpPr>
          <p:nvPr>
            <p:ph type="body" sz="quarter" idx="10"/>
          </p:nvPr>
        </p:nvSpPr>
        <p:spPr/>
        <p:txBody>
          <a:bodyPr>
            <a:normAutofit/>
          </a:bodyPr>
          <a:lstStyle/>
          <a:p>
            <a:r>
              <a:rPr lang="en-US" dirty="0"/>
              <a:t>so that my imprisonment in the cause of Christ has become well known throughout the whole praetorian guard and to everyone else,</a:t>
            </a:r>
          </a:p>
        </p:txBody>
      </p:sp>
      <p:sp>
        <p:nvSpPr>
          <p:cNvPr id="3" name="Text Placeholder 2">
            <a:extLst>
              <a:ext uri="{FF2B5EF4-FFF2-40B4-BE49-F238E27FC236}">
                <a16:creationId xmlns:a16="http://schemas.microsoft.com/office/drawing/2014/main" id="{7E7989A4-C05B-EDD2-566E-4636CE518978}"/>
              </a:ext>
            </a:extLst>
          </p:cNvPr>
          <p:cNvSpPr>
            <a:spLocks noGrp="1"/>
          </p:cNvSpPr>
          <p:nvPr>
            <p:ph type="body" sz="quarter" idx="11"/>
          </p:nvPr>
        </p:nvSpPr>
        <p:spPr/>
        <p:txBody>
          <a:bodyPr/>
          <a:lstStyle/>
          <a:p>
            <a:r>
              <a:rPr lang="en-US" dirty="0"/>
              <a:t>- Philippians 1:13</a:t>
            </a:r>
          </a:p>
        </p:txBody>
      </p:sp>
    </p:spTree>
    <p:extLst>
      <p:ext uri="{BB962C8B-B14F-4D97-AF65-F5344CB8AC3E}">
        <p14:creationId xmlns:p14="http://schemas.microsoft.com/office/powerpoint/2010/main" val="406850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DDA8E-6F64-E69C-1612-9574B5F7E943}"/>
              </a:ext>
            </a:extLst>
          </p:cNvPr>
          <p:cNvSpPr>
            <a:spLocks noGrp="1"/>
          </p:cNvSpPr>
          <p:nvPr>
            <p:ph type="title"/>
          </p:nvPr>
        </p:nvSpPr>
        <p:spPr/>
        <p:txBody>
          <a:bodyPr/>
          <a:lstStyle/>
          <a:p>
            <a:r>
              <a:rPr lang="en-US" dirty="0"/>
              <a:t>B. The Untethered Gospel</a:t>
            </a:r>
          </a:p>
        </p:txBody>
      </p:sp>
      <p:sp>
        <p:nvSpPr>
          <p:cNvPr id="3" name="Text Placeholder 2">
            <a:extLst>
              <a:ext uri="{FF2B5EF4-FFF2-40B4-BE49-F238E27FC236}">
                <a16:creationId xmlns:a16="http://schemas.microsoft.com/office/drawing/2014/main" id="{AB8F5959-7EF3-09B3-B43C-E6CCEF3146BA}"/>
              </a:ext>
            </a:extLst>
          </p:cNvPr>
          <p:cNvSpPr>
            <a:spLocks noGrp="1"/>
          </p:cNvSpPr>
          <p:nvPr>
            <p:ph type="body" sz="quarter" idx="10"/>
          </p:nvPr>
        </p:nvSpPr>
        <p:spPr>
          <a:xfrm>
            <a:off x="598488" y="1251437"/>
            <a:ext cx="8100239" cy="3642243"/>
          </a:xfrm>
        </p:spPr>
        <p:txBody>
          <a:bodyPr>
            <a:normAutofit/>
          </a:bodyPr>
          <a:lstStyle/>
          <a:p>
            <a:pPr marL="742950" indent="-742950">
              <a:spcAft>
                <a:spcPts val="1200"/>
              </a:spcAft>
              <a:buFont typeface="+mj-lt"/>
              <a:buAutoNum type="arabicPeriod" startAt="3"/>
            </a:pPr>
            <a:r>
              <a:rPr lang="en-US" sz="4000" b="1" u="sng" dirty="0">
                <a:latin typeface="Lato Black" panose="020F0502020204030203" pitchFamily="34" charset="0"/>
                <a:ea typeface="Lato Black" panose="020F0502020204030203" pitchFamily="34" charset="0"/>
                <a:cs typeface="Lato Black" panose="020F0502020204030203" pitchFamily="34" charset="0"/>
              </a:rPr>
              <a:t>Fear</a:t>
            </a:r>
            <a:r>
              <a:rPr lang="en-US" sz="4000" dirty="0"/>
              <a:t> is a major deterrent to the progress of the gospel.</a:t>
            </a:r>
          </a:p>
          <a:p>
            <a:pPr marL="1143000" lvl="1" indent="-742950"/>
            <a:r>
              <a:rPr lang="en-US" sz="3200" dirty="0"/>
              <a:t>Philippians 1:14</a:t>
            </a:r>
          </a:p>
          <a:p>
            <a:pPr marL="1143000" lvl="1" indent="-742950"/>
            <a:r>
              <a:rPr lang="en-US" sz="3200" dirty="0"/>
              <a:t>1 John 4:18</a:t>
            </a:r>
          </a:p>
          <a:p>
            <a:pPr marL="1143000" lvl="1" indent="-742950"/>
            <a:r>
              <a:rPr lang="en-US" sz="3200" dirty="0"/>
              <a:t>Colossians 1:23</a:t>
            </a:r>
            <a:endParaRPr lang="en-US" sz="2400" b="1" u="sng" dirty="0">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16245451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F39DD2-ECF6-4C07-0A86-7E48239C6AAC}"/>
              </a:ext>
            </a:extLst>
          </p:cNvPr>
          <p:cNvSpPr>
            <a:spLocks noGrp="1"/>
          </p:cNvSpPr>
          <p:nvPr>
            <p:ph type="body" sz="quarter" idx="10"/>
          </p:nvPr>
        </p:nvSpPr>
        <p:spPr/>
        <p:txBody>
          <a:bodyPr/>
          <a:lstStyle/>
          <a:p>
            <a:r>
              <a:rPr lang="en-US" dirty="0"/>
              <a:t>There is no fear in love; but perfect love casts out fear, because fear involves punishment, and the one who fears is not perfected in love.</a:t>
            </a:r>
          </a:p>
        </p:txBody>
      </p:sp>
      <p:sp>
        <p:nvSpPr>
          <p:cNvPr id="3" name="Text Placeholder 2">
            <a:extLst>
              <a:ext uri="{FF2B5EF4-FFF2-40B4-BE49-F238E27FC236}">
                <a16:creationId xmlns:a16="http://schemas.microsoft.com/office/drawing/2014/main" id="{92E94FE3-F053-4E78-F7B3-F351BDA2C210}"/>
              </a:ext>
            </a:extLst>
          </p:cNvPr>
          <p:cNvSpPr>
            <a:spLocks noGrp="1"/>
          </p:cNvSpPr>
          <p:nvPr>
            <p:ph type="body" sz="quarter" idx="11"/>
          </p:nvPr>
        </p:nvSpPr>
        <p:spPr/>
        <p:txBody>
          <a:bodyPr/>
          <a:lstStyle/>
          <a:p>
            <a:r>
              <a:rPr lang="en-US" dirty="0"/>
              <a:t>- 1 John 4:18</a:t>
            </a:r>
          </a:p>
        </p:txBody>
      </p:sp>
    </p:spTree>
    <p:extLst>
      <p:ext uri="{BB962C8B-B14F-4D97-AF65-F5344CB8AC3E}">
        <p14:creationId xmlns:p14="http://schemas.microsoft.com/office/powerpoint/2010/main" val="39693910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F39DD2-ECF6-4C07-0A86-7E48239C6AAC}"/>
              </a:ext>
            </a:extLst>
          </p:cNvPr>
          <p:cNvSpPr>
            <a:spLocks noGrp="1"/>
          </p:cNvSpPr>
          <p:nvPr>
            <p:ph type="body" sz="quarter" idx="10"/>
          </p:nvPr>
        </p:nvSpPr>
        <p:spPr/>
        <p:txBody>
          <a:bodyPr>
            <a:normAutofit/>
          </a:bodyPr>
          <a:lstStyle/>
          <a:p>
            <a:r>
              <a:rPr lang="en-US" sz="2800" dirty="0"/>
              <a:t>if indeed you continue in the faith firmly established and steadfast, and not moved away from the hope of the gospel that you have heard, which was proclaimed in all creation under heaven, and of which I, Paul, was made a minister.</a:t>
            </a:r>
          </a:p>
        </p:txBody>
      </p:sp>
      <p:sp>
        <p:nvSpPr>
          <p:cNvPr id="3" name="Text Placeholder 2">
            <a:extLst>
              <a:ext uri="{FF2B5EF4-FFF2-40B4-BE49-F238E27FC236}">
                <a16:creationId xmlns:a16="http://schemas.microsoft.com/office/drawing/2014/main" id="{92E94FE3-F053-4E78-F7B3-F351BDA2C210}"/>
              </a:ext>
            </a:extLst>
          </p:cNvPr>
          <p:cNvSpPr>
            <a:spLocks noGrp="1"/>
          </p:cNvSpPr>
          <p:nvPr>
            <p:ph type="body" sz="quarter" idx="11"/>
          </p:nvPr>
        </p:nvSpPr>
        <p:spPr/>
        <p:txBody>
          <a:bodyPr/>
          <a:lstStyle/>
          <a:p>
            <a:r>
              <a:rPr lang="en-US" dirty="0"/>
              <a:t>- Colossians 1:23</a:t>
            </a:r>
          </a:p>
        </p:txBody>
      </p:sp>
    </p:spTree>
    <p:extLst>
      <p:ext uri="{BB962C8B-B14F-4D97-AF65-F5344CB8AC3E}">
        <p14:creationId xmlns:p14="http://schemas.microsoft.com/office/powerpoint/2010/main" val="185307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8891A-587B-3044-6BC4-841A7A58EE63}"/>
              </a:ext>
            </a:extLst>
          </p:cNvPr>
          <p:cNvSpPr>
            <a:spLocks noGrp="1"/>
          </p:cNvSpPr>
          <p:nvPr>
            <p:ph type="title"/>
          </p:nvPr>
        </p:nvSpPr>
        <p:spPr/>
        <p:txBody>
          <a:bodyPr/>
          <a:lstStyle/>
          <a:p>
            <a:r>
              <a:rPr lang="en-US" dirty="0"/>
              <a:t>Defense of the Plain Gospel</a:t>
            </a:r>
          </a:p>
        </p:txBody>
      </p:sp>
      <p:sp>
        <p:nvSpPr>
          <p:cNvPr id="3" name="Text Placeholder 2">
            <a:extLst>
              <a:ext uri="{FF2B5EF4-FFF2-40B4-BE49-F238E27FC236}">
                <a16:creationId xmlns:a16="http://schemas.microsoft.com/office/drawing/2014/main" id="{5F9CFD3C-5B2C-F395-E2EF-F5A8350C1C95}"/>
              </a:ext>
            </a:extLst>
          </p:cNvPr>
          <p:cNvSpPr>
            <a:spLocks noGrp="1"/>
          </p:cNvSpPr>
          <p:nvPr>
            <p:ph type="body" sz="quarter" idx="10"/>
          </p:nvPr>
        </p:nvSpPr>
        <p:spPr/>
        <p:txBody>
          <a:bodyPr>
            <a:normAutofit/>
          </a:bodyPr>
          <a:lstStyle/>
          <a:p>
            <a:pPr marL="731520" indent="-731520">
              <a:buFont typeface="+mj-lt"/>
              <a:buAutoNum type="alphaUcPeriod"/>
            </a:pPr>
            <a:r>
              <a:rPr lang="en-US" sz="4800" b="1" dirty="0"/>
              <a:t>Our Participation in </a:t>
            </a:r>
            <a:br>
              <a:rPr lang="en-US" sz="4800" b="1" dirty="0"/>
            </a:br>
            <a:r>
              <a:rPr lang="en-US" sz="4800" b="1" dirty="0"/>
              <a:t>the Gospel</a:t>
            </a:r>
          </a:p>
        </p:txBody>
      </p:sp>
    </p:spTree>
    <p:extLst>
      <p:ext uri="{BB962C8B-B14F-4D97-AF65-F5344CB8AC3E}">
        <p14:creationId xmlns:p14="http://schemas.microsoft.com/office/powerpoint/2010/main" val="3851065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8891A-587B-3044-6BC4-841A7A58EE63}"/>
              </a:ext>
            </a:extLst>
          </p:cNvPr>
          <p:cNvSpPr>
            <a:spLocks noGrp="1"/>
          </p:cNvSpPr>
          <p:nvPr>
            <p:ph type="title"/>
          </p:nvPr>
        </p:nvSpPr>
        <p:spPr/>
        <p:txBody>
          <a:bodyPr/>
          <a:lstStyle/>
          <a:p>
            <a:r>
              <a:rPr lang="en-US" dirty="0"/>
              <a:t>Defense of the Plain Gospel</a:t>
            </a:r>
          </a:p>
        </p:txBody>
      </p:sp>
      <p:sp>
        <p:nvSpPr>
          <p:cNvPr id="3" name="Text Placeholder 2">
            <a:extLst>
              <a:ext uri="{FF2B5EF4-FFF2-40B4-BE49-F238E27FC236}">
                <a16:creationId xmlns:a16="http://schemas.microsoft.com/office/drawing/2014/main" id="{5F9CFD3C-5B2C-F395-E2EF-F5A8350C1C95}"/>
              </a:ext>
            </a:extLst>
          </p:cNvPr>
          <p:cNvSpPr>
            <a:spLocks noGrp="1"/>
          </p:cNvSpPr>
          <p:nvPr>
            <p:ph type="body" sz="quarter" idx="10"/>
          </p:nvPr>
        </p:nvSpPr>
        <p:spPr/>
        <p:txBody>
          <a:bodyPr>
            <a:normAutofit/>
          </a:bodyPr>
          <a:lstStyle/>
          <a:p>
            <a:pPr marL="731520" indent="-731520">
              <a:buFont typeface="+mj-lt"/>
              <a:buAutoNum type="alphaUcPeriod"/>
            </a:pPr>
            <a:r>
              <a:rPr lang="en-US" sz="2400" dirty="0"/>
              <a:t>Our Participation in the Gospel</a:t>
            </a:r>
          </a:p>
          <a:p>
            <a:pPr marL="731520" indent="-731520">
              <a:buFont typeface="+mj-lt"/>
              <a:buAutoNum type="alphaUcPeriod"/>
            </a:pPr>
            <a:r>
              <a:rPr lang="en-US" sz="2400" dirty="0"/>
              <a:t>The Untethered Gospel</a:t>
            </a:r>
          </a:p>
          <a:p>
            <a:pPr marL="731520" indent="-731520">
              <a:buFont typeface="+mj-lt"/>
              <a:buAutoNum type="alphaUcPeriod"/>
            </a:pPr>
            <a:r>
              <a:rPr lang="en-US" sz="4800" b="1" dirty="0"/>
              <a:t>Our Partnership in </a:t>
            </a:r>
            <a:br>
              <a:rPr lang="en-US" sz="4800" b="1" dirty="0"/>
            </a:br>
            <a:r>
              <a:rPr lang="en-US" sz="4800" b="1" dirty="0"/>
              <a:t>the Gospel</a:t>
            </a:r>
          </a:p>
        </p:txBody>
      </p:sp>
    </p:spTree>
    <p:extLst>
      <p:ext uri="{BB962C8B-B14F-4D97-AF65-F5344CB8AC3E}">
        <p14:creationId xmlns:p14="http://schemas.microsoft.com/office/powerpoint/2010/main" val="15126698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DDA8E-6F64-E69C-1612-9574B5F7E943}"/>
              </a:ext>
            </a:extLst>
          </p:cNvPr>
          <p:cNvSpPr>
            <a:spLocks noGrp="1"/>
          </p:cNvSpPr>
          <p:nvPr>
            <p:ph type="title"/>
          </p:nvPr>
        </p:nvSpPr>
        <p:spPr/>
        <p:txBody>
          <a:bodyPr/>
          <a:lstStyle/>
          <a:p>
            <a:r>
              <a:rPr lang="en-US" dirty="0"/>
              <a:t>C. Our Partnership in the Gospel</a:t>
            </a:r>
          </a:p>
        </p:txBody>
      </p:sp>
      <p:sp>
        <p:nvSpPr>
          <p:cNvPr id="3" name="Text Placeholder 2">
            <a:extLst>
              <a:ext uri="{FF2B5EF4-FFF2-40B4-BE49-F238E27FC236}">
                <a16:creationId xmlns:a16="http://schemas.microsoft.com/office/drawing/2014/main" id="{AB8F5959-7EF3-09B3-B43C-E6CCEF3146BA}"/>
              </a:ext>
            </a:extLst>
          </p:cNvPr>
          <p:cNvSpPr>
            <a:spLocks noGrp="1"/>
          </p:cNvSpPr>
          <p:nvPr>
            <p:ph type="body" sz="quarter" idx="10"/>
          </p:nvPr>
        </p:nvSpPr>
        <p:spPr>
          <a:xfrm>
            <a:off x="598488" y="1251437"/>
            <a:ext cx="8100239" cy="3642243"/>
          </a:xfrm>
        </p:spPr>
        <p:txBody>
          <a:bodyPr>
            <a:normAutofit/>
          </a:bodyPr>
          <a:lstStyle/>
          <a:p>
            <a:pPr marL="640080" indent="-640080">
              <a:spcAft>
                <a:spcPts val="1200"/>
              </a:spcAft>
              <a:buFont typeface="+mj-lt"/>
              <a:buAutoNum type="arabicPeriod"/>
            </a:pPr>
            <a:r>
              <a:rPr lang="en-US" sz="4000" dirty="0"/>
              <a:t>We hold ourselves to a certain standard of conduct because we are </a:t>
            </a:r>
            <a:r>
              <a:rPr lang="en-US" sz="4000" b="1" u="sng" dirty="0">
                <a:latin typeface="Lato Black" panose="020F0502020204030203" pitchFamily="34" charset="0"/>
                <a:ea typeface="Lato Black" panose="020F0502020204030203" pitchFamily="34" charset="0"/>
                <a:cs typeface="Lato Black" panose="020F0502020204030203" pitchFamily="34" charset="0"/>
              </a:rPr>
              <a:t>ambassadors</a:t>
            </a:r>
            <a:r>
              <a:rPr lang="en-US" sz="4000" dirty="0"/>
              <a:t> of the gospel.</a:t>
            </a:r>
          </a:p>
          <a:p>
            <a:pPr marL="1143000" lvl="1" indent="-742950"/>
            <a:r>
              <a:rPr lang="en-US" sz="3200" b="1" u="sng" dirty="0">
                <a:latin typeface="Lato Black" panose="020F0502020204030203" pitchFamily="34" charset="0"/>
                <a:ea typeface="Lato Black" panose="020F0502020204030203" pitchFamily="34" charset="0"/>
                <a:cs typeface="Lato Black" panose="020F0502020204030203" pitchFamily="34" charset="0"/>
              </a:rPr>
              <a:t>Philippians 1:27-28</a:t>
            </a:r>
            <a:endParaRPr lang="en-US" sz="2400" b="1" u="sng" dirty="0">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484174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C94205-1E1D-4EBB-3A69-AF554F259CBD}"/>
              </a:ext>
            </a:extLst>
          </p:cNvPr>
          <p:cNvSpPr>
            <a:spLocks noGrp="1"/>
          </p:cNvSpPr>
          <p:nvPr>
            <p:ph type="body" sz="quarter" idx="10"/>
          </p:nvPr>
        </p:nvSpPr>
        <p:spPr/>
        <p:txBody>
          <a:bodyPr>
            <a:normAutofit fontScale="85000" lnSpcReduction="10000"/>
          </a:bodyPr>
          <a:lstStyle/>
          <a:p>
            <a:r>
              <a:rPr lang="en-US" baseline="30000" dirty="0"/>
              <a:t>27</a:t>
            </a:r>
            <a:r>
              <a:rPr lang="en-US" dirty="0"/>
              <a:t> Only conduct yourselves in a manner worthy of the gospel of Christ, so that whether I come and see you or remain absent, I will hear of you that you are standing firm in one spirit, with one mind striving together for the faith of the gospel; </a:t>
            </a:r>
            <a:r>
              <a:rPr lang="en-US" baseline="30000" dirty="0"/>
              <a:t>28</a:t>
            </a:r>
            <a:r>
              <a:rPr lang="en-US" dirty="0"/>
              <a:t> in no way alarmed by your opponents—which is a sign of destruction for them, but of salvation for you, and that too, from God.</a:t>
            </a:r>
          </a:p>
        </p:txBody>
      </p:sp>
      <p:sp>
        <p:nvSpPr>
          <p:cNvPr id="3" name="Text Placeholder 2">
            <a:extLst>
              <a:ext uri="{FF2B5EF4-FFF2-40B4-BE49-F238E27FC236}">
                <a16:creationId xmlns:a16="http://schemas.microsoft.com/office/drawing/2014/main" id="{4ED4AFDD-EF4A-52F4-C0D3-ED49946ACF9F}"/>
              </a:ext>
            </a:extLst>
          </p:cNvPr>
          <p:cNvSpPr>
            <a:spLocks noGrp="1"/>
          </p:cNvSpPr>
          <p:nvPr>
            <p:ph type="body" sz="quarter" idx="11"/>
          </p:nvPr>
        </p:nvSpPr>
        <p:spPr/>
        <p:txBody>
          <a:bodyPr/>
          <a:lstStyle/>
          <a:p>
            <a:r>
              <a:rPr lang="en-US" dirty="0"/>
              <a:t>- Philippians 1:27-28</a:t>
            </a:r>
          </a:p>
        </p:txBody>
      </p:sp>
    </p:spTree>
    <p:extLst>
      <p:ext uri="{BB962C8B-B14F-4D97-AF65-F5344CB8AC3E}">
        <p14:creationId xmlns:p14="http://schemas.microsoft.com/office/powerpoint/2010/main" val="3025912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DDA8E-6F64-E69C-1612-9574B5F7E943}"/>
              </a:ext>
            </a:extLst>
          </p:cNvPr>
          <p:cNvSpPr>
            <a:spLocks noGrp="1"/>
          </p:cNvSpPr>
          <p:nvPr>
            <p:ph type="title"/>
          </p:nvPr>
        </p:nvSpPr>
        <p:spPr/>
        <p:txBody>
          <a:bodyPr/>
          <a:lstStyle/>
          <a:p>
            <a:r>
              <a:rPr lang="en-US" dirty="0"/>
              <a:t>C. Our Partnership in the Gospel</a:t>
            </a:r>
          </a:p>
        </p:txBody>
      </p:sp>
      <p:sp>
        <p:nvSpPr>
          <p:cNvPr id="3" name="Text Placeholder 2">
            <a:extLst>
              <a:ext uri="{FF2B5EF4-FFF2-40B4-BE49-F238E27FC236}">
                <a16:creationId xmlns:a16="http://schemas.microsoft.com/office/drawing/2014/main" id="{AB8F5959-7EF3-09B3-B43C-E6CCEF3146BA}"/>
              </a:ext>
            </a:extLst>
          </p:cNvPr>
          <p:cNvSpPr>
            <a:spLocks noGrp="1"/>
          </p:cNvSpPr>
          <p:nvPr>
            <p:ph type="body" sz="quarter" idx="10"/>
          </p:nvPr>
        </p:nvSpPr>
        <p:spPr>
          <a:xfrm>
            <a:off x="598488" y="1251437"/>
            <a:ext cx="8100239" cy="3642243"/>
          </a:xfrm>
        </p:spPr>
        <p:txBody>
          <a:bodyPr>
            <a:normAutofit/>
          </a:bodyPr>
          <a:lstStyle/>
          <a:p>
            <a:pPr marL="742950" indent="-742950">
              <a:spcAft>
                <a:spcPts val="1200"/>
              </a:spcAft>
              <a:buFont typeface="+mj-lt"/>
              <a:buAutoNum type="arabicPeriod" startAt="2"/>
            </a:pPr>
            <a:r>
              <a:rPr lang="en-US" sz="4000" dirty="0"/>
              <a:t>We do not strive by ourselves for the furtherance of the gospel; we stand </a:t>
            </a:r>
            <a:r>
              <a:rPr lang="en-US" sz="4000" b="1" u="sng" dirty="0">
                <a:latin typeface="Lato Black" panose="020F0502020204030203" pitchFamily="34" charset="0"/>
                <a:ea typeface="Lato Black" panose="020F0502020204030203" pitchFamily="34" charset="0"/>
                <a:cs typeface="Lato Black" panose="020F0502020204030203" pitchFamily="34" charset="0"/>
              </a:rPr>
              <a:t>together</a:t>
            </a:r>
            <a:r>
              <a:rPr lang="en-US" sz="4000" dirty="0"/>
              <a:t> by faith, 1:27.</a:t>
            </a:r>
            <a:endParaRPr lang="en-US" sz="2400" b="1" u="sng" dirty="0">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3465579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C94205-1E1D-4EBB-3A69-AF554F259CBD}"/>
              </a:ext>
            </a:extLst>
          </p:cNvPr>
          <p:cNvSpPr>
            <a:spLocks noGrp="1"/>
          </p:cNvSpPr>
          <p:nvPr>
            <p:ph type="body" sz="quarter" idx="10"/>
          </p:nvPr>
        </p:nvSpPr>
        <p:spPr/>
        <p:txBody>
          <a:bodyPr>
            <a:normAutofit/>
          </a:bodyPr>
          <a:lstStyle/>
          <a:p>
            <a:r>
              <a:rPr lang="en-US" sz="2800" dirty="0"/>
              <a:t>Only conduct yourselves in a manner worthy of the gospel of Christ, so that whether I come and see you or remain absent, I will hear of you that you are standing firm in one spirit, with one mind striving together for the faith of the gospel;</a:t>
            </a:r>
          </a:p>
        </p:txBody>
      </p:sp>
      <p:sp>
        <p:nvSpPr>
          <p:cNvPr id="3" name="Text Placeholder 2">
            <a:extLst>
              <a:ext uri="{FF2B5EF4-FFF2-40B4-BE49-F238E27FC236}">
                <a16:creationId xmlns:a16="http://schemas.microsoft.com/office/drawing/2014/main" id="{4ED4AFDD-EF4A-52F4-C0D3-ED49946ACF9F}"/>
              </a:ext>
            </a:extLst>
          </p:cNvPr>
          <p:cNvSpPr>
            <a:spLocks noGrp="1"/>
          </p:cNvSpPr>
          <p:nvPr>
            <p:ph type="body" sz="quarter" idx="11"/>
          </p:nvPr>
        </p:nvSpPr>
        <p:spPr/>
        <p:txBody>
          <a:bodyPr/>
          <a:lstStyle/>
          <a:p>
            <a:r>
              <a:rPr lang="en-US" dirty="0"/>
              <a:t>- Philippians 1:27</a:t>
            </a:r>
          </a:p>
        </p:txBody>
      </p:sp>
    </p:spTree>
    <p:extLst>
      <p:ext uri="{BB962C8B-B14F-4D97-AF65-F5344CB8AC3E}">
        <p14:creationId xmlns:p14="http://schemas.microsoft.com/office/powerpoint/2010/main" val="2050413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DDA8E-6F64-E69C-1612-9574B5F7E943}"/>
              </a:ext>
            </a:extLst>
          </p:cNvPr>
          <p:cNvSpPr>
            <a:spLocks noGrp="1"/>
          </p:cNvSpPr>
          <p:nvPr>
            <p:ph type="title"/>
          </p:nvPr>
        </p:nvSpPr>
        <p:spPr/>
        <p:txBody>
          <a:bodyPr/>
          <a:lstStyle/>
          <a:p>
            <a:r>
              <a:rPr lang="en-US" dirty="0"/>
              <a:t>C. Our Partnership in the Gospel</a:t>
            </a:r>
          </a:p>
        </p:txBody>
      </p:sp>
      <p:sp>
        <p:nvSpPr>
          <p:cNvPr id="3" name="Text Placeholder 2">
            <a:extLst>
              <a:ext uri="{FF2B5EF4-FFF2-40B4-BE49-F238E27FC236}">
                <a16:creationId xmlns:a16="http://schemas.microsoft.com/office/drawing/2014/main" id="{AB8F5959-7EF3-09B3-B43C-E6CCEF3146BA}"/>
              </a:ext>
            </a:extLst>
          </p:cNvPr>
          <p:cNvSpPr>
            <a:spLocks noGrp="1"/>
          </p:cNvSpPr>
          <p:nvPr>
            <p:ph type="body" sz="quarter" idx="10"/>
          </p:nvPr>
        </p:nvSpPr>
        <p:spPr>
          <a:xfrm>
            <a:off x="598488" y="1251437"/>
            <a:ext cx="8100239" cy="3642243"/>
          </a:xfrm>
        </p:spPr>
        <p:txBody>
          <a:bodyPr>
            <a:normAutofit/>
          </a:bodyPr>
          <a:lstStyle/>
          <a:p>
            <a:pPr marL="742950" indent="-742950">
              <a:spcAft>
                <a:spcPts val="1200"/>
              </a:spcAft>
              <a:buFont typeface="+mj-lt"/>
              <a:buAutoNum type="arabicPeriod" startAt="3"/>
            </a:pPr>
            <a:r>
              <a:rPr lang="en-US" sz="4000" dirty="0"/>
              <a:t>We stand firm in one spirit with one </a:t>
            </a:r>
            <a:r>
              <a:rPr lang="en-US" sz="4000" b="1" u="sng" dirty="0">
                <a:latin typeface="Lato Black" panose="020F0502020204030203" pitchFamily="34" charset="0"/>
                <a:ea typeface="Lato Black" panose="020F0502020204030203" pitchFamily="34" charset="0"/>
                <a:cs typeface="Lato Black" panose="020F0502020204030203" pitchFamily="34" charset="0"/>
              </a:rPr>
              <a:t>mind</a:t>
            </a:r>
            <a:r>
              <a:rPr lang="en-US" sz="4000" dirty="0"/>
              <a:t>, 1:27.</a:t>
            </a:r>
            <a:endParaRPr lang="en-US" sz="2400" b="1" u="sng" dirty="0">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31854015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DDA8E-6F64-E69C-1612-9574B5F7E943}"/>
              </a:ext>
            </a:extLst>
          </p:cNvPr>
          <p:cNvSpPr>
            <a:spLocks noGrp="1"/>
          </p:cNvSpPr>
          <p:nvPr>
            <p:ph type="title"/>
          </p:nvPr>
        </p:nvSpPr>
        <p:spPr/>
        <p:txBody>
          <a:bodyPr/>
          <a:lstStyle/>
          <a:p>
            <a:r>
              <a:rPr lang="en-US" dirty="0"/>
              <a:t>C. Our Partnership in the Gospel</a:t>
            </a:r>
          </a:p>
        </p:txBody>
      </p:sp>
      <p:sp>
        <p:nvSpPr>
          <p:cNvPr id="3" name="Text Placeholder 2">
            <a:extLst>
              <a:ext uri="{FF2B5EF4-FFF2-40B4-BE49-F238E27FC236}">
                <a16:creationId xmlns:a16="http://schemas.microsoft.com/office/drawing/2014/main" id="{AB8F5959-7EF3-09B3-B43C-E6CCEF3146BA}"/>
              </a:ext>
            </a:extLst>
          </p:cNvPr>
          <p:cNvSpPr>
            <a:spLocks noGrp="1"/>
          </p:cNvSpPr>
          <p:nvPr>
            <p:ph type="body" sz="quarter" idx="10"/>
          </p:nvPr>
        </p:nvSpPr>
        <p:spPr>
          <a:xfrm>
            <a:off x="598488" y="1251437"/>
            <a:ext cx="8100239" cy="3642243"/>
          </a:xfrm>
        </p:spPr>
        <p:txBody>
          <a:bodyPr>
            <a:normAutofit/>
          </a:bodyPr>
          <a:lstStyle/>
          <a:p>
            <a:pPr marL="742950" indent="-742950">
              <a:spcAft>
                <a:spcPts val="1200"/>
              </a:spcAft>
              <a:buFont typeface="+mj-lt"/>
              <a:buAutoNum type="arabicPeriod" startAt="4"/>
            </a:pPr>
            <a:r>
              <a:rPr lang="en-US" sz="4000" dirty="0"/>
              <a:t>We </a:t>
            </a:r>
            <a:r>
              <a:rPr lang="en-US" sz="4000" b="1" u="sng" dirty="0">
                <a:latin typeface="Lato Black" panose="020F0502020204030203" pitchFamily="34" charset="0"/>
                <a:ea typeface="Lato Black" panose="020F0502020204030203" pitchFamily="34" charset="0"/>
                <a:cs typeface="Lato Black" panose="020F0502020204030203" pitchFamily="34" charset="0"/>
              </a:rPr>
              <a:t>serve</a:t>
            </a:r>
            <a:r>
              <a:rPr lang="en-US" sz="4000" dirty="0"/>
              <a:t> Christ together by taking the gospel to our friends and neighbors.</a:t>
            </a:r>
          </a:p>
          <a:p>
            <a:pPr marL="1280160" lvl="1" indent="-468630">
              <a:spcAft>
                <a:spcPts val="1200"/>
              </a:spcAft>
            </a:pPr>
            <a:r>
              <a:rPr lang="en-US" sz="3600" b="1" u="sng" dirty="0">
                <a:latin typeface="Lato Black" panose="020F0502020204030203" pitchFamily="34" charset="0"/>
                <a:ea typeface="Lato Black" panose="020F0502020204030203" pitchFamily="34" charset="0"/>
                <a:cs typeface="Lato Black" panose="020F0502020204030203" pitchFamily="34" charset="0"/>
              </a:rPr>
              <a:t>Philippians 2:19-22</a:t>
            </a:r>
            <a:endParaRPr lang="en-US" sz="2000" b="1" u="sng" dirty="0">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2895383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DB8DEB-034F-1376-867A-23D6ED30C2B3}"/>
              </a:ext>
            </a:extLst>
          </p:cNvPr>
          <p:cNvSpPr>
            <a:spLocks noGrp="1"/>
          </p:cNvSpPr>
          <p:nvPr>
            <p:ph type="body" sz="quarter" idx="10"/>
          </p:nvPr>
        </p:nvSpPr>
        <p:spPr/>
        <p:txBody>
          <a:bodyPr>
            <a:normAutofit/>
          </a:bodyPr>
          <a:lstStyle/>
          <a:p>
            <a:r>
              <a:rPr lang="en-US" sz="2800" baseline="30000" dirty="0"/>
              <a:t>19</a:t>
            </a:r>
            <a:r>
              <a:rPr lang="en-US" sz="2800" dirty="0"/>
              <a:t> But I hope in the Lord Jesus to send Timothy to you shortly, so that I also may be encouraged when I learn of your condition. </a:t>
            </a:r>
            <a:br>
              <a:rPr lang="en-US" sz="2800" dirty="0"/>
            </a:br>
            <a:r>
              <a:rPr lang="en-US" sz="2800" baseline="30000" dirty="0"/>
              <a:t>20</a:t>
            </a:r>
            <a:r>
              <a:rPr lang="en-US" sz="2800" dirty="0"/>
              <a:t> For I have no one else of kindred spirit who will genuinely be concerned for your welfare.</a:t>
            </a:r>
          </a:p>
        </p:txBody>
      </p:sp>
      <p:sp>
        <p:nvSpPr>
          <p:cNvPr id="3" name="Text Placeholder 2">
            <a:extLst>
              <a:ext uri="{FF2B5EF4-FFF2-40B4-BE49-F238E27FC236}">
                <a16:creationId xmlns:a16="http://schemas.microsoft.com/office/drawing/2014/main" id="{265B122B-B045-2C6F-5ED4-369E89BB4CE3}"/>
              </a:ext>
            </a:extLst>
          </p:cNvPr>
          <p:cNvSpPr>
            <a:spLocks noGrp="1"/>
          </p:cNvSpPr>
          <p:nvPr>
            <p:ph type="body" sz="quarter" idx="11"/>
          </p:nvPr>
        </p:nvSpPr>
        <p:spPr/>
        <p:txBody>
          <a:bodyPr/>
          <a:lstStyle/>
          <a:p>
            <a:r>
              <a:rPr lang="en-US" dirty="0"/>
              <a:t>- Philippians 2:19-20</a:t>
            </a:r>
          </a:p>
        </p:txBody>
      </p:sp>
    </p:spTree>
    <p:extLst>
      <p:ext uri="{BB962C8B-B14F-4D97-AF65-F5344CB8AC3E}">
        <p14:creationId xmlns:p14="http://schemas.microsoft.com/office/powerpoint/2010/main" val="12760542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DB8DEB-034F-1376-867A-23D6ED30C2B3}"/>
              </a:ext>
            </a:extLst>
          </p:cNvPr>
          <p:cNvSpPr>
            <a:spLocks noGrp="1"/>
          </p:cNvSpPr>
          <p:nvPr>
            <p:ph type="body" sz="quarter" idx="10"/>
          </p:nvPr>
        </p:nvSpPr>
        <p:spPr/>
        <p:txBody>
          <a:bodyPr>
            <a:normAutofit/>
          </a:bodyPr>
          <a:lstStyle/>
          <a:p>
            <a:r>
              <a:rPr lang="en-US" sz="2800" baseline="30000" dirty="0"/>
              <a:t>21</a:t>
            </a:r>
            <a:r>
              <a:rPr lang="en-US" sz="2800" dirty="0"/>
              <a:t> For they all seek after their own interests, not those of Christ Jesus. </a:t>
            </a:r>
            <a:r>
              <a:rPr lang="en-US" sz="2800" baseline="30000" dirty="0"/>
              <a:t>22</a:t>
            </a:r>
            <a:r>
              <a:rPr lang="en-US" sz="2800" dirty="0"/>
              <a:t> But you know of his proven worth, that he served with me in the furtherance of the gospel like a child serving his father.</a:t>
            </a:r>
          </a:p>
        </p:txBody>
      </p:sp>
      <p:sp>
        <p:nvSpPr>
          <p:cNvPr id="3" name="Text Placeholder 2">
            <a:extLst>
              <a:ext uri="{FF2B5EF4-FFF2-40B4-BE49-F238E27FC236}">
                <a16:creationId xmlns:a16="http://schemas.microsoft.com/office/drawing/2014/main" id="{265B122B-B045-2C6F-5ED4-369E89BB4CE3}"/>
              </a:ext>
            </a:extLst>
          </p:cNvPr>
          <p:cNvSpPr>
            <a:spLocks noGrp="1"/>
          </p:cNvSpPr>
          <p:nvPr>
            <p:ph type="body" sz="quarter" idx="11"/>
          </p:nvPr>
        </p:nvSpPr>
        <p:spPr/>
        <p:txBody>
          <a:bodyPr/>
          <a:lstStyle/>
          <a:p>
            <a:r>
              <a:rPr lang="en-US" dirty="0"/>
              <a:t>- Philippians 2:21-22</a:t>
            </a:r>
          </a:p>
        </p:txBody>
      </p:sp>
    </p:spTree>
    <p:extLst>
      <p:ext uri="{BB962C8B-B14F-4D97-AF65-F5344CB8AC3E}">
        <p14:creationId xmlns:p14="http://schemas.microsoft.com/office/powerpoint/2010/main" val="36923823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DDA8E-6F64-E69C-1612-9574B5F7E943}"/>
              </a:ext>
            </a:extLst>
          </p:cNvPr>
          <p:cNvSpPr>
            <a:spLocks noGrp="1"/>
          </p:cNvSpPr>
          <p:nvPr>
            <p:ph type="title"/>
          </p:nvPr>
        </p:nvSpPr>
        <p:spPr/>
        <p:txBody>
          <a:bodyPr/>
          <a:lstStyle/>
          <a:p>
            <a:r>
              <a:rPr lang="en-US" dirty="0"/>
              <a:t>C. Our Partnership in the Gospel</a:t>
            </a:r>
          </a:p>
        </p:txBody>
      </p:sp>
      <p:sp>
        <p:nvSpPr>
          <p:cNvPr id="3" name="Text Placeholder 2">
            <a:extLst>
              <a:ext uri="{FF2B5EF4-FFF2-40B4-BE49-F238E27FC236}">
                <a16:creationId xmlns:a16="http://schemas.microsoft.com/office/drawing/2014/main" id="{AB8F5959-7EF3-09B3-B43C-E6CCEF3146BA}"/>
              </a:ext>
            </a:extLst>
          </p:cNvPr>
          <p:cNvSpPr>
            <a:spLocks noGrp="1"/>
          </p:cNvSpPr>
          <p:nvPr>
            <p:ph type="body" sz="quarter" idx="10"/>
          </p:nvPr>
        </p:nvSpPr>
        <p:spPr>
          <a:xfrm>
            <a:off x="598488" y="1251437"/>
            <a:ext cx="8100239" cy="3642243"/>
          </a:xfrm>
        </p:spPr>
        <p:txBody>
          <a:bodyPr>
            <a:normAutofit/>
          </a:bodyPr>
          <a:lstStyle/>
          <a:p>
            <a:pPr marL="742950" indent="-742950">
              <a:spcAft>
                <a:spcPts val="1200"/>
              </a:spcAft>
              <a:buFont typeface="+mj-lt"/>
              <a:buAutoNum type="arabicPeriod" startAt="5"/>
            </a:pPr>
            <a:r>
              <a:rPr lang="en-US" sz="4000" dirty="0"/>
              <a:t>Presenting the gospel together gives us a genuine </a:t>
            </a:r>
            <a:r>
              <a:rPr lang="en-US" sz="4000" b="1" u="sng" dirty="0">
                <a:latin typeface="Lato Black" panose="020F0502020204030203" pitchFamily="34" charset="0"/>
                <a:ea typeface="Lato Black" panose="020F0502020204030203" pitchFamily="34" charset="0"/>
                <a:cs typeface="Lato Black" panose="020F0502020204030203" pitchFamily="34" charset="0"/>
              </a:rPr>
              <a:t>concern</a:t>
            </a:r>
            <a:r>
              <a:rPr lang="en-US" sz="4000" dirty="0"/>
              <a:t> for each other’s welfare, 2:20.</a:t>
            </a:r>
            <a:endParaRPr lang="en-US" sz="2000" b="1" u="sng" dirty="0">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3405699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6DC94-B044-1C30-D9D2-93CF4DCED5FD}"/>
              </a:ext>
            </a:extLst>
          </p:cNvPr>
          <p:cNvSpPr>
            <a:spLocks noGrp="1"/>
          </p:cNvSpPr>
          <p:nvPr>
            <p:ph type="title"/>
          </p:nvPr>
        </p:nvSpPr>
        <p:spPr/>
        <p:txBody>
          <a:bodyPr/>
          <a:lstStyle/>
          <a:p>
            <a:r>
              <a:rPr lang="en-US" dirty="0"/>
              <a:t>A. Our Participation in the Gospel</a:t>
            </a:r>
          </a:p>
        </p:txBody>
      </p:sp>
      <p:sp>
        <p:nvSpPr>
          <p:cNvPr id="3" name="Text Placeholder 2">
            <a:extLst>
              <a:ext uri="{FF2B5EF4-FFF2-40B4-BE49-F238E27FC236}">
                <a16:creationId xmlns:a16="http://schemas.microsoft.com/office/drawing/2014/main" id="{F48C6A58-F810-CBBE-3308-CC01F0CF61DB}"/>
              </a:ext>
            </a:extLst>
          </p:cNvPr>
          <p:cNvSpPr>
            <a:spLocks noGrp="1"/>
          </p:cNvSpPr>
          <p:nvPr>
            <p:ph type="body" sz="quarter" idx="10"/>
          </p:nvPr>
        </p:nvSpPr>
        <p:spPr/>
        <p:txBody>
          <a:bodyPr/>
          <a:lstStyle/>
          <a:p>
            <a:pPr marL="742950" indent="-742950">
              <a:spcAft>
                <a:spcPts val="1200"/>
              </a:spcAft>
              <a:buFont typeface="+mj-lt"/>
              <a:buAutoNum type="arabicPeriod"/>
            </a:pPr>
            <a:r>
              <a:rPr lang="en-US" sz="4000" dirty="0"/>
              <a:t>The gospel is something we </a:t>
            </a:r>
            <a:r>
              <a:rPr lang="en-US" sz="4000" b="1" u="sng" dirty="0">
                <a:latin typeface="Lato Black" panose="020F0502020204030203" pitchFamily="34" charset="0"/>
                <a:ea typeface="Lato Black" panose="020F0502020204030203" pitchFamily="34" charset="0"/>
                <a:cs typeface="Lato Black" panose="020F0502020204030203" pitchFamily="34" charset="0"/>
              </a:rPr>
              <a:t>participate</a:t>
            </a:r>
            <a:r>
              <a:rPr lang="en-US" sz="4000" dirty="0"/>
              <a:t> in continually.</a:t>
            </a:r>
          </a:p>
          <a:p>
            <a:pPr marL="1280160" lvl="1" indent="-457200"/>
            <a:r>
              <a:rPr lang="en-US" sz="3200" b="1" u="sng" dirty="0">
                <a:latin typeface="Lato Black" panose="020F0502020204030203" pitchFamily="34" charset="0"/>
                <a:ea typeface="Lato Black" panose="020F0502020204030203" pitchFamily="34" charset="0"/>
                <a:cs typeface="Lato Black" panose="020F0502020204030203" pitchFamily="34" charset="0"/>
              </a:rPr>
              <a:t>Philippians 1:3-5</a:t>
            </a:r>
          </a:p>
        </p:txBody>
      </p:sp>
    </p:spTree>
    <p:extLst>
      <p:ext uri="{BB962C8B-B14F-4D97-AF65-F5344CB8AC3E}">
        <p14:creationId xmlns:p14="http://schemas.microsoft.com/office/powerpoint/2010/main" val="41305054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DB8DEB-034F-1376-867A-23D6ED30C2B3}"/>
              </a:ext>
            </a:extLst>
          </p:cNvPr>
          <p:cNvSpPr>
            <a:spLocks noGrp="1"/>
          </p:cNvSpPr>
          <p:nvPr>
            <p:ph type="body" sz="quarter" idx="10"/>
          </p:nvPr>
        </p:nvSpPr>
        <p:spPr/>
        <p:txBody>
          <a:bodyPr>
            <a:normAutofit/>
          </a:bodyPr>
          <a:lstStyle/>
          <a:p>
            <a:r>
              <a:rPr lang="en-US" sz="3600" dirty="0"/>
              <a:t>For I have no one else of kindred spirit who will genuinely be concerned for your welfare.</a:t>
            </a:r>
          </a:p>
        </p:txBody>
      </p:sp>
      <p:sp>
        <p:nvSpPr>
          <p:cNvPr id="3" name="Text Placeholder 2">
            <a:extLst>
              <a:ext uri="{FF2B5EF4-FFF2-40B4-BE49-F238E27FC236}">
                <a16:creationId xmlns:a16="http://schemas.microsoft.com/office/drawing/2014/main" id="{265B122B-B045-2C6F-5ED4-369E89BB4CE3}"/>
              </a:ext>
            </a:extLst>
          </p:cNvPr>
          <p:cNvSpPr>
            <a:spLocks noGrp="1"/>
          </p:cNvSpPr>
          <p:nvPr>
            <p:ph type="body" sz="quarter" idx="11"/>
          </p:nvPr>
        </p:nvSpPr>
        <p:spPr/>
        <p:txBody>
          <a:bodyPr/>
          <a:lstStyle/>
          <a:p>
            <a:r>
              <a:rPr lang="en-US" dirty="0"/>
              <a:t>- Philippians 2:20</a:t>
            </a:r>
          </a:p>
        </p:txBody>
      </p:sp>
    </p:spTree>
    <p:extLst>
      <p:ext uri="{BB962C8B-B14F-4D97-AF65-F5344CB8AC3E}">
        <p14:creationId xmlns:p14="http://schemas.microsoft.com/office/powerpoint/2010/main" val="1084699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67C782-D4E0-6FC3-0543-C43729BA6D39}"/>
              </a:ext>
            </a:extLst>
          </p:cNvPr>
          <p:cNvSpPr>
            <a:spLocks noGrp="1"/>
          </p:cNvSpPr>
          <p:nvPr>
            <p:ph type="body" sz="quarter" idx="10"/>
          </p:nvPr>
        </p:nvSpPr>
        <p:spPr>
          <a:xfrm>
            <a:off x="713221" y="429598"/>
            <a:ext cx="7635649" cy="3680039"/>
          </a:xfrm>
        </p:spPr>
        <p:txBody>
          <a:bodyPr/>
          <a:lstStyle/>
          <a:p>
            <a:r>
              <a:rPr lang="en-US" baseline="30000" dirty="0"/>
              <a:t>3</a:t>
            </a:r>
            <a:r>
              <a:rPr lang="en-US" dirty="0"/>
              <a:t> I thank my God in all my remembrance of you, </a:t>
            </a:r>
            <a:r>
              <a:rPr lang="en-US" baseline="30000" dirty="0"/>
              <a:t>4</a:t>
            </a:r>
            <a:r>
              <a:rPr lang="en-US" dirty="0"/>
              <a:t> always offering prayer with joy in my every prayer for you all, </a:t>
            </a:r>
            <a:r>
              <a:rPr lang="en-US" baseline="30000" dirty="0"/>
              <a:t>5</a:t>
            </a:r>
            <a:r>
              <a:rPr lang="en-US" dirty="0"/>
              <a:t> in view of your participation in the gospel from the first day until now.</a:t>
            </a:r>
          </a:p>
        </p:txBody>
      </p:sp>
      <p:sp>
        <p:nvSpPr>
          <p:cNvPr id="3" name="Text Placeholder 2">
            <a:extLst>
              <a:ext uri="{FF2B5EF4-FFF2-40B4-BE49-F238E27FC236}">
                <a16:creationId xmlns:a16="http://schemas.microsoft.com/office/drawing/2014/main" id="{529E7187-8A1E-0285-64CC-251EBED610F5}"/>
              </a:ext>
            </a:extLst>
          </p:cNvPr>
          <p:cNvSpPr>
            <a:spLocks noGrp="1"/>
          </p:cNvSpPr>
          <p:nvPr>
            <p:ph type="body" sz="quarter" idx="11"/>
          </p:nvPr>
        </p:nvSpPr>
        <p:spPr/>
        <p:txBody>
          <a:bodyPr/>
          <a:lstStyle/>
          <a:p>
            <a:r>
              <a:rPr lang="en-US" dirty="0"/>
              <a:t>- Philippians 1:3-5</a:t>
            </a:r>
          </a:p>
        </p:txBody>
      </p:sp>
    </p:spTree>
    <p:extLst>
      <p:ext uri="{BB962C8B-B14F-4D97-AF65-F5344CB8AC3E}">
        <p14:creationId xmlns:p14="http://schemas.microsoft.com/office/powerpoint/2010/main" val="464805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6DC94-B044-1C30-D9D2-93CF4DCED5FD}"/>
              </a:ext>
            </a:extLst>
          </p:cNvPr>
          <p:cNvSpPr>
            <a:spLocks noGrp="1"/>
          </p:cNvSpPr>
          <p:nvPr>
            <p:ph type="title"/>
          </p:nvPr>
        </p:nvSpPr>
        <p:spPr/>
        <p:txBody>
          <a:bodyPr/>
          <a:lstStyle/>
          <a:p>
            <a:r>
              <a:rPr lang="en-US" dirty="0"/>
              <a:t>A. Our Participation in the Gospel</a:t>
            </a:r>
          </a:p>
        </p:txBody>
      </p:sp>
      <p:sp>
        <p:nvSpPr>
          <p:cNvPr id="3" name="Text Placeholder 2">
            <a:extLst>
              <a:ext uri="{FF2B5EF4-FFF2-40B4-BE49-F238E27FC236}">
                <a16:creationId xmlns:a16="http://schemas.microsoft.com/office/drawing/2014/main" id="{F48C6A58-F810-CBBE-3308-CC01F0CF61DB}"/>
              </a:ext>
            </a:extLst>
          </p:cNvPr>
          <p:cNvSpPr>
            <a:spLocks noGrp="1"/>
          </p:cNvSpPr>
          <p:nvPr>
            <p:ph type="body" sz="quarter" idx="10"/>
          </p:nvPr>
        </p:nvSpPr>
        <p:spPr/>
        <p:txBody>
          <a:bodyPr/>
          <a:lstStyle/>
          <a:p>
            <a:pPr marL="742950" indent="-742950">
              <a:spcAft>
                <a:spcPts val="1200"/>
              </a:spcAft>
              <a:buFont typeface="+mj-lt"/>
              <a:buAutoNum type="arabicPeriod" startAt="2"/>
            </a:pPr>
            <a:r>
              <a:rPr lang="en-US" sz="4000" dirty="0"/>
              <a:t>It is our duty to defend the gospel as we </a:t>
            </a:r>
            <a:r>
              <a:rPr lang="en-US" sz="4000" b="1" u="sng" dirty="0">
                <a:latin typeface="Lato Black" panose="020F0502020204030203" pitchFamily="34" charset="0"/>
                <a:ea typeface="Lato Black" panose="020F0502020204030203" pitchFamily="34" charset="0"/>
                <a:cs typeface="Lato Black" panose="020F0502020204030203" pitchFamily="34" charset="0"/>
              </a:rPr>
              <a:t>confirm</a:t>
            </a:r>
            <a:r>
              <a:rPr lang="en-US" sz="4000" dirty="0"/>
              <a:t>.</a:t>
            </a:r>
          </a:p>
          <a:p>
            <a:pPr marL="1280160" lvl="1" indent="-457200"/>
            <a:r>
              <a:rPr lang="en-US" sz="3200" b="1" u="sng" dirty="0">
                <a:latin typeface="Lato Black" panose="020F0502020204030203" pitchFamily="34" charset="0"/>
                <a:ea typeface="Lato Black" panose="020F0502020204030203" pitchFamily="34" charset="0"/>
                <a:cs typeface="Lato Black" panose="020F0502020204030203" pitchFamily="34" charset="0"/>
              </a:rPr>
              <a:t>Philippians 1:6-7</a:t>
            </a:r>
          </a:p>
        </p:txBody>
      </p:sp>
    </p:spTree>
    <p:extLst>
      <p:ext uri="{BB962C8B-B14F-4D97-AF65-F5344CB8AC3E}">
        <p14:creationId xmlns:p14="http://schemas.microsoft.com/office/powerpoint/2010/main" val="134483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67C782-D4E0-6FC3-0543-C43729BA6D39}"/>
              </a:ext>
            </a:extLst>
          </p:cNvPr>
          <p:cNvSpPr>
            <a:spLocks noGrp="1"/>
          </p:cNvSpPr>
          <p:nvPr>
            <p:ph type="body" sz="quarter" idx="10"/>
          </p:nvPr>
        </p:nvSpPr>
        <p:spPr>
          <a:xfrm>
            <a:off x="713221" y="429598"/>
            <a:ext cx="7635649" cy="3680039"/>
          </a:xfrm>
        </p:spPr>
        <p:txBody>
          <a:bodyPr>
            <a:normAutofit/>
          </a:bodyPr>
          <a:lstStyle/>
          <a:p>
            <a:r>
              <a:rPr lang="en-US" sz="2600" baseline="30000" dirty="0"/>
              <a:t>6</a:t>
            </a:r>
            <a:r>
              <a:rPr lang="en-US" sz="2600" dirty="0"/>
              <a:t> For I am confident of this very thing, that He who began a good work in you will perfect it until the day of Christ Jesus. </a:t>
            </a:r>
            <a:r>
              <a:rPr lang="en-US" sz="2600" baseline="30000" dirty="0"/>
              <a:t>7</a:t>
            </a:r>
            <a:r>
              <a:rPr lang="en-US" sz="2600" dirty="0"/>
              <a:t> For it is only right for me to feel this way about you all, because I have you in my heart, since both in my imprisonment and in the defense and confirmation of the gospel, you all are partakers of grace with me.</a:t>
            </a:r>
          </a:p>
        </p:txBody>
      </p:sp>
      <p:sp>
        <p:nvSpPr>
          <p:cNvPr id="3" name="Text Placeholder 2">
            <a:extLst>
              <a:ext uri="{FF2B5EF4-FFF2-40B4-BE49-F238E27FC236}">
                <a16:creationId xmlns:a16="http://schemas.microsoft.com/office/drawing/2014/main" id="{529E7187-8A1E-0285-64CC-251EBED610F5}"/>
              </a:ext>
            </a:extLst>
          </p:cNvPr>
          <p:cNvSpPr>
            <a:spLocks noGrp="1"/>
          </p:cNvSpPr>
          <p:nvPr>
            <p:ph type="body" sz="quarter" idx="11"/>
          </p:nvPr>
        </p:nvSpPr>
        <p:spPr/>
        <p:txBody>
          <a:bodyPr/>
          <a:lstStyle/>
          <a:p>
            <a:r>
              <a:rPr lang="en-US" dirty="0"/>
              <a:t>- Philippians 1:6-7</a:t>
            </a:r>
          </a:p>
        </p:txBody>
      </p:sp>
    </p:spTree>
    <p:extLst>
      <p:ext uri="{BB962C8B-B14F-4D97-AF65-F5344CB8AC3E}">
        <p14:creationId xmlns:p14="http://schemas.microsoft.com/office/powerpoint/2010/main" val="1428825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6DC94-B044-1C30-D9D2-93CF4DCED5FD}"/>
              </a:ext>
            </a:extLst>
          </p:cNvPr>
          <p:cNvSpPr>
            <a:spLocks noGrp="1"/>
          </p:cNvSpPr>
          <p:nvPr>
            <p:ph type="title"/>
          </p:nvPr>
        </p:nvSpPr>
        <p:spPr/>
        <p:txBody>
          <a:bodyPr>
            <a:normAutofit/>
          </a:bodyPr>
          <a:lstStyle/>
          <a:p>
            <a:r>
              <a:rPr lang="en-US" dirty="0"/>
              <a:t>A. Our Participation in the Gospel</a:t>
            </a:r>
          </a:p>
        </p:txBody>
      </p:sp>
      <p:sp>
        <p:nvSpPr>
          <p:cNvPr id="3" name="Text Placeholder 2">
            <a:extLst>
              <a:ext uri="{FF2B5EF4-FFF2-40B4-BE49-F238E27FC236}">
                <a16:creationId xmlns:a16="http://schemas.microsoft.com/office/drawing/2014/main" id="{F48C6A58-F810-CBBE-3308-CC01F0CF61DB}"/>
              </a:ext>
            </a:extLst>
          </p:cNvPr>
          <p:cNvSpPr>
            <a:spLocks noGrp="1"/>
          </p:cNvSpPr>
          <p:nvPr>
            <p:ph type="body" sz="quarter" idx="10"/>
          </p:nvPr>
        </p:nvSpPr>
        <p:spPr/>
        <p:txBody>
          <a:bodyPr/>
          <a:lstStyle/>
          <a:p>
            <a:pPr marL="742950" indent="-742950">
              <a:spcAft>
                <a:spcPts val="1200"/>
              </a:spcAft>
              <a:buFont typeface="+mj-lt"/>
              <a:buAutoNum type="arabicPeriod" startAt="3"/>
            </a:pPr>
            <a:r>
              <a:rPr lang="en-US" sz="4000" dirty="0"/>
              <a:t>We defend </a:t>
            </a:r>
            <a:r>
              <a:rPr lang="en-US" sz="4000" b="1" u="sng" dirty="0">
                <a:latin typeface="Lato Black" panose="020F0502020204030203" pitchFamily="34" charset="0"/>
                <a:ea typeface="Lato Black" panose="020F0502020204030203" pitchFamily="34" charset="0"/>
                <a:cs typeface="Lato Black" panose="020F0502020204030203" pitchFamily="34" charset="0"/>
              </a:rPr>
              <a:t>truth</a:t>
            </a:r>
            <a:r>
              <a:rPr lang="en-US" sz="4000" dirty="0"/>
              <a:t> when we defend the gospel.</a:t>
            </a:r>
          </a:p>
          <a:p>
            <a:pPr marL="1280160" lvl="1" indent="-457200"/>
            <a:r>
              <a:rPr lang="en-US" sz="3200" dirty="0"/>
              <a:t>Colossians 1:5</a:t>
            </a:r>
          </a:p>
          <a:p>
            <a:pPr marL="1280160" lvl="1" indent="-457200"/>
            <a:r>
              <a:rPr lang="en-US" sz="3200" dirty="0"/>
              <a:t>Ephesians 1:13</a:t>
            </a:r>
          </a:p>
        </p:txBody>
      </p:sp>
    </p:spTree>
    <p:extLst>
      <p:ext uri="{BB962C8B-B14F-4D97-AF65-F5344CB8AC3E}">
        <p14:creationId xmlns:p14="http://schemas.microsoft.com/office/powerpoint/2010/main" val="3007101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C085ED-63E1-8A7B-11BA-4DD12246C403}"/>
              </a:ext>
            </a:extLst>
          </p:cNvPr>
          <p:cNvSpPr>
            <a:spLocks noGrp="1"/>
          </p:cNvSpPr>
          <p:nvPr>
            <p:ph type="body" sz="quarter" idx="10"/>
          </p:nvPr>
        </p:nvSpPr>
        <p:spPr/>
        <p:txBody>
          <a:bodyPr/>
          <a:lstStyle/>
          <a:p>
            <a:r>
              <a:rPr lang="en-US" dirty="0"/>
              <a:t>because of the hope laid up for you in heaven, of which you previously heard in the word of truth, the gospel.</a:t>
            </a:r>
          </a:p>
        </p:txBody>
      </p:sp>
      <p:sp>
        <p:nvSpPr>
          <p:cNvPr id="3" name="Text Placeholder 2">
            <a:extLst>
              <a:ext uri="{FF2B5EF4-FFF2-40B4-BE49-F238E27FC236}">
                <a16:creationId xmlns:a16="http://schemas.microsoft.com/office/drawing/2014/main" id="{1691D794-9D3A-12E8-0EE5-64E46DA39CA7}"/>
              </a:ext>
            </a:extLst>
          </p:cNvPr>
          <p:cNvSpPr>
            <a:spLocks noGrp="1"/>
          </p:cNvSpPr>
          <p:nvPr>
            <p:ph type="body" sz="quarter" idx="11"/>
          </p:nvPr>
        </p:nvSpPr>
        <p:spPr/>
        <p:txBody>
          <a:bodyPr/>
          <a:lstStyle/>
          <a:p>
            <a:r>
              <a:rPr lang="en-US" dirty="0"/>
              <a:t>- Colossians 1:5</a:t>
            </a:r>
          </a:p>
        </p:txBody>
      </p:sp>
    </p:spTree>
    <p:extLst>
      <p:ext uri="{BB962C8B-B14F-4D97-AF65-F5344CB8AC3E}">
        <p14:creationId xmlns:p14="http://schemas.microsoft.com/office/powerpoint/2010/main" val="20467303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6DC94-B044-1C30-D9D2-93CF4DCED5FD}"/>
              </a:ext>
            </a:extLst>
          </p:cNvPr>
          <p:cNvSpPr>
            <a:spLocks noGrp="1"/>
          </p:cNvSpPr>
          <p:nvPr>
            <p:ph type="title"/>
          </p:nvPr>
        </p:nvSpPr>
        <p:spPr/>
        <p:txBody>
          <a:bodyPr>
            <a:normAutofit/>
          </a:bodyPr>
          <a:lstStyle/>
          <a:p>
            <a:r>
              <a:rPr lang="en-US" dirty="0"/>
              <a:t>A. Our Participation in the Gospel</a:t>
            </a:r>
          </a:p>
        </p:txBody>
      </p:sp>
      <p:sp>
        <p:nvSpPr>
          <p:cNvPr id="3" name="Text Placeholder 2">
            <a:extLst>
              <a:ext uri="{FF2B5EF4-FFF2-40B4-BE49-F238E27FC236}">
                <a16:creationId xmlns:a16="http://schemas.microsoft.com/office/drawing/2014/main" id="{F48C6A58-F810-CBBE-3308-CC01F0CF61DB}"/>
              </a:ext>
            </a:extLst>
          </p:cNvPr>
          <p:cNvSpPr>
            <a:spLocks noGrp="1"/>
          </p:cNvSpPr>
          <p:nvPr>
            <p:ph type="body" sz="quarter" idx="10"/>
          </p:nvPr>
        </p:nvSpPr>
        <p:spPr/>
        <p:txBody>
          <a:bodyPr/>
          <a:lstStyle/>
          <a:p>
            <a:pPr marL="742950" indent="-742950">
              <a:spcAft>
                <a:spcPts val="1200"/>
              </a:spcAft>
              <a:buFont typeface="+mj-lt"/>
              <a:buAutoNum type="arabicPeriod" startAt="4"/>
            </a:pPr>
            <a:r>
              <a:rPr lang="en-US" sz="4000" dirty="0"/>
              <a:t>The gospel must be defended against those who preach out of envy and </a:t>
            </a:r>
            <a:r>
              <a:rPr lang="en-US" sz="4000" b="1" u="sng" dirty="0">
                <a:latin typeface="Lato Black" panose="020F0502020204030203" pitchFamily="34" charset="0"/>
                <a:ea typeface="Lato Black" panose="020F0502020204030203" pitchFamily="34" charset="0"/>
                <a:cs typeface="Lato Black" panose="020F0502020204030203" pitchFamily="34" charset="0"/>
              </a:rPr>
              <a:t>strife</a:t>
            </a:r>
            <a:r>
              <a:rPr lang="en-US" sz="4000" dirty="0"/>
              <a:t>.</a:t>
            </a:r>
          </a:p>
          <a:p>
            <a:pPr marL="1280160" lvl="1" indent="-457200"/>
            <a:r>
              <a:rPr lang="en-US" sz="3200" b="1" u="sng" dirty="0">
                <a:latin typeface="Lato Black" panose="020F0502020204030203" pitchFamily="34" charset="0"/>
                <a:ea typeface="Lato Black" panose="020F0502020204030203" pitchFamily="34" charset="0"/>
                <a:cs typeface="Lato Black" panose="020F0502020204030203" pitchFamily="34" charset="0"/>
              </a:rPr>
              <a:t>Philippians 1:15-17</a:t>
            </a:r>
          </a:p>
        </p:txBody>
      </p:sp>
    </p:spTree>
    <p:extLst>
      <p:ext uri="{BB962C8B-B14F-4D97-AF65-F5344CB8AC3E}">
        <p14:creationId xmlns:p14="http://schemas.microsoft.com/office/powerpoint/2010/main" val="2647455176"/>
      </p:ext>
    </p:extLst>
  </p:cSld>
  <p:clrMapOvr>
    <a:masterClrMapping/>
  </p:clrMapOvr>
</p:sld>
</file>

<file path=ppt/theme/theme1.xml><?xml version="1.0" encoding="utf-8"?>
<a:theme xmlns:a="http://schemas.openxmlformats.org/drawingml/2006/main" name="With Title">
  <a:themeElements>
    <a:clrScheme name="All White">
      <a:dk1>
        <a:srgbClr val="FFFFFF"/>
      </a:dk1>
      <a:lt1>
        <a:srgbClr val="FFFFFF"/>
      </a:lt1>
      <a:dk2>
        <a:srgbClr val="FFFFFF"/>
      </a:dk2>
      <a:lt2>
        <a:srgbClr val="F8F8F8"/>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76200"/>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2184</TotalTime>
  <Words>992</Words>
  <Application>Microsoft Macintosh PowerPoint</Application>
  <PresentationFormat>On-screen Show (16:9)</PresentationFormat>
  <Paragraphs>74</Paragraphs>
  <Slides>30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Book Antiqua</vt:lpstr>
      <vt:lpstr>Calibri</vt:lpstr>
      <vt:lpstr>Lato</vt:lpstr>
      <vt:lpstr>Lato Black</vt:lpstr>
      <vt:lpstr>With Title</vt:lpstr>
      <vt:lpstr>PowerPoint Presentation</vt:lpstr>
      <vt:lpstr>Defense of the Plain Gospel</vt:lpstr>
      <vt:lpstr>A. Our Participation in the Gospel</vt:lpstr>
      <vt:lpstr>PowerPoint Presentation</vt:lpstr>
      <vt:lpstr>A. Our Participation in the Gospel</vt:lpstr>
      <vt:lpstr>PowerPoint Presentation</vt:lpstr>
      <vt:lpstr>A. Our Participation in the Gospel</vt:lpstr>
      <vt:lpstr>PowerPoint Presentation</vt:lpstr>
      <vt:lpstr>A. Our Participation in the Gospel</vt:lpstr>
      <vt:lpstr>PowerPoint Presentation</vt:lpstr>
      <vt:lpstr>Defense of the Plain Gospel</vt:lpstr>
      <vt:lpstr>B. The Untethered Gospel</vt:lpstr>
      <vt:lpstr>PowerPoint Presentation</vt:lpstr>
      <vt:lpstr>PowerPoint Presentation</vt:lpstr>
      <vt:lpstr>B. The Untethered Gospel</vt:lpstr>
      <vt:lpstr>PowerPoint Presentation</vt:lpstr>
      <vt:lpstr>B. The Untethered Gospel</vt:lpstr>
      <vt:lpstr>PowerPoint Presentation</vt:lpstr>
      <vt:lpstr>PowerPoint Presentation</vt:lpstr>
      <vt:lpstr>Defense of the Plain Gospel</vt:lpstr>
      <vt:lpstr>C. Our Partnership in the Gospel</vt:lpstr>
      <vt:lpstr>PowerPoint Presentation</vt:lpstr>
      <vt:lpstr>C. Our Partnership in the Gospel</vt:lpstr>
      <vt:lpstr>PowerPoint Presentation</vt:lpstr>
      <vt:lpstr>C. Our Partnership in the Gospel</vt:lpstr>
      <vt:lpstr>C. Our Partnership in the Gospel</vt:lpstr>
      <vt:lpstr>PowerPoint Presentation</vt:lpstr>
      <vt:lpstr>PowerPoint Presentation</vt:lpstr>
      <vt:lpstr>C. Our Partnership in the Gospel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HalBook</dc:creator>
  <cp:lastModifiedBy>Hal Gatewood</cp:lastModifiedBy>
  <cp:revision>294</cp:revision>
  <dcterms:created xsi:type="dcterms:W3CDTF">2014-04-30T18:34:38Z</dcterms:created>
  <dcterms:modified xsi:type="dcterms:W3CDTF">2022-09-20T15:26:18Z</dcterms:modified>
</cp:coreProperties>
</file>