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31"/>
  </p:handoutMasterIdLst>
  <p:sldIdLst>
    <p:sldId id="256" r:id="rId2"/>
    <p:sldId id="259" r:id="rId3"/>
    <p:sldId id="258" r:id="rId4"/>
    <p:sldId id="260" r:id="rId5"/>
    <p:sldId id="261" r:id="rId6"/>
    <p:sldId id="262" r:id="rId7"/>
    <p:sldId id="263" r:id="rId8"/>
    <p:sldId id="264" r:id="rId9"/>
    <p:sldId id="265" r:id="rId10"/>
    <p:sldId id="266" r:id="rId11"/>
    <p:sldId id="277" r:id="rId12"/>
    <p:sldId id="267" r:id="rId13"/>
    <p:sldId id="268" r:id="rId14"/>
    <p:sldId id="269" r:id="rId15"/>
    <p:sldId id="270" r:id="rId16"/>
    <p:sldId id="271" r:id="rId17"/>
    <p:sldId id="272" r:id="rId18"/>
    <p:sldId id="273" r:id="rId19"/>
    <p:sldId id="274" r:id="rId20"/>
    <p:sldId id="275" r:id="rId21"/>
    <p:sldId id="276" r:id="rId22"/>
    <p:sldId id="278" r:id="rId23"/>
    <p:sldId id="279" r:id="rId24"/>
    <p:sldId id="280" r:id="rId25"/>
    <p:sldId id="281" r:id="rId26"/>
    <p:sldId id="284" r:id="rId27"/>
    <p:sldId id="282" r:id="rId28"/>
    <p:sldId id="285" r:id="rId29"/>
    <p:sldId id="286" r:id="rId3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553F"/>
    <a:srgbClr val="A58763"/>
    <a:srgbClr val="904B25"/>
    <a:srgbClr val="C0652E"/>
    <a:srgbClr val="871C17"/>
    <a:srgbClr val="A5241D"/>
    <a:srgbClr val="16313B"/>
    <a:srgbClr val="0C1E25"/>
    <a:srgbClr val="9A3E28"/>
    <a:srgbClr val="5116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461"/>
    <p:restoredTop sz="94275"/>
  </p:normalViewPr>
  <p:slideViewPr>
    <p:cSldViewPr snapToGrid="0" snapToObjects="1">
      <p:cViewPr varScale="1">
        <p:scale>
          <a:sx n="78" d="100"/>
          <a:sy n="78" d="100"/>
        </p:scale>
        <p:origin x="168" y="84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956BFB-72F2-C149-B567-312CA65074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0E3FAE24-DD58-C349-AFB0-44F2BB9DAA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5AACDBE-C70C-5848-B54E-B7EF5E19C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F775A4-25D9-AB46-B3E9-AE6665A365C2}" type="slidenum">
              <a:rPr lang="en-US" smtClean="0"/>
              <a:t>‹#›</a:t>
            </a:fld>
            <a:endParaRPr lang="en-US"/>
          </a:p>
        </p:txBody>
      </p:sp>
      <p:sp>
        <p:nvSpPr>
          <p:cNvPr id="6" name="Date Placeholder 5">
            <a:extLst>
              <a:ext uri="{FF2B5EF4-FFF2-40B4-BE49-F238E27FC236}">
                <a16:creationId xmlns:a16="http://schemas.microsoft.com/office/drawing/2014/main" id="{DC1B7E47-8A17-D744-8FC4-318015769F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9C70D9-64D7-9F45-8AAD-0E4E4CEBF8C6}" type="datetimeFigureOut">
              <a:rPr lang="en-US" smtClean="0"/>
              <a:t>9/15/22</a:t>
            </a:fld>
            <a:endParaRPr lang="en-US"/>
          </a:p>
        </p:txBody>
      </p:sp>
    </p:spTree>
    <p:extLst>
      <p:ext uri="{BB962C8B-B14F-4D97-AF65-F5344CB8AC3E}">
        <p14:creationId xmlns:p14="http://schemas.microsoft.com/office/powerpoint/2010/main" val="282871409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p:cNvSpPr txBox="1"/>
          <p:nvPr userDrawn="1"/>
        </p:nvSpPr>
        <p:spPr>
          <a:xfrm>
            <a:off x="2597737" y="2073932"/>
            <a:ext cx="3924746" cy="338554"/>
          </a:xfrm>
          <a:prstGeom prst="rect">
            <a:avLst/>
          </a:prstGeom>
          <a:noFill/>
        </p:spPr>
        <p:txBody>
          <a:bodyPr wrap="square" rtlCol="0" anchor="b">
            <a:spAutoFit/>
          </a:bodyPr>
          <a:lstStyle/>
          <a:p>
            <a:pPr algn="ctr"/>
            <a:r>
              <a:rPr lang="en-US" sz="1600" b="1" i="0" spc="0" dirty="0">
                <a:latin typeface="Lato" panose="020F0502020204030203" pitchFamily="34" charset="0"/>
                <a:ea typeface="Lato" panose="020F0502020204030203" pitchFamily="34" charset="0"/>
                <a:cs typeface="Lato" panose="020F0502020204030203" pitchFamily="34" charset="0"/>
              </a:rPr>
              <a:t>CURTIS HARTSHORN</a:t>
            </a:r>
          </a:p>
        </p:txBody>
      </p:sp>
      <p:sp>
        <p:nvSpPr>
          <p:cNvPr id="5" name="Text Placeholder 4"/>
          <p:cNvSpPr>
            <a:spLocks noGrp="1"/>
          </p:cNvSpPr>
          <p:nvPr>
            <p:ph type="body" sz="quarter" idx="10" hasCustomPrompt="1"/>
          </p:nvPr>
        </p:nvSpPr>
        <p:spPr>
          <a:xfrm>
            <a:off x="520699" y="1420092"/>
            <a:ext cx="2781301" cy="3363913"/>
          </a:xfrm>
        </p:spPr>
        <p:txBody>
          <a:bodyPr anchor="b">
            <a:normAutofit/>
          </a:bodyPr>
          <a:lstStyle>
            <a:lvl1pPr marL="0" indent="0" algn="ctr">
              <a:buNone/>
              <a:defRPr sz="19900">
                <a:latin typeface="Lato Black"/>
                <a:cs typeface="Lato Black"/>
              </a:defRPr>
            </a:lvl1pPr>
          </a:lstStyle>
          <a:p>
            <a:pPr lvl="0"/>
            <a:r>
              <a:rPr lang="en-US"/>
              <a:t>9</a:t>
            </a:r>
            <a:endParaRPr lang="en-US" dirty="0"/>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986" y="4503641"/>
            <a:ext cx="1825066" cy="259424"/>
          </a:xfrm>
          <a:prstGeom prst="rect">
            <a:avLst/>
          </a:prstGeom>
        </p:spPr>
      </p:pic>
      <p:cxnSp>
        <p:nvCxnSpPr>
          <p:cNvPr id="4" name="Straight Connector 3"/>
          <p:cNvCxnSpPr/>
          <p:nvPr userDrawn="1"/>
        </p:nvCxnSpPr>
        <p:spPr>
          <a:xfrm>
            <a:off x="3118344" y="1938470"/>
            <a:ext cx="2883533"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
        <p:nvSpPr>
          <p:cNvPr id="3" name="Subtitle 2"/>
          <p:cNvSpPr>
            <a:spLocks noGrp="1"/>
          </p:cNvSpPr>
          <p:nvPr>
            <p:ph type="subTitle" idx="1" hasCustomPrompt="1"/>
          </p:nvPr>
        </p:nvSpPr>
        <p:spPr>
          <a:xfrm>
            <a:off x="3302000" y="2934636"/>
            <a:ext cx="5176113" cy="1239893"/>
          </a:xfrm>
        </p:spPr>
        <p:txBody>
          <a:bodyPr anchor="ctr">
            <a:noAutofit/>
          </a:bodyPr>
          <a:lstStyle>
            <a:lvl1pPr marL="0" indent="0" algn="ctr">
              <a:lnSpc>
                <a:spcPct val="80000"/>
              </a:lnSpc>
              <a:buNone/>
              <a:defRPr sz="4000" b="1" spc="0" baseline="0">
                <a:solidFill>
                  <a:schemeClr val="tx1">
                    <a:tint val="75000"/>
                  </a:schemeClr>
                </a:solidFill>
                <a:latin typeface="Lato Black"/>
                <a:cs typeface="Lato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Title of Lesson</a:t>
            </a:r>
            <a:br>
              <a:rPr lang="en-US" dirty="0"/>
            </a:br>
            <a:r>
              <a:rPr lang="en-US" dirty="0"/>
              <a:t>Second Line of Title</a:t>
            </a:r>
          </a:p>
        </p:txBody>
      </p:sp>
    </p:spTree>
    <p:extLst>
      <p:ext uri="{BB962C8B-B14F-4D97-AF65-F5344CB8AC3E}">
        <p14:creationId xmlns:p14="http://schemas.microsoft.com/office/powerpoint/2010/main" val="1444753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spc="-150">
                <a:solidFill>
                  <a:schemeClr val="bg1"/>
                </a:solidFill>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598488" y="1251437"/>
            <a:ext cx="7913687" cy="3642243"/>
          </a:xfrm>
        </p:spPr>
        <p:txBody>
          <a:bodyPr/>
          <a:lstStyle>
            <a:lvl1pPr>
              <a:defRPr b="0" i="0">
                <a:latin typeface="Lato" panose="020F0502020204030203" pitchFamily="34" charset="0"/>
                <a:ea typeface="Lato" panose="020F0502020204030203" pitchFamily="34" charset="0"/>
                <a:cs typeface="Lato" panose="020F0502020204030203" pitchFamily="34" charset="0"/>
              </a:defRPr>
            </a:lvl1pPr>
            <a:lvl2pPr>
              <a:defRPr b="0" i="0">
                <a:latin typeface="Lato" panose="020F0502020204030203" pitchFamily="34" charset="0"/>
                <a:ea typeface="Lato" panose="020F0502020204030203" pitchFamily="34" charset="0"/>
                <a:cs typeface="Lato" panose="020F0502020204030203" pitchFamily="34" charset="0"/>
              </a:defRPr>
            </a:lvl2pPr>
            <a:lvl3pPr>
              <a:defRPr b="0" i="0">
                <a:latin typeface="Lato" panose="020F0502020204030203" pitchFamily="34" charset="0"/>
                <a:ea typeface="Lato" panose="020F0502020204030203" pitchFamily="34" charset="0"/>
                <a:cs typeface="Lato" panose="020F0502020204030203" pitchFamily="34" charset="0"/>
              </a:defRPr>
            </a:lvl3pPr>
            <a:lvl4pPr>
              <a:defRPr b="0" i="0">
                <a:latin typeface="Lato" panose="020F0502020204030203" pitchFamily="34" charset="0"/>
                <a:ea typeface="Lato" panose="020F0502020204030203" pitchFamily="34" charset="0"/>
                <a:cs typeface="Lato" panose="020F0502020204030203" pitchFamily="34" charset="0"/>
              </a:defRPr>
            </a:lvl4pPr>
            <a:lvl5pPr>
              <a:defRPr b="0" i="0">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6836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713221" y="429598"/>
            <a:ext cx="7473085" cy="3680039"/>
          </a:xfrm>
        </p:spPr>
        <p:txBody>
          <a:bodyPr anchor="ctr"/>
          <a:lstStyle>
            <a:lvl1pPr marL="0" marR="0" indent="0" algn="l" defTabSz="457200" rtl="0" eaLnBrk="1" fontAlgn="auto" latinLnBrk="0" hangingPunct="1">
              <a:lnSpc>
                <a:spcPct val="100000"/>
              </a:lnSpc>
              <a:spcBef>
                <a:spcPct val="20000"/>
              </a:spcBef>
              <a:spcAft>
                <a:spcPts val="0"/>
              </a:spcAft>
              <a:buClrTx/>
              <a:buSzTx/>
              <a:buFont typeface="Arial"/>
              <a:buNone/>
              <a:tabLst/>
              <a:defRPr>
                <a:solidFill>
                  <a:schemeClr val="bg2">
                    <a:lumMod val="10000"/>
                  </a:schemeClr>
                </a:solidFill>
                <a:latin typeface="Book Antiqua" panose="02040602050305030304" pitchFamily="18"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713221" y="4109637"/>
            <a:ext cx="4156042" cy="522988"/>
          </a:xfrm>
        </p:spPr>
        <p:txBody>
          <a:bodyPr>
            <a:normAutofit/>
          </a:bodyPr>
          <a:lstStyle>
            <a:lvl1pPr marL="0" indent="0" algn="l">
              <a:buNone/>
              <a:defRPr sz="2800" b="1" i="0" baseline="0">
                <a:solidFill>
                  <a:schemeClr val="bg2">
                    <a:lumMod val="10000"/>
                  </a:schemeClr>
                </a:solidFill>
                <a:latin typeface="Lato" panose="020F0502020204030203" pitchFamily="34" charset="0"/>
                <a:ea typeface="Lato" panose="020F0502020204030203" pitchFamily="34" charset="0"/>
                <a:cs typeface="Lato"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John 3:16</a:t>
            </a:r>
          </a:p>
        </p:txBody>
      </p:sp>
    </p:spTree>
    <p:extLst>
      <p:ext uri="{BB962C8B-B14F-4D97-AF65-F5344CB8AC3E}">
        <p14:creationId xmlns:p14="http://schemas.microsoft.com/office/powerpoint/2010/main" val="164928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5285" y="465439"/>
            <a:ext cx="7913430" cy="4236288"/>
          </a:xfrm>
        </p:spPr>
        <p:txBody>
          <a:bodyPr anchor="ctr">
            <a:normAutofit/>
          </a:bodyPr>
          <a:lstStyle>
            <a:lvl1pPr algn="ctr">
              <a:defRPr sz="4000" b="1"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Tree>
    <p:extLst>
      <p:ext uri="{BB962C8B-B14F-4D97-AF65-F5344CB8AC3E}">
        <p14:creationId xmlns:p14="http://schemas.microsoft.com/office/powerpoint/2010/main" val="531764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bg2">
            <a:lumMod val="10000"/>
          </a:schemeClr>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8230" y="205979"/>
            <a:ext cx="791343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98230" y="1318483"/>
            <a:ext cx="791343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3260633"/>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5" r:id="rId3"/>
    <p:sldLayoutId id="2147483667" r:id="rId4"/>
    <p:sldLayoutId id="2147483668" r:id="rId5"/>
  </p:sldLayoutIdLst>
  <p:txStyles>
    <p:titleStyle>
      <a:lvl1pPr algn="l" defTabSz="457200" rtl="0" eaLnBrk="1" latinLnBrk="0" hangingPunct="1">
        <a:spcBef>
          <a:spcPct val="0"/>
        </a:spcBef>
        <a:buNone/>
        <a:defRPr sz="3600" b="1" i="0" kern="1200" spc="-15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742950" indent="-285750" algn="l" defTabSz="457200" rtl="0" eaLnBrk="1" latinLnBrk="0" hangingPunct="1">
        <a:spcBef>
          <a:spcPct val="20000"/>
        </a:spcBef>
        <a:buFont typeface="Arial"/>
        <a:buChar char="–"/>
        <a:defRPr sz="2800" b="0" i="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457200" rtl="0" eaLnBrk="1" latinLnBrk="0" hangingPunct="1">
        <a:spcBef>
          <a:spcPct val="20000"/>
        </a:spcBef>
        <a:buFont typeface="Arial"/>
        <a:buChar char="•"/>
        <a:defRPr sz="2400" b="0" i="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457200" rtl="0" eaLnBrk="1" latinLnBrk="0" hangingPunct="1">
        <a:spcBef>
          <a:spcPct val="20000"/>
        </a:spcBef>
        <a:buFont typeface="Arial"/>
        <a:buChar char="»"/>
        <a:defRPr sz="20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09438" y="1348530"/>
            <a:ext cx="2710839" cy="3363913"/>
          </a:xfrm>
        </p:spPr>
        <p:txBody>
          <a:bodyPr>
            <a:normAutofit fontScale="85000" lnSpcReduction="10000"/>
          </a:bodyPr>
          <a:lstStyle/>
          <a:p>
            <a:r>
              <a:rPr lang="en-US" dirty="0"/>
              <a:t>10</a:t>
            </a:r>
          </a:p>
        </p:txBody>
      </p:sp>
      <p:sp>
        <p:nvSpPr>
          <p:cNvPr id="3" name="Subtitle 2"/>
          <p:cNvSpPr>
            <a:spLocks noGrp="1"/>
          </p:cNvSpPr>
          <p:nvPr>
            <p:ph type="subTitle" idx="1"/>
          </p:nvPr>
        </p:nvSpPr>
        <p:spPr>
          <a:xfrm>
            <a:off x="2878373" y="2642671"/>
            <a:ext cx="5756189" cy="1379262"/>
          </a:xfrm>
        </p:spPr>
        <p:txBody>
          <a:bodyPr/>
          <a:lstStyle/>
          <a:p>
            <a:r>
              <a:rPr lang="en-US" sz="4800" dirty="0"/>
              <a:t>Obeying the </a:t>
            </a:r>
            <a:br>
              <a:rPr lang="en-US" sz="4800" dirty="0"/>
            </a:br>
            <a:r>
              <a:rPr lang="en-US" sz="4800" dirty="0"/>
              <a:t>Plain Gospel</a:t>
            </a:r>
          </a:p>
        </p:txBody>
      </p:sp>
    </p:spTree>
    <p:extLst>
      <p:ext uri="{BB962C8B-B14F-4D97-AF65-F5344CB8AC3E}">
        <p14:creationId xmlns:p14="http://schemas.microsoft.com/office/powerpoint/2010/main" val="469371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F1C0B-15A0-1ECE-B629-5B83B091DF9D}"/>
              </a:ext>
            </a:extLst>
          </p:cNvPr>
          <p:cNvSpPr>
            <a:spLocks noGrp="1"/>
          </p:cNvSpPr>
          <p:nvPr>
            <p:ph type="title"/>
          </p:nvPr>
        </p:nvSpPr>
        <p:spPr/>
        <p:txBody>
          <a:bodyPr/>
          <a:lstStyle/>
          <a:p>
            <a:r>
              <a:rPr lang="en-US" dirty="0"/>
              <a:t>The Gospel is:</a:t>
            </a:r>
          </a:p>
        </p:txBody>
      </p:sp>
      <p:sp>
        <p:nvSpPr>
          <p:cNvPr id="3" name="Text Placeholder 2">
            <a:extLst>
              <a:ext uri="{FF2B5EF4-FFF2-40B4-BE49-F238E27FC236}">
                <a16:creationId xmlns:a16="http://schemas.microsoft.com/office/drawing/2014/main" id="{4850DE2E-0342-CD05-E536-B46F57A1F5BC}"/>
              </a:ext>
            </a:extLst>
          </p:cNvPr>
          <p:cNvSpPr>
            <a:spLocks noGrp="1"/>
          </p:cNvSpPr>
          <p:nvPr>
            <p:ph type="body" sz="quarter" idx="10"/>
          </p:nvPr>
        </p:nvSpPr>
        <p:spPr/>
        <p:txBody>
          <a:bodyPr/>
          <a:lstStyle/>
          <a:p>
            <a:r>
              <a:rPr lang="en-US" b="1" dirty="0"/>
              <a:t>I Corinthians 15:1-4 </a:t>
            </a:r>
            <a:r>
              <a:rPr lang="en-US" dirty="0"/>
              <a:t>– The death, burial and resurrection of Jesus Christ.</a:t>
            </a:r>
          </a:p>
        </p:txBody>
      </p:sp>
      <p:cxnSp>
        <p:nvCxnSpPr>
          <p:cNvPr id="7" name="Straight Arrow Connector 6">
            <a:extLst>
              <a:ext uri="{FF2B5EF4-FFF2-40B4-BE49-F238E27FC236}">
                <a16:creationId xmlns:a16="http://schemas.microsoft.com/office/drawing/2014/main" id="{1648CD5B-7CFE-B2DB-F5C9-4B4F31890EAB}"/>
              </a:ext>
            </a:extLst>
          </p:cNvPr>
          <p:cNvCxnSpPr>
            <a:cxnSpLocks/>
          </p:cNvCxnSpPr>
          <p:nvPr/>
        </p:nvCxnSpPr>
        <p:spPr>
          <a:xfrm>
            <a:off x="2307351" y="3890186"/>
            <a:ext cx="801609" cy="339908"/>
          </a:xfrm>
          <a:prstGeom prst="straightConnector1">
            <a:avLst/>
          </a:prstGeom>
          <a:ln w="76200">
            <a:tailEnd type="triangle"/>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F9793C31-C917-8843-3039-FF587750D02C}"/>
              </a:ext>
            </a:extLst>
          </p:cNvPr>
          <p:cNvPicPr>
            <a:picLocks noChangeAspect="1"/>
          </p:cNvPicPr>
          <p:nvPr/>
        </p:nvPicPr>
        <p:blipFill>
          <a:blip r:embed="rId2"/>
          <a:stretch>
            <a:fillRect/>
          </a:stretch>
        </p:blipFill>
        <p:spPr>
          <a:xfrm>
            <a:off x="3202373" y="2879211"/>
            <a:ext cx="2202677" cy="2202677"/>
          </a:xfrm>
          <a:prstGeom prst="rect">
            <a:avLst/>
          </a:prstGeom>
        </p:spPr>
      </p:pic>
      <p:cxnSp>
        <p:nvCxnSpPr>
          <p:cNvPr id="15" name="Straight Arrow Connector 14">
            <a:extLst>
              <a:ext uri="{FF2B5EF4-FFF2-40B4-BE49-F238E27FC236}">
                <a16:creationId xmlns:a16="http://schemas.microsoft.com/office/drawing/2014/main" id="{E78C6157-CC5F-8B42-48A0-641DE96DF688}"/>
              </a:ext>
            </a:extLst>
          </p:cNvPr>
          <p:cNvCxnSpPr>
            <a:cxnSpLocks/>
          </p:cNvCxnSpPr>
          <p:nvPr/>
        </p:nvCxnSpPr>
        <p:spPr>
          <a:xfrm flipV="1">
            <a:off x="5605670" y="3890186"/>
            <a:ext cx="804407" cy="268346"/>
          </a:xfrm>
          <a:prstGeom prst="straightConnector1">
            <a:avLst/>
          </a:prstGeom>
          <a:ln w="76200">
            <a:tailEnd type="triangle"/>
          </a:ln>
          <a:effectLst/>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65D502B9-C4F3-494B-A115-02D96B5F7437}"/>
              </a:ext>
            </a:extLst>
          </p:cNvPr>
          <p:cNvPicPr>
            <a:picLocks noChangeAspect="1"/>
          </p:cNvPicPr>
          <p:nvPr/>
        </p:nvPicPr>
        <p:blipFill>
          <a:blip r:embed="rId3"/>
          <a:stretch>
            <a:fillRect/>
          </a:stretch>
        </p:blipFill>
        <p:spPr>
          <a:xfrm flipH="1">
            <a:off x="322694" y="2668726"/>
            <a:ext cx="2394150" cy="1965839"/>
          </a:xfrm>
          <a:prstGeom prst="rect">
            <a:avLst/>
          </a:prstGeom>
        </p:spPr>
      </p:pic>
      <p:pic>
        <p:nvPicPr>
          <p:cNvPr id="19" name="Picture 18">
            <a:extLst>
              <a:ext uri="{FF2B5EF4-FFF2-40B4-BE49-F238E27FC236}">
                <a16:creationId xmlns:a16="http://schemas.microsoft.com/office/drawing/2014/main" id="{40795F84-087D-CE6B-4C18-269E5CCE81E8}"/>
              </a:ext>
            </a:extLst>
          </p:cNvPr>
          <p:cNvPicPr>
            <a:picLocks noChangeAspect="1"/>
          </p:cNvPicPr>
          <p:nvPr/>
        </p:nvPicPr>
        <p:blipFill>
          <a:blip r:embed="rId4"/>
          <a:stretch>
            <a:fillRect/>
          </a:stretch>
        </p:blipFill>
        <p:spPr>
          <a:xfrm>
            <a:off x="6191308" y="2571750"/>
            <a:ext cx="2507831" cy="2059182"/>
          </a:xfrm>
          <a:prstGeom prst="rect">
            <a:avLst/>
          </a:prstGeom>
        </p:spPr>
      </p:pic>
    </p:spTree>
    <p:extLst>
      <p:ext uri="{BB962C8B-B14F-4D97-AF65-F5344CB8AC3E}">
        <p14:creationId xmlns:p14="http://schemas.microsoft.com/office/powerpoint/2010/main" val="644588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891A-587B-3044-6BC4-841A7A58EE63}"/>
              </a:ext>
            </a:extLst>
          </p:cNvPr>
          <p:cNvSpPr>
            <a:spLocks noGrp="1"/>
          </p:cNvSpPr>
          <p:nvPr>
            <p:ph type="title"/>
          </p:nvPr>
        </p:nvSpPr>
        <p:spPr/>
        <p:txBody>
          <a:bodyPr>
            <a:normAutofit/>
          </a:bodyPr>
          <a:lstStyle/>
          <a:p>
            <a:r>
              <a:rPr lang="en-US" dirty="0"/>
              <a:t>Obeying the Plain Gospel</a:t>
            </a:r>
          </a:p>
        </p:txBody>
      </p:sp>
      <p:sp>
        <p:nvSpPr>
          <p:cNvPr id="3" name="Text Placeholder 2">
            <a:extLst>
              <a:ext uri="{FF2B5EF4-FFF2-40B4-BE49-F238E27FC236}">
                <a16:creationId xmlns:a16="http://schemas.microsoft.com/office/drawing/2014/main" id="{5F9CFD3C-5B2C-F395-E2EF-F5A8350C1C95}"/>
              </a:ext>
            </a:extLst>
          </p:cNvPr>
          <p:cNvSpPr>
            <a:spLocks noGrp="1"/>
          </p:cNvSpPr>
          <p:nvPr>
            <p:ph type="body" sz="quarter" idx="10"/>
          </p:nvPr>
        </p:nvSpPr>
        <p:spPr/>
        <p:txBody>
          <a:bodyPr>
            <a:normAutofit/>
          </a:bodyPr>
          <a:lstStyle/>
          <a:p>
            <a:pPr marL="731520" indent="-731520">
              <a:buFont typeface="+mj-lt"/>
              <a:buAutoNum type="alphaUcPeriod"/>
            </a:pPr>
            <a:r>
              <a:rPr lang="en-US" sz="2400" dirty="0"/>
              <a:t>What is the Gospel?</a:t>
            </a:r>
          </a:p>
          <a:p>
            <a:pPr marL="731520" indent="-731520">
              <a:buFont typeface="+mj-lt"/>
              <a:buAutoNum type="alphaUcPeriod"/>
            </a:pPr>
            <a:r>
              <a:rPr lang="en-US" sz="4800" b="1" dirty="0"/>
              <a:t>What do we do with </a:t>
            </a:r>
            <a:br>
              <a:rPr lang="en-US" sz="4800" b="1" dirty="0"/>
            </a:br>
            <a:r>
              <a:rPr lang="en-US" sz="4800" b="1" dirty="0"/>
              <a:t>the Gospel?</a:t>
            </a:r>
          </a:p>
        </p:txBody>
      </p:sp>
    </p:spTree>
    <p:extLst>
      <p:ext uri="{BB962C8B-B14F-4D97-AF65-F5344CB8AC3E}">
        <p14:creationId xmlns:p14="http://schemas.microsoft.com/office/powerpoint/2010/main" val="933420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DC94-B044-1C30-D9D2-93CF4DCED5FD}"/>
              </a:ext>
            </a:extLst>
          </p:cNvPr>
          <p:cNvSpPr>
            <a:spLocks noGrp="1"/>
          </p:cNvSpPr>
          <p:nvPr>
            <p:ph type="title"/>
          </p:nvPr>
        </p:nvSpPr>
        <p:spPr/>
        <p:txBody>
          <a:bodyPr/>
          <a:lstStyle/>
          <a:p>
            <a:r>
              <a:rPr lang="en-US" dirty="0"/>
              <a:t>B. What do we do with the Gospel?</a:t>
            </a:r>
          </a:p>
        </p:txBody>
      </p:sp>
      <p:sp>
        <p:nvSpPr>
          <p:cNvPr id="3" name="Text Placeholder 2">
            <a:extLst>
              <a:ext uri="{FF2B5EF4-FFF2-40B4-BE49-F238E27FC236}">
                <a16:creationId xmlns:a16="http://schemas.microsoft.com/office/drawing/2014/main" id="{F48C6A58-F810-CBBE-3308-CC01F0CF61DB}"/>
              </a:ext>
            </a:extLst>
          </p:cNvPr>
          <p:cNvSpPr>
            <a:spLocks noGrp="1"/>
          </p:cNvSpPr>
          <p:nvPr>
            <p:ph type="body" sz="quarter" idx="10"/>
          </p:nvPr>
        </p:nvSpPr>
        <p:spPr/>
        <p:txBody>
          <a:bodyPr/>
          <a:lstStyle/>
          <a:p>
            <a:pPr marL="742950" indent="-742950">
              <a:spcAft>
                <a:spcPts val="1200"/>
              </a:spcAft>
              <a:buFont typeface="+mj-lt"/>
              <a:buAutoNum type="arabicPeriod"/>
            </a:pPr>
            <a:r>
              <a:rPr lang="en-US" sz="4000" dirty="0"/>
              <a:t>Hearing the good news will not result in entering God's rest until we </a:t>
            </a:r>
            <a:r>
              <a:rPr lang="en-US" sz="4000" b="1" u="sng" dirty="0">
                <a:latin typeface="Lato Black" panose="020F0502020204030203" pitchFamily="34" charset="0"/>
                <a:ea typeface="Lato Black" panose="020F0502020204030203" pitchFamily="34" charset="0"/>
                <a:cs typeface="Lato Black" panose="020F0502020204030203" pitchFamily="34" charset="0"/>
              </a:rPr>
              <a:t>obey</a:t>
            </a:r>
            <a:r>
              <a:rPr lang="en-US" sz="4000" dirty="0"/>
              <a:t> it.</a:t>
            </a:r>
          </a:p>
          <a:p>
            <a:pPr marL="1280160" lvl="1" indent="-457200"/>
            <a:r>
              <a:rPr lang="en-US" sz="3200" b="1" u="sng" dirty="0">
                <a:latin typeface="Lato Black" panose="020F0502020204030203" pitchFamily="34" charset="0"/>
                <a:ea typeface="Lato Black" panose="020F0502020204030203" pitchFamily="34" charset="0"/>
                <a:cs typeface="Lato Black" panose="020F0502020204030203" pitchFamily="34" charset="0"/>
              </a:rPr>
              <a:t>Hebrews 4:4-6</a:t>
            </a:r>
          </a:p>
        </p:txBody>
      </p:sp>
    </p:spTree>
    <p:extLst>
      <p:ext uri="{BB962C8B-B14F-4D97-AF65-F5344CB8AC3E}">
        <p14:creationId xmlns:p14="http://schemas.microsoft.com/office/powerpoint/2010/main" val="3877762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A1DE25-B998-EAF4-A67B-A22B8ED1109D}"/>
              </a:ext>
            </a:extLst>
          </p:cNvPr>
          <p:cNvSpPr>
            <a:spLocks noGrp="1"/>
          </p:cNvSpPr>
          <p:nvPr>
            <p:ph type="body" sz="quarter" idx="10"/>
          </p:nvPr>
        </p:nvSpPr>
        <p:spPr>
          <a:xfrm>
            <a:off x="713221" y="429598"/>
            <a:ext cx="7269889" cy="3680039"/>
          </a:xfrm>
        </p:spPr>
        <p:txBody>
          <a:bodyPr>
            <a:normAutofit/>
          </a:bodyPr>
          <a:lstStyle/>
          <a:p>
            <a:r>
              <a:rPr lang="en-US" sz="2800" baseline="30000" dirty="0"/>
              <a:t>4</a:t>
            </a:r>
            <a:r>
              <a:rPr lang="en-US" sz="2800" dirty="0"/>
              <a:t> For He has said somewhere concerning the seventh day: “And God rested on the seventh day from all His works”; </a:t>
            </a:r>
            <a:r>
              <a:rPr lang="en-US" sz="2800" baseline="30000" dirty="0"/>
              <a:t>5</a:t>
            </a:r>
            <a:r>
              <a:rPr lang="en-US" sz="2800" dirty="0"/>
              <a:t> and again in this passage, “They shall not enter My rest.” </a:t>
            </a:r>
            <a:r>
              <a:rPr lang="en-US" sz="2800" baseline="30000" dirty="0"/>
              <a:t>6</a:t>
            </a:r>
            <a:r>
              <a:rPr lang="en-US" sz="2800" dirty="0"/>
              <a:t> Therefore, since it remains for some to enter it, and those who formerly had good news preached to them failed to enter because of disobedience,</a:t>
            </a:r>
          </a:p>
        </p:txBody>
      </p:sp>
      <p:sp>
        <p:nvSpPr>
          <p:cNvPr id="3" name="Text Placeholder 2">
            <a:extLst>
              <a:ext uri="{FF2B5EF4-FFF2-40B4-BE49-F238E27FC236}">
                <a16:creationId xmlns:a16="http://schemas.microsoft.com/office/drawing/2014/main" id="{FE01422E-1132-5C62-184D-7E478F5CC6DB}"/>
              </a:ext>
            </a:extLst>
          </p:cNvPr>
          <p:cNvSpPr>
            <a:spLocks noGrp="1"/>
          </p:cNvSpPr>
          <p:nvPr>
            <p:ph type="body" sz="quarter" idx="11"/>
          </p:nvPr>
        </p:nvSpPr>
        <p:spPr/>
        <p:txBody>
          <a:bodyPr/>
          <a:lstStyle/>
          <a:p>
            <a:r>
              <a:rPr lang="en-US" dirty="0"/>
              <a:t>- Hebrews 4:4-6</a:t>
            </a:r>
          </a:p>
        </p:txBody>
      </p:sp>
    </p:spTree>
    <p:extLst>
      <p:ext uri="{BB962C8B-B14F-4D97-AF65-F5344CB8AC3E}">
        <p14:creationId xmlns:p14="http://schemas.microsoft.com/office/powerpoint/2010/main" val="1630152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DC94-B044-1C30-D9D2-93CF4DCED5FD}"/>
              </a:ext>
            </a:extLst>
          </p:cNvPr>
          <p:cNvSpPr>
            <a:spLocks noGrp="1"/>
          </p:cNvSpPr>
          <p:nvPr>
            <p:ph type="title"/>
          </p:nvPr>
        </p:nvSpPr>
        <p:spPr/>
        <p:txBody>
          <a:bodyPr/>
          <a:lstStyle/>
          <a:p>
            <a:r>
              <a:rPr lang="en-US" dirty="0"/>
              <a:t>B. What do we do with the Gospel?</a:t>
            </a:r>
          </a:p>
        </p:txBody>
      </p:sp>
      <p:sp>
        <p:nvSpPr>
          <p:cNvPr id="3" name="Text Placeholder 2">
            <a:extLst>
              <a:ext uri="{FF2B5EF4-FFF2-40B4-BE49-F238E27FC236}">
                <a16:creationId xmlns:a16="http://schemas.microsoft.com/office/drawing/2014/main" id="{F48C6A58-F810-CBBE-3308-CC01F0CF61DB}"/>
              </a:ext>
            </a:extLst>
          </p:cNvPr>
          <p:cNvSpPr>
            <a:spLocks noGrp="1"/>
          </p:cNvSpPr>
          <p:nvPr>
            <p:ph type="body" sz="quarter" idx="10"/>
          </p:nvPr>
        </p:nvSpPr>
        <p:spPr/>
        <p:txBody>
          <a:bodyPr/>
          <a:lstStyle/>
          <a:p>
            <a:pPr marL="742950" indent="-742950">
              <a:spcAft>
                <a:spcPts val="1200"/>
              </a:spcAft>
              <a:buFont typeface="+mj-lt"/>
              <a:buAutoNum type="arabicPeriod" startAt="2"/>
            </a:pPr>
            <a:r>
              <a:rPr lang="en-US" sz="4000" dirty="0"/>
              <a:t>If we truly believe the gospel, we will </a:t>
            </a:r>
            <a:r>
              <a:rPr lang="en-US" sz="4000" b="1" u="sng" dirty="0">
                <a:latin typeface="Lato Black" panose="020F0502020204030203" pitchFamily="34" charset="0"/>
                <a:ea typeface="Lato Black" panose="020F0502020204030203" pitchFamily="34" charset="0"/>
                <a:cs typeface="Lato Black" panose="020F0502020204030203" pitchFamily="34" charset="0"/>
              </a:rPr>
              <a:t>heed</a:t>
            </a:r>
            <a:r>
              <a:rPr lang="en-US" sz="4000" dirty="0"/>
              <a:t> its good news.</a:t>
            </a:r>
          </a:p>
          <a:p>
            <a:pPr marL="1280160" lvl="1" indent="-457200"/>
            <a:r>
              <a:rPr lang="en-US" sz="3200" b="1" u="sng" dirty="0">
                <a:latin typeface="Lato Black" panose="020F0502020204030203" pitchFamily="34" charset="0"/>
                <a:ea typeface="Lato Black" panose="020F0502020204030203" pitchFamily="34" charset="0"/>
                <a:cs typeface="Lato Black" panose="020F0502020204030203" pitchFamily="34" charset="0"/>
              </a:rPr>
              <a:t>Romans 10:11-17</a:t>
            </a:r>
          </a:p>
        </p:txBody>
      </p:sp>
    </p:spTree>
    <p:extLst>
      <p:ext uri="{BB962C8B-B14F-4D97-AF65-F5344CB8AC3E}">
        <p14:creationId xmlns:p14="http://schemas.microsoft.com/office/powerpoint/2010/main" val="865029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2760D5-FD42-5049-6C3D-A474493B7BEB}"/>
              </a:ext>
            </a:extLst>
          </p:cNvPr>
          <p:cNvSpPr>
            <a:spLocks noGrp="1"/>
          </p:cNvSpPr>
          <p:nvPr>
            <p:ph type="body" sz="quarter" idx="10"/>
          </p:nvPr>
        </p:nvSpPr>
        <p:spPr/>
        <p:txBody>
          <a:bodyPr>
            <a:normAutofit/>
          </a:bodyPr>
          <a:lstStyle/>
          <a:p>
            <a:r>
              <a:rPr lang="en-US" sz="2800" baseline="30000" dirty="0"/>
              <a:t>11</a:t>
            </a:r>
            <a:r>
              <a:rPr lang="en-US" sz="2800" dirty="0"/>
              <a:t> For the Scripture says, “Whoever believes in Him will not be disappointed.” </a:t>
            </a:r>
            <a:r>
              <a:rPr lang="en-US" sz="2800" baseline="30000" dirty="0"/>
              <a:t>12</a:t>
            </a:r>
            <a:r>
              <a:rPr lang="en-US" sz="2800" dirty="0"/>
              <a:t> For there is no distinction between Jew and Greek; for the same Lord is Lord of all, abounding in riches for all who call on Him; </a:t>
            </a:r>
          </a:p>
        </p:txBody>
      </p:sp>
      <p:sp>
        <p:nvSpPr>
          <p:cNvPr id="3" name="Text Placeholder 2">
            <a:extLst>
              <a:ext uri="{FF2B5EF4-FFF2-40B4-BE49-F238E27FC236}">
                <a16:creationId xmlns:a16="http://schemas.microsoft.com/office/drawing/2014/main" id="{5E8A8EF8-8E53-62DE-4404-898DEB087515}"/>
              </a:ext>
            </a:extLst>
          </p:cNvPr>
          <p:cNvSpPr>
            <a:spLocks noGrp="1"/>
          </p:cNvSpPr>
          <p:nvPr>
            <p:ph type="body" sz="quarter" idx="11"/>
          </p:nvPr>
        </p:nvSpPr>
        <p:spPr/>
        <p:txBody>
          <a:bodyPr/>
          <a:lstStyle/>
          <a:p>
            <a:r>
              <a:rPr lang="en-US" dirty="0"/>
              <a:t>- Romans 10:11-12</a:t>
            </a:r>
          </a:p>
        </p:txBody>
      </p:sp>
    </p:spTree>
    <p:extLst>
      <p:ext uri="{BB962C8B-B14F-4D97-AF65-F5344CB8AC3E}">
        <p14:creationId xmlns:p14="http://schemas.microsoft.com/office/powerpoint/2010/main" val="2441872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2760D5-FD42-5049-6C3D-A474493B7BEB}"/>
              </a:ext>
            </a:extLst>
          </p:cNvPr>
          <p:cNvSpPr>
            <a:spLocks noGrp="1"/>
          </p:cNvSpPr>
          <p:nvPr>
            <p:ph type="body" sz="quarter" idx="10"/>
          </p:nvPr>
        </p:nvSpPr>
        <p:spPr/>
        <p:txBody>
          <a:bodyPr>
            <a:normAutofit/>
          </a:bodyPr>
          <a:lstStyle/>
          <a:p>
            <a:r>
              <a:rPr lang="en-US" sz="2800" baseline="30000" dirty="0"/>
              <a:t>13</a:t>
            </a:r>
            <a:r>
              <a:rPr lang="en-US" sz="2800" dirty="0"/>
              <a:t> for “Whoever will call on the name of the Lord will be saved.” </a:t>
            </a:r>
            <a:r>
              <a:rPr lang="en-US" sz="2800" baseline="30000" dirty="0"/>
              <a:t>14</a:t>
            </a:r>
            <a:r>
              <a:rPr lang="en-US" sz="2800" dirty="0"/>
              <a:t> How then will they call on Him in whom they have not believed? How will they believe in Him whom they have not heard? And how will they hear without a preacher? </a:t>
            </a:r>
          </a:p>
        </p:txBody>
      </p:sp>
      <p:sp>
        <p:nvSpPr>
          <p:cNvPr id="3" name="Text Placeholder 2">
            <a:extLst>
              <a:ext uri="{FF2B5EF4-FFF2-40B4-BE49-F238E27FC236}">
                <a16:creationId xmlns:a16="http://schemas.microsoft.com/office/drawing/2014/main" id="{5E8A8EF8-8E53-62DE-4404-898DEB087515}"/>
              </a:ext>
            </a:extLst>
          </p:cNvPr>
          <p:cNvSpPr>
            <a:spLocks noGrp="1"/>
          </p:cNvSpPr>
          <p:nvPr>
            <p:ph type="body" sz="quarter" idx="11"/>
          </p:nvPr>
        </p:nvSpPr>
        <p:spPr/>
        <p:txBody>
          <a:bodyPr/>
          <a:lstStyle/>
          <a:p>
            <a:r>
              <a:rPr lang="en-US" dirty="0"/>
              <a:t>- Romans 10:13-14</a:t>
            </a:r>
          </a:p>
        </p:txBody>
      </p:sp>
    </p:spTree>
    <p:extLst>
      <p:ext uri="{BB962C8B-B14F-4D97-AF65-F5344CB8AC3E}">
        <p14:creationId xmlns:p14="http://schemas.microsoft.com/office/powerpoint/2010/main" val="570058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2760D5-FD42-5049-6C3D-A474493B7BEB}"/>
              </a:ext>
            </a:extLst>
          </p:cNvPr>
          <p:cNvSpPr>
            <a:spLocks noGrp="1"/>
          </p:cNvSpPr>
          <p:nvPr>
            <p:ph type="body" sz="quarter" idx="10"/>
          </p:nvPr>
        </p:nvSpPr>
        <p:spPr/>
        <p:txBody>
          <a:bodyPr>
            <a:normAutofit/>
          </a:bodyPr>
          <a:lstStyle/>
          <a:p>
            <a:r>
              <a:rPr lang="en-US" sz="2800" baseline="30000" dirty="0"/>
              <a:t>15</a:t>
            </a:r>
            <a:r>
              <a:rPr lang="en-US" sz="2800" dirty="0"/>
              <a:t> How will they preach unless they are sent? Just as it is written, “How beautiful are the feet of those who bring good news of good things!” </a:t>
            </a:r>
            <a:r>
              <a:rPr lang="en-US" sz="2800" baseline="30000" dirty="0"/>
              <a:t>16</a:t>
            </a:r>
            <a:r>
              <a:rPr lang="en-US" sz="2800" dirty="0"/>
              <a:t> However, they did not all heed the good news; for Isaiah says, “Lord, who has believed our report?” </a:t>
            </a:r>
            <a:r>
              <a:rPr lang="en-US" sz="2800" baseline="30000" dirty="0"/>
              <a:t>17</a:t>
            </a:r>
            <a:r>
              <a:rPr lang="en-US" sz="2800" dirty="0"/>
              <a:t> So faith comes from hearing, and hearing by the word of Christ.</a:t>
            </a:r>
          </a:p>
        </p:txBody>
      </p:sp>
      <p:sp>
        <p:nvSpPr>
          <p:cNvPr id="3" name="Text Placeholder 2">
            <a:extLst>
              <a:ext uri="{FF2B5EF4-FFF2-40B4-BE49-F238E27FC236}">
                <a16:creationId xmlns:a16="http://schemas.microsoft.com/office/drawing/2014/main" id="{5E8A8EF8-8E53-62DE-4404-898DEB087515}"/>
              </a:ext>
            </a:extLst>
          </p:cNvPr>
          <p:cNvSpPr>
            <a:spLocks noGrp="1"/>
          </p:cNvSpPr>
          <p:nvPr>
            <p:ph type="body" sz="quarter" idx="11"/>
          </p:nvPr>
        </p:nvSpPr>
        <p:spPr/>
        <p:txBody>
          <a:bodyPr/>
          <a:lstStyle/>
          <a:p>
            <a:r>
              <a:rPr lang="en-US" dirty="0"/>
              <a:t>- Romans 10:15-17</a:t>
            </a:r>
          </a:p>
        </p:txBody>
      </p:sp>
    </p:spTree>
    <p:extLst>
      <p:ext uri="{BB962C8B-B14F-4D97-AF65-F5344CB8AC3E}">
        <p14:creationId xmlns:p14="http://schemas.microsoft.com/office/powerpoint/2010/main" val="1090540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DC94-B044-1C30-D9D2-93CF4DCED5FD}"/>
              </a:ext>
            </a:extLst>
          </p:cNvPr>
          <p:cNvSpPr>
            <a:spLocks noGrp="1"/>
          </p:cNvSpPr>
          <p:nvPr>
            <p:ph type="title"/>
          </p:nvPr>
        </p:nvSpPr>
        <p:spPr/>
        <p:txBody>
          <a:bodyPr/>
          <a:lstStyle/>
          <a:p>
            <a:r>
              <a:rPr lang="en-US" dirty="0"/>
              <a:t>B. What do we do with the Gospel?</a:t>
            </a:r>
          </a:p>
        </p:txBody>
      </p:sp>
      <p:sp>
        <p:nvSpPr>
          <p:cNvPr id="3" name="Text Placeholder 2">
            <a:extLst>
              <a:ext uri="{FF2B5EF4-FFF2-40B4-BE49-F238E27FC236}">
                <a16:creationId xmlns:a16="http://schemas.microsoft.com/office/drawing/2014/main" id="{F48C6A58-F810-CBBE-3308-CC01F0CF61DB}"/>
              </a:ext>
            </a:extLst>
          </p:cNvPr>
          <p:cNvSpPr>
            <a:spLocks noGrp="1"/>
          </p:cNvSpPr>
          <p:nvPr>
            <p:ph type="body" sz="quarter" idx="10"/>
          </p:nvPr>
        </p:nvSpPr>
        <p:spPr/>
        <p:txBody>
          <a:bodyPr/>
          <a:lstStyle/>
          <a:p>
            <a:pPr marL="742950" indent="-742950">
              <a:spcAft>
                <a:spcPts val="1200"/>
              </a:spcAft>
              <a:buFont typeface="+mj-lt"/>
              <a:buAutoNum type="arabicPeriod" startAt="3"/>
            </a:pPr>
            <a:r>
              <a:rPr lang="en-US" sz="4000" dirty="0"/>
              <a:t>Those who don't obey the gospel will pay the penalty of </a:t>
            </a:r>
            <a:r>
              <a:rPr lang="en-US" sz="4000" b="1" u="sng" dirty="0">
                <a:latin typeface="Lato Black" panose="020F0502020204030203" pitchFamily="34" charset="0"/>
                <a:ea typeface="Lato Black" panose="020F0502020204030203" pitchFamily="34" charset="0"/>
                <a:cs typeface="Lato Black" panose="020F0502020204030203" pitchFamily="34" charset="0"/>
              </a:rPr>
              <a:t>everlasting</a:t>
            </a:r>
            <a:r>
              <a:rPr lang="en-US" sz="4000" dirty="0"/>
              <a:t> destruction.</a:t>
            </a:r>
          </a:p>
          <a:p>
            <a:pPr marL="1280160" lvl="1" indent="-457200"/>
            <a:r>
              <a:rPr lang="en-US" sz="3200" b="1" u="sng" dirty="0">
                <a:latin typeface="Lato Black" panose="020F0502020204030203" pitchFamily="34" charset="0"/>
                <a:ea typeface="Lato Black" panose="020F0502020204030203" pitchFamily="34" charset="0"/>
                <a:cs typeface="Lato Black" panose="020F0502020204030203" pitchFamily="34" charset="0"/>
              </a:rPr>
              <a:t>2 Thessalonians 1:8-9</a:t>
            </a:r>
          </a:p>
        </p:txBody>
      </p:sp>
    </p:spTree>
    <p:extLst>
      <p:ext uri="{BB962C8B-B14F-4D97-AF65-F5344CB8AC3E}">
        <p14:creationId xmlns:p14="http://schemas.microsoft.com/office/powerpoint/2010/main" val="3170510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2760D5-FD42-5049-6C3D-A474493B7BEB}"/>
              </a:ext>
            </a:extLst>
          </p:cNvPr>
          <p:cNvSpPr>
            <a:spLocks noGrp="1"/>
          </p:cNvSpPr>
          <p:nvPr>
            <p:ph type="body" sz="quarter" idx="10"/>
          </p:nvPr>
        </p:nvSpPr>
        <p:spPr/>
        <p:txBody>
          <a:bodyPr>
            <a:normAutofit/>
          </a:bodyPr>
          <a:lstStyle/>
          <a:p>
            <a:r>
              <a:rPr lang="en-US" sz="2800" baseline="30000" dirty="0"/>
              <a:t>8</a:t>
            </a:r>
            <a:r>
              <a:rPr lang="en-US" sz="2800" dirty="0"/>
              <a:t> dealing out retribution to those who do not know God and to those who do not obey the gospel of our Lord Jesus. </a:t>
            </a:r>
            <a:r>
              <a:rPr lang="en-US" sz="2800" baseline="30000" dirty="0"/>
              <a:t>9</a:t>
            </a:r>
            <a:r>
              <a:rPr lang="en-US" sz="2800" dirty="0"/>
              <a:t> These will pay the penalty of eternal destruction, away from the presence of the Lord and from the glory of His power,</a:t>
            </a:r>
          </a:p>
        </p:txBody>
      </p:sp>
      <p:sp>
        <p:nvSpPr>
          <p:cNvPr id="3" name="Text Placeholder 2">
            <a:extLst>
              <a:ext uri="{FF2B5EF4-FFF2-40B4-BE49-F238E27FC236}">
                <a16:creationId xmlns:a16="http://schemas.microsoft.com/office/drawing/2014/main" id="{5E8A8EF8-8E53-62DE-4404-898DEB087515}"/>
              </a:ext>
            </a:extLst>
          </p:cNvPr>
          <p:cNvSpPr>
            <a:spLocks noGrp="1"/>
          </p:cNvSpPr>
          <p:nvPr>
            <p:ph type="body" sz="quarter" idx="11"/>
          </p:nvPr>
        </p:nvSpPr>
        <p:spPr/>
        <p:txBody>
          <a:bodyPr/>
          <a:lstStyle/>
          <a:p>
            <a:r>
              <a:rPr lang="en-US" dirty="0"/>
              <a:t>- 2 Thessalonians 1:8-9</a:t>
            </a:r>
          </a:p>
        </p:txBody>
      </p:sp>
    </p:spTree>
    <p:extLst>
      <p:ext uri="{BB962C8B-B14F-4D97-AF65-F5344CB8AC3E}">
        <p14:creationId xmlns:p14="http://schemas.microsoft.com/office/powerpoint/2010/main" val="796790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891A-587B-3044-6BC4-841A7A58EE63}"/>
              </a:ext>
            </a:extLst>
          </p:cNvPr>
          <p:cNvSpPr>
            <a:spLocks noGrp="1"/>
          </p:cNvSpPr>
          <p:nvPr>
            <p:ph type="title"/>
          </p:nvPr>
        </p:nvSpPr>
        <p:spPr/>
        <p:txBody>
          <a:bodyPr>
            <a:normAutofit/>
          </a:bodyPr>
          <a:lstStyle/>
          <a:p>
            <a:r>
              <a:rPr lang="en-US" dirty="0"/>
              <a:t>Obeying the Plain Gospel</a:t>
            </a:r>
          </a:p>
        </p:txBody>
      </p:sp>
      <p:sp>
        <p:nvSpPr>
          <p:cNvPr id="3" name="Text Placeholder 2">
            <a:extLst>
              <a:ext uri="{FF2B5EF4-FFF2-40B4-BE49-F238E27FC236}">
                <a16:creationId xmlns:a16="http://schemas.microsoft.com/office/drawing/2014/main" id="{5F9CFD3C-5B2C-F395-E2EF-F5A8350C1C95}"/>
              </a:ext>
            </a:extLst>
          </p:cNvPr>
          <p:cNvSpPr>
            <a:spLocks noGrp="1"/>
          </p:cNvSpPr>
          <p:nvPr>
            <p:ph type="body" sz="quarter" idx="10"/>
          </p:nvPr>
        </p:nvSpPr>
        <p:spPr/>
        <p:txBody>
          <a:bodyPr>
            <a:normAutofit/>
          </a:bodyPr>
          <a:lstStyle/>
          <a:p>
            <a:pPr marL="731520" indent="-731520">
              <a:buFont typeface="+mj-lt"/>
              <a:buAutoNum type="alphaUcPeriod"/>
            </a:pPr>
            <a:r>
              <a:rPr lang="en-US" sz="4800" b="1" dirty="0"/>
              <a:t>What is the Gospel?</a:t>
            </a:r>
          </a:p>
        </p:txBody>
      </p:sp>
    </p:spTree>
    <p:extLst>
      <p:ext uri="{BB962C8B-B14F-4D97-AF65-F5344CB8AC3E}">
        <p14:creationId xmlns:p14="http://schemas.microsoft.com/office/powerpoint/2010/main" val="3851065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DC94-B044-1C30-D9D2-93CF4DCED5FD}"/>
              </a:ext>
            </a:extLst>
          </p:cNvPr>
          <p:cNvSpPr>
            <a:spLocks noGrp="1"/>
          </p:cNvSpPr>
          <p:nvPr>
            <p:ph type="title"/>
          </p:nvPr>
        </p:nvSpPr>
        <p:spPr/>
        <p:txBody>
          <a:bodyPr/>
          <a:lstStyle/>
          <a:p>
            <a:r>
              <a:rPr lang="en-US" dirty="0"/>
              <a:t>B. What do we do with the Gospel?</a:t>
            </a:r>
          </a:p>
        </p:txBody>
      </p:sp>
      <p:sp>
        <p:nvSpPr>
          <p:cNvPr id="3" name="Text Placeholder 2">
            <a:extLst>
              <a:ext uri="{FF2B5EF4-FFF2-40B4-BE49-F238E27FC236}">
                <a16:creationId xmlns:a16="http://schemas.microsoft.com/office/drawing/2014/main" id="{F48C6A58-F810-CBBE-3308-CC01F0CF61DB}"/>
              </a:ext>
            </a:extLst>
          </p:cNvPr>
          <p:cNvSpPr>
            <a:spLocks noGrp="1"/>
          </p:cNvSpPr>
          <p:nvPr>
            <p:ph type="body" sz="quarter" idx="10"/>
          </p:nvPr>
        </p:nvSpPr>
        <p:spPr/>
        <p:txBody>
          <a:bodyPr/>
          <a:lstStyle/>
          <a:p>
            <a:pPr marL="742950" indent="-742950">
              <a:spcAft>
                <a:spcPts val="1200"/>
              </a:spcAft>
              <a:buFont typeface="+mj-lt"/>
              <a:buAutoNum type="arabicPeriod" startAt="4"/>
            </a:pPr>
            <a:r>
              <a:rPr lang="en-US" sz="4000" dirty="0"/>
              <a:t>One must obey the gospel in order to be part of the </a:t>
            </a:r>
            <a:r>
              <a:rPr lang="en-US" sz="4000" b="1" u="sng" dirty="0">
                <a:latin typeface="Lato Black" panose="020F0502020204030203" pitchFamily="34" charset="0"/>
                <a:ea typeface="Lato Black" panose="020F0502020204030203" pitchFamily="34" charset="0"/>
                <a:cs typeface="Lato Black" panose="020F0502020204030203" pitchFamily="34" charset="0"/>
              </a:rPr>
              <a:t>household / family</a:t>
            </a:r>
            <a:r>
              <a:rPr lang="en-US" sz="4000" dirty="0"/>
              <a:t> of God.</a:t>
            </a:r>
          </a:p>
          <a:p>
            <a:pPr marL="1280160" lvl="1" indent="-457200"/>
            <a:r>
              <a:rPr lang="en-US" sz="3200" b="1" u="sng" dirty="0">
                <a:latin typeface="Lato Black" panose="020F0502020204030203" pitchFamily="34" charset="0"/>
                <a:ea typeface="Lato Black" panose="020F0502020204030203" pitchFamily="34" charset="0"/>
                <a:cs typeface="Lato Black" panose="020F0502020204030203" pitchFamily="34" charset="0"/>
              </a:rPr>
              <a:t>1 Peter 4:17</a:t>
            </a:r>
          </a:p>
        </p:txBody>
      </p:sp>
    </p:spTree>
    <p:extLst>
      <p:ext uri="{BB962C8B-B14F-4D97-AF65-F5344CB8AC3E}">
        <p14:creationId xmlns:p14="http://schemas.microsoft.com/office/powerpoint/2010/main" val="2331012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C0EDFE-482F-1C33-FCC3-CC3D3F303F93}"/>
              </a:ext>
            </a:extLst>
          </p:cNvPr>
          <p:cNvSpPr>
            <a:spLocks noGrp="1"/>
          </p:cNvSpPr>
          <p:nvPr>
            <p:ph type="body" sz="quarter" idx="10"/>
          </p:nvPr>
        </p:nvSpPr>
        <p:spPr/>
        <p:txBody>
          <a:bodyPr>
            <a:normAutofit/>
          </a:bodyPr>
          <a:lstStyle/>
          <a:p>
            <a:r>
              <a:rPr lang="en-US" sz="2800" dirty="0"/>
              <a:t>For it is time for judgment to begin with the household of God; and if it begins with us first, what will be the outcome for those who do not obey the gospel of God?</a:t>
            </a:r>
          </a:p>
        </p:txBody>
      </p:sp>
      <p:sp>
        <p:nvSpPr>
          <p:cNvPr id="3" name="Text Placeholder 2">
            <a:extLst>
              <a:ext uri="{FF2B5EF4-FFF2-40B4-BE49-F238E27FC236}">
                <a16:creationId xmlns:a16="http://schemas.microsoft.com/office/drawing/2014/main" id="{822FE1D4-820A-B5A1-D1B7-86BD02563EDF}"/>
              </a:ext>
            </a:extLst>
          </p:cNvPr>
          <p:cNvSpPr>
            <a:spLocks noGrp="1"/>
          </p:cNvSpPr>
          <p:nvPr>
            <p:ph type="body" sz="quarter" idx="11"/>
          </p:nvPr>
        </p:nvSpPr>
        <p:spPr/>
        <p:txBody>
          <a:bodyPr/>
          <a:lstStyle/>
          <a:p>
            <a:r>
              <a:rPr lang="en-US" dirty="0"/>
              <a:t>- 1 Peter 4:17</a:t>
            </a:r>
          </a:p>
        </p:txBody>
      </p:sp>
    </p:spTree>
    <p:extLst>
      <p:ext uri="{BB962C8B-B14F-4D97-AF65-F5344CB8AC3E}">
        <p14:creationId xmlns:p14="http://schemas.microsoft.com/office/powerpoint/2010/main" val="1381781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891A-587B-3044-6BC4-841A7A58EE63}"/>
              </a:ext>
            </a:extLst>
          </p:cNvPr>
          <p:cNvSpPr>
            <a:spLocks noGrp="1"/>
          </p:cNvSpPr>
          <p:nvPr>
            <p:ph type="title"/>
          </p:nvPr>
        </p:nvSpPr>
        <p:spPr/>
        <p:txBody>
          <a:bodyPr>
            <a:normAutofit/>
          </a:bodyPr>
          <a:lstStyle/>
          <a:p>
            <a:r>
              <a:rPr lang="en-US" dirty="0"/>
              <a:t>Obeying the Plain Gospel</a:t>
            </a:r>
          </a:p>
        </p:txBody>
      </p:sp>
      <p:sp>
        <p:nvSpPr>
          <p:cNvPr id="3" name="Text Placeholder 2">
            <a:extLst>
              <a:ext uri="{FF2B5EF4-FFF2-40B4-BE49-F238E27FC236}">
                <a16:creationId xmlns:a16="http://schemas.microsoft.com/office/drawing/2014/main" id="{5F9CFD3C-5B2C-F395-E2EF-F5A8350C1C95}"/>
              </a:ext>
            </a:extLst>
          </p:cNvPr>
          <p:cNvSpPr>
            <a:spLocks noGrp="1"/>
          </p:cNvSpPr>
          <p:nvPr>
            <p:ph type="body" sz="quarter" idx="10"/>
          </p:nvPr>
        </p:nvSpPr>
        <p:spPr/>
        <p:txBody>
          <a:bodyPr>
            <a:normAutofit/>
          </a:bodyPr>
          <a:lstStyle/>
          <a:p>
            <a:pPr marL="731520" indent="-731520">
              <a:buFont typeface="+mj-lt"/>
              <a:buAutoNum type="alphaUcPeriod"/>
            </a:pPr>
            <a:r>
              <a:rPr lang="en-US" sz="2400" dirty="0"/>
              <a:t>What is the Gospel?</a:t>
            </a:r>
          </a:p>
          <a:p>
            <a:pPr marL="731520" indent="-731520">
              <a:buFont typeface="+mj-lt"/>
              <a:buAutoNum type="alphaUcPeriod"/>
            </a:pPr>
            <a:r>
              <a:rPr lang="en-US" sz="2400" dirty="0"/>
              <a:t>What do we do with the Gospel?</a:t>
            </a:r>
          </a:p>
          <a:p>
            <a:pPr marL="731520" indent="-731520">
              <a:buFont typeface="+mj-lt"/>
              <a:buAutoNum type="alphaUcPeriod"/>
            </a:pPr>
            <a:r>
              <a:rPr lang="en-US" sz="4800" b="1" dirty="0"/>
              <a:t>How do we obey </a:t>
            </a:r>
            <a:br>
              <a:rPr lang="en-US" sz="4800" b="1" dirty="0"/>
            </a:br>
            <a:r>
              <a:rPr lang="en-US" sz="4800" b="1" dirty="0"/>
              <a:t>the Gospel?</a:t>
            </a:r>
          </a:p>
        </p:txBody>
      </p:sp>
    </p:spTree>
    <p:extLst>
      <p:ext uri="{BB962C8B-B14F-4D97-AF65-F5344CB8AC3E}">
        <p14:creationId xmlns:p14="http://schemas.microsoft.com/office/powerpoint/2010/main" val="2076859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DC94-B044-1C30-D9D2-93CF4DCED5FD}"/>
              </a:ext>
            </a:extLst>
          </p:cNvPr>
          <p:cNvSpPr>
            <a:spLocks noGrp="1"/>
          </p:cNvSpPr>
          <p:nvPr>
            <p:ph type="title"/>
          </p:nvPr>
        </p:nvSpPr>
        <p:spPr/>
        <p:txBody>
          <a:bodyPr/>
          <a:lstStyle/>
          <a:p>
            <a:r>
              <a:rPr lang="en-US" dirty="0"/>
              <a:t>C. How do we obey the Gospel?</a:t>
            </a:r>
          </a:p>
        </p:txBody>
      </p:sp>
      <p:sp>
        <p:nvSpPr>
          <p:cNvPr id="3" name="Text Placeholder 2">
            <a:extLst>
              <a:ext uri="{FF2B5EF4-FFF2-40B4-BE49-F238E27FC236}">
                <a16:creationId xmlns:a16="http://schemas.microsoft.com/office/drawing/2014/main" id="{F48C6A58-F810-CBBE-3308-CC01F0CF61DB}"/>
              </a:ext>
            </a:extLst>
          </p:cNvPr>
          <p:cNvSpPr>
            <a:spLocks noGrp="1"/>
          </p:cNvSpPr>
          <p:nvPr>
            <p:ph type="body" sz="quarter" idx="10"/>
          </p:nvPr>
        </p:nvSpPr>
        <p:spPr/>
        <p:txBody>
          <a:bodyPr/>
          <a:lstStyle/>
          <a:p>
            <a:pPr marL="742950" indent="-742950">
              <a:spcAft>
                <a:spcPts val="1200"/>
              </a:spcAft>
              <a:buFont typeface="+mj-lt"/>
              <a:buAutoNum type="arabicPeriod"/>
            </a:pPr>
            <a:r>
              <a:rPr lang="en-US" sz="4000" dirty="0"/>
              <a:t>A person must </a:t>
            </a:r>
            <a:r>
              <a:rPr lang="en-US" sz="4000" b="1" u="sng" dirty="0">
                <a:latin typeface="Lato Black" panose="020F0502020204030203" pitchFamily="34" charset="0"/>
                <a:ea typeface="Lato Black" panose="020F0502020204030203" pitchFamily="34" charset="0"/>
                <a:cs typeface="Lato Black" panose="020F0502020204030203" pitchFamily="34" charset="0"/>
              </a:rPr>
              <a:t>die</a:t>
            </a:r>
            <a:r>
              <a:rPr lang="en-US" sz="4000" dirty="0"/>
              <a:t> to their sins before they can be buried.</a:t>
            </a:r>
          </a:p>
          <a:p>
            <a:pPr marL="1280160" lvl="1" indent="-457200"/>
            <a:r>
              <a:rPr lang="en-US" sz="3200" b="1" u="sng" dirty="0">
                <a:latin typeface="Lato Black" panose="020F0502020204030203" pitchFamily="34" charset="0"/>
                <a:ea typeface="Lato Black" panose="020F0502020204030203" pitchFamily="34" charset="0"/>
                <a:cs typeface="Lato Black" panose="020F0502020204030203" pitchFamily="34" charset="0"/>
              </a:rPr>
              <a:t>Romans 6:1-4</a:t>
            </a:r>
          </a:p>
        </p:txBody>
      </p:sp>
    </p:spTree>
    <p:extLst>
      <p:ext uri="{BB962C8B-B14F-4D97-AF65-F5344CB8AC3E}">
        <p14:creationId xmlns:p14="http://schemas.microsoft.com/office/powerpoint/2010/main" val="2781850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439D15-3563-F9CB-BA67-75DE12135D57}"/>
              </a:ext>
            </a:extLst>
          </p:cNvPr>
          <p:cNvSpPr>
            <a:spLocks noGrp="1"/>
          </p:cNvSpPr>
          <p:nvPr>
            <p:ph type="body" sz="quarter" idx="10"/>
          </p:nvPr>
        </p:nvSpPr>
        <p:spPr/>
        <p:txBody>
          <a:bodyPr>
            <a:normAutofit/>
          </a:bodyPr>
          <a:lstStyle/>
          <a:p>
            <a:r>
              <a:rPr lang="en-US" sz="2800" baseline="30000" dirty="0"/>
              <a:t>1</a:t>
            </a:r>
            <a:r>
              <a:rPr lang="en-US" sz="2800" dirty="0"/>
              <a:t> What shall we say then? Are we to continue in sin so that grace may increase? </a:t>
            </a:r>
            <a:r>
              <a:rPr lang="en-US" sz="2800" baseline="30000" dirty="0"/>
              <a:t>2</a:t>
            </a:r>
            <a:r>
              <a:rPr lang="en-US" sz="2800" dirty="0"/>
              <a:t> May it never be! How shall we who died to sin still live in it? </a:t>
            </a:r>
            <a:r>
              <a:rPr lang="en-US" sz="2800" baseline="30000" dirty="0"/>
              <a:t>3</a:t>
            </a:r>
            <a:r>
              <a:rPr lang="en-US" sz="2800" dirty="0"/>
              <a:t> Or do you not know that all of us who have been baptized into Christ Jesus have been baptized into His death?</a:t>
            </a:r>
          </a:p>
        </p:txBody>
      </p:sp>
      <p:sp>
        <p:nvSpPr>
          <p:cNvPr id="3" name="Text Placeholder 2">
            <a:extLst>
              <a:ext uri="{FF2B5EF4-FFF2-40B4-BE49-F238E27FC236}">
                <a16:creationId xmlns:a16="http://schemas.microsoft.com/office/drawing/2014/main" id="{89B2C433-5DD8-4712-722C-78F7C96C8EDA}"/>
              </a:ext>
            </a:extLst>
          </p:cNvPr>
          <p:cNvSpPr>
            <a:spLocks noGrp="1"/>
          </p:cNvSpPr>
          <p:nvPr>
            <p:ph type="body" sz="quarter" idx="11"/>
          </p:nvPr>
        </p:nvSpPr>
        <p:spPr/>
        <p:txBody>
          <a:bodyPr/>
          <a:lstStyle/>
          <a:p>
            <a:r>
              <a:rPr lang="en-US" dirty="0"/>
              <a:t>- Romans 6:1-3</a:t>
            </a:r>
          </a:p>
        </p:txBody>
      </p:sp>
    </p:spTree>
    <p:extLst>
      <p:ext uri="{BB962C8B-B14F-4D97-AF65-F5344CB8AC3E}">
        <p14:creationId xmlns:p14="http://schemas.microsoft.com/office/powerpoint/2010/main" val="3982805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439D15-3563-F9CB-BA67-75DE12135D57}"/>
              </a:ext>
            </a:extLst>
          </p:cNvPr>
          <p:cNvSpPr>
            <a:spLocks noGrp="1"/>
          </p:cNvSpPr>
          <p:nvPr>
            <p:ph type="body" sz="quarter" idx="10"/>
          </p:nvPr>
        </p:nvSpPr>
        <p:spPr/>
        <p:txBody>
          <a:bodyPr>
            <a:normAutofit/>
          </a:bodyPr>
          <a:lstStyle/>
          <a:p>
            <a:r>
              <a:rPr lang="en-US" dirty="0"/>
              <a:t>Therefore we have been buried with Him through baptism into death, so that as Christ was raised from the dead through the glory of the Father, so we too might walk in newness of life.</a:t>
            </a:r>
          </a:p>
        </p:txBody>
      </p:sp>
      <p:sp>
        <p:nvSpPr>
          <p:cNvPr id="3" name="Text Placeholder 2">
            <a:extLst>
              <a:ext uri="{FF2B5EF4-FFF2-40B4-BE49-F238E27FC236}">
                <a16:creationId xmlns:a16="http://schemas.microsoft.com/office/drawing/2014/main" id="{89B2C433-5DD8-4712-722C-78F7C96C8EDA}"/>
              </a:ext>
            </a:extLst>
          </p:cNvPr>
          <p:cNvSpPr>
            <a:spLocks noGrp="1"/>
          </p:cNvSpPr>
          <p:nvPr>
            <p:ph type="body" sz="quarter" idx="11"/>
          </p:nvPr>
        </p:nvSpPr>
        <p:spPr/>
        <p:txBody>
          <a:bodyPr/>
          <a:lstStyle/>
          <a:p>
            <a:r>
              <a:rPr lang="en-US" dirty="0"/>
              <a:t>- Romans 6:4</a:t>
            </a:r>
          </a:p>
        </p:txBody>
      </p:sp>
    </p:spTree>
    <p:extLst>
      <p:ext uri="{BB962C8B-B14F-4D97-AF65-F5344CB8AC3E}">
        <p14:creationId xmlns:p14="http://schemas.microsoft.com/office/powerpoint/2010/main" val="1029714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DC94-B044-1C30-D9D2-93CF4DCED5FD}"/>
              </a:ext>
            </a:extLst>
          </p:cNvPr>
          <p:cNvSpPr>
            <a:spLocks noGrp="1"/>
          </p:cNvSpPr>
          <p:nvPr>
            <p:ph type="title"/>
          </p:nvPr>
        </p:nvSpPr>
        <p:spPr/>
        <p:txBody>
          <a:bodyPr/>
          <a:lstStyle/>
          <a:p>
            <a:r>
              <a:rPr lang="en-US" dirty="0"/>
              <a:t>C. How do we obey the Gospel?</a:t>
            </a:r>
          </a:p>
        </p:txBody>
      </p:sp>
      <p:sp>
        <p:nvSpPr>
          <p:cNvPr id="3" name="Text Placeholder 2">
            <a:extLst>
              <a:ext uri="{FF2B5EF4-FFF2-40B4-BE49-F238E27FC236}">
                <a16:creationId xmlns:a16="http://schemas.microsoft.com/office/drawing/2014/main" id="{F48C6A58-F810-CBBE-3308-CC01F0CF61DB}"/>
              </a:ext>
            </a:extLst>
          </p:cNvPr>
          <p:cNvSpPr>
            <a:spLocks noGrp="1"/>
          </p:cNvSpPr>
          <p:nvPr>
            <p:ph type="body" sz="quarter" idx="10"/>
          </p:nvPr>
        </p:nvSpPr>
        <p:spPr/>
        <p:txBody>
          <a:bodyPr/>
          <a:lstStyle/>
          <a:p>
            <a:pPr marL="742950" indent="-742950">
              <a:spcAft>
                <a:spcPts val="1200"/>
              </a:spcAft>
              <a:buFont typeface="+mj-lt"/>
              <a:buAutoNum type="arabicPeriod" startAt="2"/>
            </a:pPr>
            <a:r>
              <a:rPr lang="en-US" sz="4000" dirty="0"/>
              <a:t>Just as Jesus was buried, we too must be buried in </a:t>
            </a:r>
            <a:r>
              <a:rPr lang="en-US" sz="4000" b="1" u="sng" dirty="0">
                <a:latin typeface="Lato Black" panose="020F0502020204030203" pitchFamily="34" charset="0"/>
                <a:ea typeface="Lato Black" panose="020F0502020204030203" pitchFamily="34" charset="0"/>
                <a:cs typeface="Lato Black" panose="020F0502020204030203" pitchFamily="34" charset="0"/>
              </a:rPr>
              <a:t>baptism</a:t>
            </a:r>
            <a:r>
              <a:rPr lang="en-US" sz="4000" dirty="0"/>
              <a:t>, 6:4.</a:t>
            </a:r>
            <a:endParaRPr lang="en-US" sz="3200" b="1" u="sng"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1207047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DC94-B044-1C30-D9D2-93CF4DCED5FD}"/>
              </a:ext>
            </a:extLst>
          </p:cNvPr>
          <p:cNvSpPr>
            <a:spLocks noGrp="1"/>
          </p:cNvSpPr>
          <p:nvPr>
            <p:ph type="title"/>
          </p:nvPr>
        </p:nvSpPr>
        <p:spPr/>
        <p:txBody>
          <a:bodyPr/>
          <a:lstStyle/>
          <a:p>
            <a:r>
              <a:rPr lang="en-US" dirty="0"/>
              <a:t>C. How do we obey the Gospel?</a:t>
            </a:r>
          </a:p>
        </p:txBody>
      </p:sp>
      <p:sp>
        <p:nvSpPr>
          <p:cNvPr id="3" name="Text Placeholder 2">
            <a:extLst>
              <a:ext uri="{FF2B5EF4-FFF2-40B4-BE49-F238E27FC236}">
                <a16:creationId xmlns:a16="http://schemas.microsoft.com/office/drawing/2014/main" id="{F48C6A58-F810-CBBE-3308-CC01F0CF61DB}"/>
              </a:ext>
            </a:extLst>
          </p:cNvPr>
          <p:cNvSpPr>
            <a:spLocks noGrp="1"/>
          </p:cNvSpPr>
          <p:nvPr>
            <p:ph type="body" sz="quarter" idx="10"/>
          </p:nvPr>
        </p:nvSpPr>
        <p:spPr/>
        <p:txBody>
          <a:bodyPr/>
          <a:lstStyle/>
          <a:p>
            <a:pPr marL="742950" indent="-742950">
              <a:spcAft>
                <a:spcPts val="1200"/>
              </a:spcAft>
              <a:buFont typeface="+mj-lt"/>
              <a:buAutoNum type="arabicPeriod" startAt="3"/>
            </a:pPr>
            <a:r>
              <a:rPr lang="en-US" sz="4000" dirty="0"/>
              <a:t>Only after baptism is a person raised to walk in </a:t>
            </a:r>
            <a:r>
              <a:rPr lang="en-US" sz="4000" b="1" u="sng" dirty="0">
                <a:latin typeface="Lato Black" panose="020F0502020204030203" pitchFamily="34" charset="0"/>
                <a:ea typeface="Lato Black" panose="020F0502020204030203" pitchFamily="34" charset="0"/>
                <a:cs typeface="Lato Black" panose="020F0502020204030203" pitchFamily="34" charset="0"/>
              </a:rPr>
              <a:t>newness</a:t>
            </a:r>
            <a:r>
              <a:rPr lang="en-US" sz="4000" dirty="0"/>
              <a:t> of life, 6:4.</a:t>
            </a:r>
            <a:endParaRPr lang="en-US" sz="3200" b="1" u="sng"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3973955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D7313B-5B77-A225-5983-9948BB4722BD}"/>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296458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99AA-5612-4B2D-8F24-E4C7B80C3971}"/>
              </a:ext>
            </a:extLst>
          </p:cNvPr>
          <p:cNvSpPr>
            <a:spLocks noGrp="1"/>
          </p:cNvSpPr>
          <p:nvPr>
            <p:ph type="title"/>
          </p:nvPr>
        </p:nvSpPr>
        <p:spPr>
          <a:xfrm>
            <a:off x="4131324" y="848847"/>
            <a:ext cx="4845885" cy="3622074"/>
          </a:xfrm>
        </p:spPr>
        <p:txBody>
          <a:bodyPr>
            <a:normAutofit/>
          </a:bodyPr>
          <a:lstStyle/>
          <a:p>
            <a:pPr algn="l"/>
            <a:r>
              <a:rPr lang="en-US" sz="3600" dirty="0">
                <a:latin typeface="Lato Black" panose="020F0502020204030203" pitchFamily="34" charset="0"/>
                <a:ea typeface="Lato Black" panose="020F0502020204030203" pitchFamily="34" charset="0"/>
                <a:cs typeface="Lato Black" panose="020F0502020204030203" pitchFamily="34" charset="0"/>
              </a:rPr>
              <a:t>curtis@bibletalk.tv</a:t>
            </a:r>
            <a:br>
              <a:rPr lang="en-US" sz="3600" dirty="0"/>
            </a:br>
            <a:br>
              <a:rPr lang="en-US" sz="2400" dirty="0"/>
            </a:br>
            <a:r>
              <a:rPr lang="en-US" sz="3200" dirty="0"/>
              <a:t>BibleTalk.tv</a:t>
            </a:r>
            <a:br>
              <a:rPr lang="en-US" sz="3200" dirty="0"/>
            </a:br>
            <a:r>
              <a:rPr lang="en-US" sz="3200" dirty="0"/>
              <a:t>c/o Curtis Hartshorn</a:t>
            </a:r>
            <a:br>
              <a:rPr lang="en-US" sz="3200" dirty="0"/>
            </a:br>
            <a:r>
              <a:rPr lang="en-US" sz="3200" b="0" dirty="0"/>
              <a:t>14998 E. Reno</a:t>
            </a:r>
            <a:br>
              <a:rPr lang="en-US" sz="3200" b="0" dirty="0"/>
            </a:br>
            <a:r>
              <a:rPr lang="en-US" sz="3200" b="0" dirty="0"/>
              <a:t>Choctaw, OK 73020</a:t>
            </a:r>
            <a:endParaRPr lang="en-US" sz="3600" b="0" dirty="0"/>
          </a:p>
        </p:txBody>
      </p:sp>
      <p:sp>
        <p:nvSpPr>
          <p:cNvPr id="3" name="Rounded Rectangle 2">
            <a:extLst>
              <a:ext uri="{FF2B5EF4-FFF2-40B4-BE49-F238E27FC236}">
                <a16:creationId xmlns:a16="http://schemas.microsoft.com/office/drawing/2014/main" id="{30263E88-631D-9750-4BEB-DCE8B03105A9}"/>
              </a:ext>
            </a:extLst>
          </p:cNvPr>
          <p:cNvSpPr/>
          <p:nvPr/>
        </p:nvSpPr>
        <p:spPr>
          <a:xfrm>
            <a:off x="1035586" y="1223576"/>
            <a:ext cx="2500829" cy="604299"/>
          </a:xfrm>
          <a:prstGeom prst="roundRect">
            <a:avLst/>
          </a:prstGeom>
          <a:solidFill>
            <a:srgbClr val="6855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latin typeface="Lato Black" panose="020F0502020204030203" pitchFamily="34" charset="0"/>
                <a:ea typeface="Lato Black" panose="020F0502020204030203" pitchFamily="34" charset="0"/>
                <a:cs typeface="Lato Black" panose="020F0502020204030203" pitchFamily="34" charset="0"/>
              </a:rPr>
              <a:t>CONTACT INFO</a:t>
            </a:r>
          </a:p>
        </p:txBody>
      </p:sp>
    </p:spTree>
    <p:extLst>
      <p:ext uri="{BB962C8B-B14F-4D97-AF65-F5344CB8AC3E}">
        <p14:creationId xmlns:p14="http://schemas.microsoft.com/office/powerpoint/2010/main" val="3458951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DC94-B044-1C30-D9D2-93CF4DCED5FD}"/>
              </a:ext>
            </a:extLst>
          </p:cNvPr>
          <p:cNvSpPr>
            <a:spLocks noGrp="1"/>
          </p:cNvSpPr>
          <p:nvPr>
            <p:ph type="title"/>
          </p:nvPr>
        </p:nvSpPr>
        <p:spPr/>
        <p:txBody>
          <a:bodyPr/>
          <a:lstStyle/>
          <a:p>
            <a:r>
              <a:rPr lang="en-US" dirty="0"/>
              <a:t>A. What is the Gospel?</a:t>
            </a:r>
          </a:p>
        </p:txBody>
      </p:sp>
      <p:sp>
        <p:nvSpPr>
          <p:cNvPr id="3" name="Text Placeholder 2">
            <a:extLst>
              <a:ext uri="{FF2B5EF4-FFF2-40B4-BE49-F238E27FC236}">
                <a16:creationId xmlns:a16="http://schemas.microsoft.com/office/drawing/2014/main" id="{F48C6A58-F810-CBBE-3308-CC01F0CF61DB}"/>
              </a:ext>
            </a:extLst>
          </p:cNvPr>
          <p:cNvSpPr>
            <a:spLocks noGrp="1"/>
          </p:cNvSpPr>
          <p:nvPr>
            <p:ph type="body" sz="quarter" idx="10"/>
          </p:nvPr>
        </p:nvSpPr>
        <p:spPr/>
        <p:txBody>
          <a:bodyPr/>
          <a:lstStyle/>
          <a:p>
            <a:pPr marL="742950" indent="-742950">
              <a:spcAft>
                <a:spcPts val="1200"/>
              </a:spcAft>
              <a:buFont typeface="+mj-lt"/>
              <a:buAutoNum type="arabicPeriod"/>
            </a:pPr>
            <a:r>
              <a:rPr lang="en-US" sz="4000"/>
              <a:t>The Gospel </a:t>
            </a:r>
            <a:r>
              <a:rPr lang="en-US" sz="4000" dirty="0"/>
              <a:t>is the good news of </a:t>
            </a:r>
            <a:r>
              <a:rPr lang="en-US" sz="4000" b="1" u="sng" dirty="0">
                <a:latin typeface="Lato Black" panose="020F0502020204030203" pitchFamily="34" charset="0"/>
                <a:ea typeface="Lato Black" panose="020F0502020204030203" pitchFamily="34" charset="0"/>
                <a:cs typeface="Lato Black" panose="020F0502020204030203" pitchFamily="34" charset="0"/>
              </a:rPr>
              <a:t>salvation</a:t>
            </a:r>
            <a:r>
              <a:rPr lang="en-US" sz="4000" dirty="0"/>
              <a:t> for everyone </a:t>
            </a:r>
            <a:br>
              <a:rPr lang="en-US" sz="4000" dirty="0"/>
            </a:br>
            <a:r>
              <a:rPr lang="en-US" sz="4000" dirty="0"/>
              <a:t>through Christ.</a:t>
            </a:r>
          </a:p>
          <a:p>
            <a:pPr marL="1280160" lvl="1" indent="-457200"/>
            <a:r>
              <a:rPr lang="en-US" sz="3200" b="1" u="sng" dirty="0">
                <a:latin typeface="Lato Black" panose="020F0502020204030203" pitchFamily="34" charset="0"/>
                <a:ea typeface="Lato Black" panose="020F0502020204030203" pitchFamily="34" charset="0"/>
                <a:cs typeface="Lato Black" panose="020F0502020204030203" pitchFamily="34" charset="0"/>
              </a:rPr>
              <a:t>1 Corinthians 15:1-5</a:t>
            </a:r>
          </a:p>
        </p:txBody>
      </p:sp>
    </p:spTree>
    <p:extLst>
      <p:ext uri="{BB962C8B-B14F-4D97-AF65-F5344CB8AC3E}">
        <p14:creationId xmlns:p14="http://schemas.microsoft.com/office/powerpoint/2010/main" val="4130505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93BE60-A91C-2DA2-C171-CEFBD830DE7D}"/>
              </a:ext>
            </a:extLst>
          </p:cNvPr>
          <p:cNvSpPr>
            <a:spLocks noGrp="1"/>
          </p:cNvSpPr>
          <p:nvPr>
            <p:ph type="body" sz="quarter" idx="10"/>
          </p:nvPr>
        </p:nvSpPr>
        <p:spPr/>
        <p:txBody>
          <a:bodyPr>
            <a:normAutofit/>
          </a:bodyPr>
          <a:lstStyle/>
          <a:p>
            <a:r>
              <a:rPr lang="en-US" sz="2800" baseline="30000" dirty="0"/>
              <a:t>1</a:t>
            </a:r>
            <a:r>
              <a:rPr lang="en-US" sz="2800" dirty="0"/>
              <a:t> Now I make known to you, brethren, the gospel which I preached to you, which also you received, in which also you stand, </a:t>
            </a:r>
            <a:r>
              <a:rPr lang="en-US" sz="2800" baseline="30000" dirty="0"/>
              <a:t>2</a:t>
            </a:r>
            <a:r>
              <a:rPr lang="en-US" sz="2800" dirty="0"/>
              <a:t> by which also you are saved, if you hold fast the word which I preached to you, unless you believed in vain. </a:t>
            </a:r>
          </a:p>
        </p:txBody>
      </p:sp>
      <p:sp>
        <p:nvSpPr>
          <p:cNvPr id="3" name="Text Placeholder 2">
            <a:extLst>
              <a:ext uri="{FF2B5EF4-FFF2-40B4-BE49-F238E27FC236}">
                <a16:creationId xmlns:a16="http://schemas.microsoft.com/office/drawing/2014/main" id="{8EF54732-3D9C-1049-3876-F6E4E721DA59}"/>
              </a:ext>
            </a:extLst>
          </p:cNvPr>
          <p:cNvSpPr>
            <a:spLocks noGrp="1"/>
          </p:cNvSpPr>
          <p:nvPr>
            <p:ph type="body" sz="quarter" idx="11"/>
          </p:nvPr>
        </p:nvSpPr>
        <p:spPr/>
        <p:txBody>
          <a:bodyPr/>
          <a:lstStyle/>
          <a:p>
            <a:r>
              <a:rPr lang="en-US" dirty="0"/>
              <a:t>- 1 Corinthians 15:1-2</a:t>
            </a:r>
          </a:p>
        </p:txBody>
      </p:sp>
    </p:spTree>
    <p:extLst>
      <p:ext uri="{BB962C8B-B14F-4D97-AF65-F5344CB8AC3E}">
        <p14:creationId xmlns:p14="http://schemas.microsoft.com/office/powerpoint/2010/main" val="4194296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93BE60-A91C-2DA2-C171-CEFBD830DE7D}"/>
              </a:ext>
            </a:extLst>
          </p:cNvPr>
          <p:cNvSpPr>
            <a:spLocks noGrp="1"/>
          </p:cNvSpPr>
          <p:nvPr>
            <p:ph type="body" sz="quarter" idx="10"/>
          </p:nvPr>
        </p:nvSpPr>
        <p:spPr>
          <a:xfrm>
            <a:off x="713221" y="429598"/>
            <a:ext cx="7794675" cy="3680039"/>
          </a:xfrm>
        </p:spPr>
        <p:txBody>
          <a:bodyPr>
            <a:normAutofit/>
          </a:bodyPr>
          <a:lstStyle/>
          <a:p>
            <a:r>
              <a:rPr lang="en-US" sz="2800" baseline="30000" dirty="0"/>
              <a:t>3</a:t>
            </a:r>
            <a:r>
              <a:rPr lang="en-US" sz="2800" dirty="0"/>
              <a:t> For I delivered to you as of first importance what I also received, that Christ died for our sins according to the Scriptures, </a:t>
            </a:r>
            <a:r>
              <a:rPr lang="en-US" sz="2800" baseline="30000" dirty="0"/>
              <a:t>4</a:t>
            </a:r>
            <a:r>
              <a:rPr lang="en-US" sz="2800" dirty="0"/>
              <a:t> and that He was buried, and that He was raised on the third day according to the Scriptures, </a:t>
            </a:r>
            <a:r>
              <a:rPr lang="en-US" sz="2800" baseline="30000" dirty="0"/>
              <a:t>5</a:t>
            </a:r>
            <a:r>
              <a:rPr lang="en-US" sz="2800" dirty="0"/>
              <a:t> and that He appeared to Cephas, then to the twelve.</a:t>
            </a:r>
          </a:p>
        </p:txBody>
      </p:sp>
      <p:sp>
        <p:nvSpPr>
          <p:cNvPr id="3" name="Text Placeholder 2">
            <a:extLst>
              <a:ext uri="{FF2B5EF4-FFF2-40B4-BE49-F238E27FC236}">
                <a16:creationId xmlns:a16="http://schemas.microsoft.com/office/drawing/2014/main" id="{8EF54732-3D9C-1049-3876-F6E4E721DA59}"/>
              </a:ext>
            </a:extLst>
          </p:cNvPr>
          <p:cNvSpPr>
            <a:spLocks noGrp="1"/>
          </p:cNvSpPr>
          <p:nvPr>
            <p:ph type="body" sz="quarter" idx="11"/>
          </p:nvPr>
        </p:nvSpPr>
        <p:spPr/>
        <p:txBody>
          <a:bodyPr/>
          <a:lstStyle/>
          <a:p>
            <a:r>
              <a:rPr lang="en-US" dirty="0"/>
              <a:t>- 1 Corinthians 15:3-5</a:t>
            </a:r>
          </a:p>
        </p:txBody>
      </p:sp>
    </p:spTree>
    <p:extLst>
      <p:ext uri="{BB962C8B-B14F-4D97-AF65-F5344CB8AC3E}">
        <p14:creationId xmlns:p14="http://schemas.microsoft.com/office/powerpoint/2010/main" val="327234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DC94-B044-1C30-D9D2-93CF4DCED5FD}"/>
              </a:ext>
            </a:extLst>
          </p:cNvPr>
          <p:cNvSpPr>
            <a:spLocks noGrp="1"/>
          </p:cNvSpPr>
          <p:nvPr>
            <p:ph type="title"/>
          </p:nvPr>
        </p:nvSpPr>
        <p:spPr/>
        <p:txBody>
          <a:bodyPr/>
          <a:lstStyle/>
          <a:p>
            <a:r>
              <a:rPr lang="en-US" dirty="0"/>
              <a:t>A. What is the Gospel?</a:t>
            </a:r>
          </a:p>
        </p:txBody>
      </p:sp>
      <p:sp>
        <p:nvSpPr>
          <p:cNvPr id="3" name="Text Placeholder 2">
            <a:extLst>
              <a:ext uri="{FF2B5EF4-FFF2-40B4-BE49-F238E27FC236}">
                <a16:creationId xmlns:a16="http://schemas.microsoft.com/office/drawing/2014/main" id="{F48C6A58-F810-CBBE-3308-CC01F0CF61DB}"/>
              </a:ext>
            </a:extLst>
          </p:cNvPr>
          <p:cNvSpPr>
            <a:spLocks noGrp="1"/>
          </p:cNvSpPr>
          <p:nvPr>
            <p:ph type="body" sz="quarter" idx="10"/>
          </p:nvPr>
        </p:nvSpPr>
        <p:spPr/>
        <p:txBody>
          <a:bodyPr/>
          <a:lstStyle/>
          <a:p>
            <a:pPr marL="742950" indent="-742950">
              <a:spcAft>
                <a:spcPts val="1200"/>
              </a:spcAft>
              <a:buFont typeface="+mj-lt"/>
              <a:buAutoNum type="arabicPeriod" startAt="2"/>
            </a:pPr>
            <a:r>
              <a:rPr lang="en-US" sz="4000" dirty="0"/>
              <a:t>Paul already taught The Corinthians the gospel before, but he wanted to </a:t>
            </a:r>
            <a:r>
              <a:rPr lang="en-US" sz="4000" b="1" u="sng" dirty="0">
                <a:latin typeface="Lato Black" panose="020F0502020204030203" pitchFamily="34" charset="0"/>
                <a:ea typeface="Lato Black" panose="020F0502020204030203" pitchFamily="34" charset="0"/>
                <a:cs typeface="Lato Black" panose="020F0502020204030203" pitchFamily="34" charset="0"/>
              </a:rPr>
              <a:t>remind</a:t>
            </a:r>
            <a:r>
              <a:rPr lang="en-US" sz="4000" dirty="0"/>
              <a:t> them about it, 15:1.</a:t>
            </a:r>
            <a:endParaRPr lang="en-US" sz="3200" b="1" u="sng"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2242388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93BE60-A91C-2DA2-C171-CEFBD830DE7D}"/>
              </a:ext>
            </a:extLst>
          </p:cNvPr>
          <p:cNvSpPr>
            <a:spLocks noGrp="1"/>
          </p:cNvSpPr>
          <p:nvPr>
            <p:ph type="body" sz="quarter" idx="10"/>
          </p:nvPr>
        </p:nvSpPr>
        <p:spPr/>
        <p:txBody>
          <a:bodyPr>
            <a:normAutofit/>
          </a:bodyPr>
          <a:lstStyle/>
          <a:p>
            <a:r>
              <a:rPr lang="en-US" sz="2800" dirty="0"/>
              <a:t>Now I make known to you, brethren, the gospel which I preached to you, which also you received, in which also you stand,</a:t>
            </a:r>
          </a:p>
        </p:txBody>
      </p:sp>
      <p:sp>
        <p:nvSpPr>
          <p:cNvPr id="3" name="Text Placeholder 2">
            <a:extLst>
              <a:ext uri="{FF2B5EF4-FFF2-40B4-BE49-F238E27FC236}">
                <a16:creationId xmlns:a16="http://schemas.microsoft.com/office/drawing/2014/main" id="{8EF54732-3D9C-1049-3876-F6E4E721DA59}"/>
              </a:ext>
            </a:extLst>
          </p:cNvPr>
          <p:cNvSpPr>
            <a:spLocks noGrp="1"/>
          </p:cNvSpPr>
          <p:nvPr>
            <p:ph type="body" sz="quarter" idx="11"/>
          </p:nvPr>
        </p:nvSpPr>
        <p:spPr/>
        <p:txBody>
          <a:bodyPr/>
          <a:lstStyle/>
          <a:p>
            <a:r>
              <a:rPr lang="en-US" dirty="0"/>
              <a:t>- 1 Corinthians 15:1</a:t>
            </a:r>
          </a:p>
        </p:txBody>
      </p:sp>
    </p:spTree>
    <p:extLst>
      <p:ext uri="{BB962C8B-B14F-4D97-AF65-F5344CB8AC3E}">
        <p14:creationId xmlns:p14="http://schemas.microsoft.com/office/powerpoint/2010/main" val="339876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DC94-B044-1C30-D9D2-93CF4DCED5FD}"/>
              </a:ext>
            </a:extLst>
          </p:cNvPr>
          <p:cNvSpPr>
            <a:spLocks noGrp="1"/>
          </p:cNvSpPr>
          <p:nvPr>
            <p:ph type="title"/>
          </p:nvPr>
        </p:nvSpPr>
        <p:spPr/>
        <p:txBody>
          <a:bodyPr/>
          <a:lstStyle/>
          <a:p>
            <a:r>
              <a:rPr lang="en-US" dirty="0"/>
              <a:t>A. What is the Gospel?</a:t>
            </a:r>
          </a:p>
        </p:txBody>
      </p:sp>
      <p:sp>
        <p:nvSpPr>
          <p:cNvPr id="3" name="Text Placeholder 2">
            <a:extLst>
              <a:ext uri="{FF2B5EF4-FFF2-40B4-BE49-F238E27FC236}">
                <a16:creationId xmlns:a16="http://schemas.microsoft.com/office/drawing/2014/main" id="{F48C6A58-F810-CBBE-3308-CC01F0CF61DB}"/>
              </a:ext>
            </a:extLst>
          </p:cNvPr>
          <p:cNvSpPr>
            <a:spLocks noGrp="1"/>
          </p:cNvSpPr>
          <p:nvPr>
            <p:ph type="body" sz="quarter" idx="10"/>
          </p:nvPr>
        </p:nvSpPr>
        <p:spPr/>
        <p:txBody>
          <a:bodyPr/>
          <a:lstStyle/>
          <a:p>
            <a:pPr marL="742950" indent="-742950">
              <a:spcAft>
                <a:spcPts val="1200"/>
              </a:spcAft>
              <a:buFont typeface="+mj-lt"/>
              <a:buAutoNum type="arabicPeriod" startAt="3"/>
            </a:pPr>
            <a:r>
              <a:rPr lang="en-US" sz="4000" dirty="0"/>
              <a:t>There is much to the gospel, but what is of </a:t>
            </a:r>
            <a:r>
              <a:rPr lang="en-US" sz="4000" b="1" u="sng" dirty="0">
                <a:latin typeface="Lato Black" panose="020F0502020204030203" pitchFamily="34" charset="0"/>
                <a:ea typeface="Lato Black" panose="020F0502020204030203" pitchFamily="34" charset="0"/>
                <a:cs typeface="Lato Black" panose="020F0502020204030203" pitchFamily="34" charset="0"/>
              </a:rPr>
              <a:t>first</a:t>
            </a:r>
            <a:r>
              <a:rPr lang="en-US" sz="4000" dirty="0"/>
              <a:t> importance is that Christ died, He was buried and He was raised, 15:3-4.</a:t>
            </a:r>
            <a:endParaRPr lang="en-US" sz="3200" b="1" u="sng" dirty="0">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val="991013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93BE60-A91C-2DA2-C171-CEFBD830DE7D}"/>
              </a:ext>
            </a:extLst>
          </p:cNvPr>
          <p:cNvSpPr>
            <a:spLocks noGrp="1"/>
          </p:cNvSpPr>
          <p:nvPr>
            <p:ph type="body" sz="quarter" idx="10"/>
          </p:nvPr>
        </p:nvSpPr>
        <p:spPr>
          <a:xfrm>
            <a:off x="713221" y="429598"/>
            <a:ext cx="7794675" cy="3680039"/>
          </a:xfrm>
        </p:spPr>
        <p:txBody>
          <a:bodyPr>
            <a:normAutofit/>
          </a:bodyPr>
          <a:lstStyle/>
          <a:p>
            <a:r>
              <a:rPr lang="en-US" sz="2800" baseline="30000" dirty="0"/>
              <a:t>3</a:t>
            </a:r>
            <a:r>
              <a:rPr lang="en-US" sz="2800" dirty="0"/>
              <a:t> For I delivered to you as of first importance what I also received, that Christ died for our sins according to the Scriptures, </a:t>
            </a:r>
            <a:r>
              <a:rPr lang="en-US" sz="2800" baseline="30000" dirty="0"/>
              <a:t>4</a:t>
            </a:r>
            <a:r>
              <a:rPr lang="en-US" sz="2800" dirty="0"/>
              <a:t> and that He was buried, and that He was raised on the third day according to the Scriptures,</a:t>
            </a:r>
          </a:p>
        </p:txBody>
      </p:sp>
      <p:sp>
        <p:nvSpPr>
          <p:cNvPr id="3" name="Text Placeholder 2">
            <a:extLst>
              <a:ext uri="{FF2B5EF4-FFF2-40B4-BE49-F238E27FC236}">
                <a16:creationId xmlns:a16="http://schemas.microsoft.com/office/drawing/2014/main" id="{8EF54732-3D9C-1049-3876-F6E4E721DA59}"/>
              </a:ext>
            </a:extLst>
          </p:cNvPr>
          <p:cNvSpPr>
            <a:spLocks noGrp="1"/>
          </p:cNvSpPr>
          <p:nvPr>
            <p:ph type="body" sz="quarter" idx="11"/>
          </p:nvPr>
        </p:nvSpPr>
        <p:spPr/>
        <p:txBody>
          <a:bodyPr/>
          <a:lstStyle/>
          <a:p>
            <a:r>
              <a:rPr lang="en-US" dirty="0"/>
              <a:t>- 1 Corinthians 15:3-4</a:t>
            </a:r>
          </a:p>
        </p:txBody>
      </p:sp>
    </p:spTree>
    <p:extLst>
      <p:ext uri="{BB962C8B-B14F-4D97-AF65-F5344CB8AC3E}">
        <p14:creationId xmlns:p14="http://schemas.microsoft.com/office/powerpoint/2010/main" val="2440230977"/>
      </p:ext>
    </p:extLst>
  </p:cSld>
  <p:clrMapOvr>
    <a:masterClrMapping/>
  </p:clrMapOvr>
</p:sld>
</file>

<file path=ppt/theme/theme1.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762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2257</TotalTime>
  <Words>1033</Words>
  <Application>Microsoft Macintosh PowerPoint</Application>
  <PresentationFormat>On-screen Show (16:9)</PresentationFormat>
  <Paragraphs>65</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Book Antiqua</vt:lpstr>
      <vt:lpstr>Calibri</vt:lpstr>
      <vt:lpstr>Lato</vt:lpstr>
      <vt:lpstr>Lato Black</vt:lpstr>
      <vt:lpstr>With Title</vt:lpstr>
      <vt:lpstr>PowerPoint Presentation</vt:lpstr>
      <vt:lpstr>Obeying the Plain Gospel</vt:lpstr>
      <vt:lpstr>A. What is the Gospel?</vt:lpstr>
      <vt:lpstr>PowerPoint Presentation</vt:lpstr>
      <vt:lpstr>PowerPoint Presentation</vt:lpstr>
      <vt:lpstr>A. What is the Gospel?</vt:lpstr>
      <vt:lpstr>PowerPoint Presentation</vt:lpstr>
      <vt:lpstr>A. What is the Gospel?</vt:lpstr>
      <vt:lpstr>PowerPoint Presentation</vt:lpstr>
      <vt:lpstr>The Gospel is:</vt:lpstr>
      <vt:lpstr>Obeying the Plain Gospel</vt:lpstr>
      <vt:lpstr>B. What do we do with the Gospel?</vt:lpstr>
      <vt:lpstr>PowerPoint Presentation</vt:lpstr>
      <vt:lpstr>B. What do we do with the Gospel?</vt:lpstr>
      <vt:lpstr>PowerPoint Presentation</vt:lpstr>
      <vt:lpstr>PowerPoint Presentation</vt:lpstr>
      <vt:lpstr>PowerPoint Presentation</vt:lpstr>
      <vt:lpstr>B. What do we do with the Gospel?</vt:lpstr>
      <vt:lpstr>PowerPoint Presentation</vt:lpstr>
      <vt:lpstr>B. What do we do with the Gospel?</vt:lpstr>
      <vt:lpstr>PowerPoint Presentation</vt:lpstr>
      <vt:lpstr>Obeying the Plain Gospel</vt:lpstr>
      <vt:lpstr>C. How do we obey the Gospel?</vt:lpstr>
      <vt:lpstr>PowerPoint Presentation</vt:lpstr>
      <vt:lpstr>PowerPoint Presentation</vt:lpstr>
      <vt:lpstr>C. How do we obey the Gospel?</vt:lpstr>
      <vt:lpstr>C. How do we obey the Gospel?</vt:lpstr>
      <vt:lpstr>PowerPoint Presentation</vt:lpstr>
      <vt:lpstr>curtis@bibletalk.tv  BibleTalk.tv c/o Curtis Hartshorn 14998 E. Reno Choctaw, OK 73020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HalBook</dc:creator>
  <cp:lastModifiedBy>Hal Gatewood</cp:lastModifiedBy>
  <cp:revision>303</cp:revision>
  <dcterms:created xsi:type="dcterms:W3CDTF">2014-04-30T18:34:38Z</dcterms:created>
  <dcterms:modified xsi:type="dcterms:W3CDTF">2022-09-15T17:49:28Z</dcterms:modified>
</cp:coreProperties>
</file>