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C40"/>
    <a:srgbClr val="AE4541"/>
    <a:srgbClr val="BB4A46"/>
    <a:srgbClr val="C1734F"/>
    <a:srgbClr val="E6CC3F"/>
    <a:srgbClr val="4B3448"/>
    <a:srgbClr val="904B25"/>
    <a:srgbClr val="C0652E"/>
    <a:srgbClr val="871C17"/>
    <a:srgbClr val="A52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2"/>
    <p:restoredTop sz="94082"/>
  </p:normalViewPr>
  <p:slideViewPr>
    <p:cSldViewPr snapToGrid="0" snapToObjects="1">
      <p:cViewPr varScale="1">
        <p:scale>
          <a:sx n="160" d="100"/>
          <a:sy n="160" d="100"/>
        </p:scale>
        <p:origin x="7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11/28/23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72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635" y="1420092"/>
            <a:ext cx="2089632" cy="3363913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663" y="2722273"/>
            <a:ext cx="5633385" cy="1239893"/>
          </a:xfrm>
        </p:spPr>
        <p:txBody>
          <a:bodyPr/>
          <a:lstStyle/>
          <a:p>
            <a:r>
              <a:rPr lang="en-US" sz="4800" dirty="0"/>
              <a:t>Jewish </a:t>
            </a:r>
            <a:br>
              <a:rPr lang="en-US" sz="4800" dirty="0"/>
            </a:br>
            <a:r>
              <a:rPr lang="en-US" sz="4800" dirty="0"/>
              <a:t>Historical Timeline</a:t>
            </a:r>
            <a:endParaRPr lang="en-US" sz="48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94B1E-7B5F-AF39-024C-9C868587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487270" y="35966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238398" y="278834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213653" y="278834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6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587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3636" y="1135423"/>
            <a:ext cx="2321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Fall of Jerusalem and Southern Kingdom to Nebuchadnezzar Il of Babylon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70 years of captivity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9FA1-56A8-D5B6-030B-4A8034E1FD39}"/>
              </a:ext>
            </a:extLst>
          </p:cNvPr>
          <p:cNvSpPr txBox="1"/>
          <p:nvPr/>
        </p:nvSpPr>
        <p:spPr>
          <a:xfrm>
            <a:off x="6496618" y="1144132"/>
            <a:ext cx="2449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Judah in Babylonian captivity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Rise of Daniel to prominence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Babylon defeated by Medes and Persians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36E253-AC00-299B-90BB-7D36B820B3D4}"/>
              </a:ext>
            </a:extLst>
          </p:cNvPr>
          <p:cNvCxnSpPr>
            <a:cxnSpLocks/>
          </p:cNvCxnSpPr>
          <p:nvPr/>
        </p:nvCxnSpPr>
        <p:spPr>
          <a:xfrm>
            <a:off x="0" y="3165310"/>
            <a:ext cx="9144000" cy="0"/>
          </a:xfrm>
          <a:prstGeom prst="line">
            <a:avLst/>
          </a:prstGeom>
          <a:ln w="38100">
            <a:solidFill>
              <a:schemeClr val="accent1">
                <a:alpha val="17168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71202D-AF27-0763-6E38-C994ABA1BE97}"/>
              </a:ext>
            </a:extLst>
          </p:cNvPr>
          <p:cNvSpPr txBox="1"/>
          <p:nvPr/>
        </p:nvSpPr>
        <p:spPr>
          <a:xfrm>
            <a:off x="285677" y="3370454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538 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E5ADE-0B9D-180D-698F-37D0297094F9}"/>
              </a:ext>
            </a:extLst>
          </p:cNvPr>
          <p:cNvSpPr txBox="1"/>
          <p:nvPr/>
        </p:nvSpPr>
        <p:spPr>
          <a:xfrm>
            <a:off x="1742283" y="3370454"/>
            <a:ext cx="2321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First group of Jewish exiles returns to Jerusalem under leadership of Sheshbazzar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482D53-660E-2BC6-023E-CF29737FA97D}"/>
              </a:ext>
            </a:extLst>
          </p:cNvPr>
          <p:cNvSpPr txBox="1"/>
          <p:nvPr/>
        </p:nvSpPr>
        <p:spPr>
          <a:xfrm>
            <a:off x="4662705" y="332790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Haggai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0217F-3FC5-BF75-108F-DAF70A4979C8}"/>
              </a:ext>
            </a:extLst>
          </p:cNvPr>
          <p:cNvSpPr txBox="1"/>
          <p:nvPr/>
        </p:nvSpPr>
        <p:spPr>
          <a:xfrm>
            <a:off x="6496618" y="3414593"/>
            <a:ext cx="244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Edict of Cyrus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Persian 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FE5471-CB8B-8C7B-C62F-23B76C4EED5D}"/>
              </a:ext>
            </a:extLst>
          </p:cNvPr>
          <p:cNvSpPr txBox="1"/>
          <p:nvPr/>
        </p:nvSpPr>
        <p:spPr>
          <a:xfrm>
            <a:off x="4518941" y="1087567"/>
            <a:ext cx="1414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Jeremiah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Lamentations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Ezekiel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171626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487270" y="35966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238398" y="278834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213653" y="278834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7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516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6879" y="1148437"/>
            <a:ext cx="241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Second temple begins reconstruction and completed by Zerubbabel and Jeshua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548843" y="1102271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Zechariah</a:t>
            </a:r>
          </a:p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Esther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9FA1-56A8-D5B6-030B-4A8034E1FD39}"/>
              </a:ext>
            </a:extLst>
          </p:cNvPr>
          <p:cNvSpPr txBox="1"/>
          <p:nvPr/>
        </p:nvSpPr>
        <p:spPr>
          <a:xfrm>
            <a:off x="6496618" y="1144132"/>
            <a:ext cx="2449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Period of Persian Empire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Darius 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Xerxes (Ahasuerus)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Artaxerxes I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Artaxerxes Il</a:t>
            </a:r>
          </a:p>
        </p:txBody>
      </p:sp>
    </p:spTree>
    <p:extLst>
      <p:ext uri="{BB962C8B-B14F-4D97-AF65-F5344CB8AC3E}">
        <p14:creationId xmlns:p14="http://schemas.microsoft.com/office/powerpoint/2010/main" val="99307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EB7E-A054-7252-511D-089435D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703" y="465439"/>
            <a:ext cx="7205012" cy="4236288"/>
          </a:xfrm>
        </p:spPr>
        <p:txBody>
          <a:bodyPr/>
          <a:lstStyle/>
          <a:p>
            <a:pPr algn="l"/>
            <a:r>
              <a:rPr lang="en-US" sz="4800" dirty="0">
                <a:latin typeface="D-DIN Condensed" panose="020B0504030202030204" pitchFamily="34" charset="77"/>
              </a:rPr>
              <a:t>ZERUBBABEL</a:t>
            </a:r>
            <a:br>
              <a:rPr lang="en-US" dirty="0"/>
            </a:br>
            <a:r>
              <a:rPr lang="en-US" b="0" dirty="0"/>
              <a:t>Grandson of King Jehoiachin</a:t>
            </a:r>
            <a:br>
              <a:rPr lang="en-US" dirty="0"/>
            </a:br>
            <a:br>
              <a:rPr lang="en-US" dirty="0"/>
            </a:br>
            <a:r>
              <a:rPr lang="en-US" sz="4800" dirty="0">
                <a:latin typeface="D-DIN Condensed" panose="020B0504030202030204" pitchFamily="34" charset="77"/>
              </a:rPr>
              <a:t>JESHUA</a:t>
            </a:r>
            <a:br>
              <a:rPr lang="en-US" dirty="0"/>
            </a:br>
            <a:r>
              <a:rPr lang="en-US" b="0" dirty="0"/>
              <a:t>Head of household of priests</a:t>
            </a:r>
          </a:p>
        </p:txBody>
      </p:sp>
    </p:spTree>
    <p:extLst>
      <p:ext uri="{BB962C8B-B14F-4D97-AF65-F5344CB8AC3E}">
        <p14:creationId xmlns:p14="http://schemas.microsoft.com/office/powerpoint/2010/main" val="408510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487270" y="35966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238398" y="278834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213653" y="278834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7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457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6879" y="1148437"/>
            <a:ext cx="241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Ezra reinstates the teaching of the Law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548843" y="110227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Ezra</a:t>
            </a:r>
          </a:p>
        </p:txBody>
      </p:sp>
    </p:spTree>
    <p:extLst>
      <p:ext uri="{BB962C8B-B14F-4D97-AF65-F5344CB8AC3E}">
        <p14:creationId xmlns:p14="http://schemas.microsoft.com/office/powerpoint/2010/main" val="265154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487270" y="35966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238398" y="278834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213653" y="278834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7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457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6879" y="1148437"/>
            <a:ext cx="241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Ezra reinstates the teaching of the Law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548843" y="110227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Ezra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AC00CA-8C4E-D189-CB48-60673D851382}"/>
              </a:ext>
            </a:extLst>
          </p:cNvPr>
          <p:cNvCxnSpPr>
            <a:cxnSpLocks/>
          </p:cNvCxnSpPr>
          <p:nvPr/>
        </p:nvCxnSpPr>
        <p:spPr>
          <a:xfrm>
            <a:off x="0" y="2512646"/>
            <a:ext cx="9144000" cy="0"/>
          </a:xfrm>
          <a:prstGeom prst="line">
            <a:avLst/>
          </a:prstGeom>
          <a:ln w="38100">
            <a:solidFill>
              <a:schemeClr val="accent1">
                <a:alpha val="17168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7B551C-5B1B-0E00-50FA-511C51FEE4F1}"/>
              </a:ext>
            </a:extLst>
          </p:cNvPr>
          <p:cNvSpPr txBox="1"/>
          <p:nvPr/>
        </p:nvSpPr>
        <p:spPr>
          <a:xfrm>
            <a:off x="285677" y="2717790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445 BC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F7331-AF99-45F3-7319-455FFF033145}"/>
              </a:ext>
            </a:extLst>
          </p:cNvPr>
          <p:cNvSpPr txBox="1"/>
          <p:nvPr/>
        </p:nvSpPr>
        <p:spPr>
          <a:xfrm>
            <a:off x="1725784" y="2745228"/>
            <a:ext cx="2321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Nehemiah returns to rebuild the wall around Jerusalem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Ezra and Nehemiah dedicate the finished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E6B01-7B11-A194-35DF-A61D40A5ACC8}"/>
              </a:ext>
            </a:extLst>
          </p:cNvPr>
          <p:cNvSpPr txBox="1"/>
          <p:nvPr/>
        </p:nvSpPr>
        <p:spPr>
          <a:xfrm>
            <a:off x="4545804" y="2716880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Nehemiah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Malachi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D9E17-B67B-E651-9A08-2A936964CA1A}"/>
              </a:ext>
            </a:extLst>
          </p:cNvPr>
          <p:cNvSpPr txBox="1"/>
          <p:nvPr/>
        </p:nvSpPr>
        <p:spPr>
          <a:xfrm>
            <a:off x="6556856" y="2745228"/>
            <a:ext cx="244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Close of the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Old Testament period</a:t>
            </a:r>
          </a:p>
        </p:txBody>
      </p:sp>
    </p:spTree>
    <p:extLst>
      <p:ext uri="{BB962C8B-B14F-4D97-AF65-F5344CB8AC3E}">
        <p14:creationId xmlns:p14="http://schemas.microsoft.com/office/powerpoint/2010/main" val="41725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EB7E-A054-7252-511D-089435D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32" y="453606"/>
            <a:ext cx="6426925" cy="4236288"/>
          </a:xfrm>
        </p:spPr>
        <p:txBody>
          <a:bodyPr/>
          <a:lstStyle/>
          <a:p>
            <a:pPr algn="l"/>
            <a:r>
              <a:rPr lang="en-US" sz="4800" dirty="0">
                <a:latin typeface="D-DIN Condensed" panose="020B0504030202030204" pitchFamily="34" charset="77"/>
              </a:rPr>
              <a:t>NEHEMIAH</a:t>
            </a:r>
            <a:br>
              <a:rPr lang="en-US" dirty="0"/>
            </a:br>
            <a:r>
              <a:rPr lang="en-US" b="0" dirty="0"/>
              <a:t>Cup bearer to the king</a:t>
            </a:r>
            <a:br>
              <a:rPr lang="en-US" dirty="0"/>
            </a:br>
            <a:br>
              <a:rPr lang="en-US" sz="2000" dirty="0"/>
            </a:br>
            <a:r>
              <a:rPr lang="en-US" sz="4800" dirty="0">
                <a:latin typeface="D-DIN Condensed" panose="020B0504030202030204" pitchFamily="34" charset="77"/>
              </a:rPr>
              <a:t>EZRA</a:t>
            </a:r>
            <a:br>
              <a:rPr lang="en-US" dirty="0"/>
            </a:br>
            <a:r>
              <a:rPr lang="en-US" b="0" dirty="0"/>
              <a:t>Priest/secretary of state </a:t>
            </a:r>
            <a:br>
              <a:rPr lang="en-US" b="0" dirty="0"/>
            </a:br>
            <a:r>
              <a:rPr lang="en-US" b="0" dirty="0"/>
              <a:t>for Jewish affairs</a:t>
            </a:r>
          </a:p>
        </p:txBody>
      </p:sp>
    </p:spTree>
    <p:extLst>
      <p:ext uri="{BB962C8B-B14F-4D97-AF65-F5344CB8AC3E}">
        <p14:creationId xmlns:p14="http://schemas.microsoft.com/office/powerpoint/2010/main" val="164379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596855" y="336084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545658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670075" y="350926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360650" y="298104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395152" y="278834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318156" y="272125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605437" y="278832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441655" y="1147493"/>
            <a:ext cx="901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400 BC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CHRIST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887836" y="1125449"/>
            <a:ext cx="2241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Greek domination of Judea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Ruled by Ptolemy of Egypt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Maccabean revolt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Jesus Christ born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637402" y="1106766"/>
            <a:ext cx="1516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Apocryphal </a:t>
            </a:r>
            <a:b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(hidden) books</a:t>
            </a:r>
          </a:p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Esdras</a:t>
            </a:r>
          </a:p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Judith</a:t>
            </a:r>
          </a:p>
          <a:p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Maccabees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5C826-3FE8-F13C-7828-FAAD721BB11B}"/>
              </a:ext>
            </a:extLst>
          </p:cNvPr>
          <p:cNvCxnSpPr>
            <a:cxnSpLocks/>
          </p:cNvCxnSpPr>
          <p:nvPr/>
        </p:nvCxnSpPr>
        <p:spPr>
          <a:xfrm>
            <a:off x="889317" y="1520812"/>
            <a:ext cx="0" cy="361849"/>
          </a:xfrm>
          <a:prstGeom prst="line">
            <a:avLst/>
          </a:prstGeom>
          <a:ln w="254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312637-DA02-6A83-533D-4F0E4972A5A2}"/>
              </a:ext>
            </a:extLst>
          </p:cNvPr>
          <p:cNvSpPr txBox="1"/>
          <p:nvPr/>
        </p:nvSpPr>
        <p:spPr>
          <a:xfrm>
            <a:off x="6600651" y="1106766"/>
            <a:ext cx="2241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Alexander conquers Persia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Ascendance of the Roman Empire</a:t>
            </a:r>
          </a:p>
        </p:txBody>
      </p:sp>
    </p:spTree>
    <p:extLst>
      <p:ext uri="{BB962C8B-B14F-4D97-AF65-F5344CB8AC3E}">
        <p14:creationId xmlns:p14="http://schemas.microsoft.com/office/powerpoint/2010/main" val="13143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5167-9187-6E9D-9693-DC7366D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0" dirty="0">
                <a:latin typeface="D-DIN Condensed" panose="020B0504030202030204" pitchFamily="34" charset="77"/>
              </a:rPr>
              <a:t>600 YEARS  –  COMMON THEME</a:t>
            </a:r>
            <a:br>
              <a:rPr lang="en-US" dirty="0"/>
            </a:br>
            <a:br>
              <a:rPr lang="en-US" sz="2400" dirty="0"/>
            </a:br>
            <a:r>
              <a:rPr lang="en-US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ministers </a:t>
            </a:r>
            <a:br>
              <a:rPr lang="en-US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His people.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6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9C8F-A0F8-F437-CE6B-CE425B00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439"/>
            <a:ext cx="9143999" cy="423628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never let them go!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074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15E2BF-4909-9E10-206E-48DF8AE6E726}"/>
              </a:ext>
            </a:extLst>
          </p:cNvPr>
          <p:cNvSpPr txBox="1"/>
          <p:nvPr/>
        </p:nvSpPr>
        <p:spPr>
          <a:xfrm>
            <a:off x="2487845" y="1445623"/>
            <a:ext cx="392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D-DIN CONDENSED" panose="020B0504030202030204" pitchFamily="34" charset="77"/>
              </a:rPr>
              <a:t>JEWISH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522325" y="2587567"/>
            <a:ext cx="2656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>
                <a:latin typeface="D-DIN Condensed" panose="020B0504030202030204" pitchFamily="34" charset="77"/>
              </a:rPr>
              <a:t>1500 BC - MOSES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5504535" y="2583214"/>
            <a:ext cx="3214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>
                <a:latin typeface="D-DIN Condensed" panose="020B0504030202030204" pitchFamily="34" charset="77"/>
              </a:rPr>
              <a:t>1020 BC – KING SAUL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/>
          <p:nvPr/>
        </p:nvCxnSpPr>
        <p:spPr>
          <a:xfrm>
            <a:off x="3387635" y="2890991"/>
            <a:ext cx="1898468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0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5167-9187-6E9D-9693-DC7366D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0" dirty="0">
                <a:latin typeface="D-DIN Condensed" panose="020B0504030202030204" pitchFamily="34" charset="77"/>
              </a:rPr>
              <a:t>LESSON #2</a:t>
            </a:r>
            <a:br>
              <a:rPr lang="en-US" dirty="0"/>
            </a:br>
            <a:br>
              <a:rPr lang="en-US" sz="2400" dirty="0"/>
            </a:br>
            <a:r>
              <a:rPr lang="en-US" sz="6600" dirty="0"/>
              <a:t>“</a:t>
            </a:r>
            <a:r>
              <a:rPr lang="en-US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stirs up the builders’ hearts”</a:t>
            </a:r>
          </a:p>
        </p:txBody>
      </p:sp>
    </p:spTree>
    <p:extLst>
      <p:ext uri="{BB962C8B-B14F-4D97-AF65-F5344CB8AC3E}">
        <p14:creationId xmlns:p14="http://schemas.microsoft.com/office/powerpoint/2010/main" val="221547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799229" y="2218159"/>
            <a:ext cx="748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634599" y="2216370"/>
            <a:ext cx="10086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998" y="2810016"/>
            <a:ext cx="914400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581707" y="2178974"/>
            <a:ext cx="21868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370002" y="2178973"/>
            <a:ext cx="9941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7031876" y="2154569"/>
            <a:ext cx="0" cy="224937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249487" y="2147859"/>
            <a:ext cx="0" cy="2280206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911234" y="2154567"/>
            <a:ext cx="0" cy="226679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A465580-4EFB-C65D-CCFD-20F4B2488C9B}"/>
              </a:ext>
            </a:extLst>
          </p:cNvPr>
          <p:cNvSpPr txBox="1"/>
          <p:nvPr/>
        </p:nvSpPr>
        <p:spPr>
          <a:xfrm>
            <a:off x="2296234" y="529811"/>
            <a:ext cx="4289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D-DIN Condensed" panose="020B0504030202030204" pitchFamily="34" charset="77"/>
              </a:rPr>
              <a:t>TIMELINE – HEADINGS</a:t>
            </a:r>
          </a:p>
        </p:txBody>
      </p:sp>
    </p:spTree>
    <p:extLst>
      <p:ext uri="{BB962C8B-B14F-4D97-AF65-F5344CB8AC3E}">
        <p14:creationId xmlns:p14="http://schemas.microsoft.com/office/powerpoint/2010/main" val="354434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803362" y="31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504342" y="301465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682535" y="284823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588124" y="284821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26364" y="1144132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1020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3636" y="1135423"/>
            <a:ext cx="2868093" cy="153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Beginning of United Kingdom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Israel ruled by one king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- Saul (1020-1000)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- David (1000-961)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- Solomon (961-922)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757678" y="1079241"/>
            <a:ext cx="17267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&amp; II Samuel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Kings 1-11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Chronicles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II Chronicles 1-9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Psalms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Proverbs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Song of Solomon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Ecclesiastes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A7278-BF09-8764-C235-E1B58AADB4FC}"/>
              </a:ext>
            </a:extLst>
          </p:cNvPr>
          <p:cNvSpPr txBox="1"/>
          <p:nvPr/>
        </p:nvSpPr>
        <p:spPr>
          <a:xfrm>
            <a:off x="4911566" y="350926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</p:spTree>
    <p:extLst>
      <p:ext uri="{BB962C8B-B14F-4D97-AF65-F5344CB8AC3E}">
        <p14:creationId xmlns:p14="http://schemas.microsoft.com/office/powerpoint/2010/main" val="304653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803362" y="31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911566" y="350926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504342" y="301465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682535" y="284823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588124" y="284821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26364" y="1144132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1020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3636" y="1135423"/>
            <a:ext cx="2868093" cy="153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Beginning of United Kingdom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Israel ruled by one king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- Saul (1020-1000)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- David (1000-961)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- Solomon (961-922)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757678" y="1079241"/>
            <a:ext cx="17267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&amp; II Samuel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Kings 1-11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Chronicles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II Chronicles 1-9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Psalms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Proverbs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Song of Solomon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Ecclesiastes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14261A-EDB8-97EA-8552-297AB25720BD}"/>
              </a:ext>
            </a:extLst>
          </p:cNvPr>
          <p:cNvCxnSpPr>
            <a:cxnSpLocks/>
          </p:cNvCxnSpPr>
          <p:nvPr/>
        </p:nvCxnSpPr>
        <p:spPr>
          <a:xfrm>
            <a:off x="0" y="3348190"/>
            <a:ext cx="9144000" cy="0"/>
          </a:xfrm>
          <a:prstGeom prst="line">
            <a:avLst/>
          </a:prstGeom>
          <a:ln w="38100">
            <a:solidFill>
              <a:schemeClr val="accent1">
                <a:alpha val="17168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D56D99-4203-6FDD-F42B-353CD49EBA17}"/>
              </a:ext>
            </a:extLst>
          </p:cNvPr>
          <p:cNvSpPr txBox="1"/>
          <p:nvPr/>
        </p:nvSpPr>
        <p:spPr>
          <a:xfrm>
            <a:off x="285674" y="3532175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922 BC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903DB-2CCF-46C2-5BE7-53DE4F016F79}"/>
              </a:ext>
            </a:extLst>
          </p:cNvPr>
          <p:cNvSpPr txBox="1"/>
          <p:nvPr/>
        </p:nvSpPr>
        <p:spPr>
          <a:xfrm>
            <a:off x="1667816" y="3534717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Beginning of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Divided Kingdom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FCEB9-3D7B-4B51-7C58-3E71D55D6973}"/>
              </a:ext>
            </a:extLst>
          </p:cNvPr>
          <p:cNvSpPr txBox="1"/>
          <p:nvPr/>
        </p:nvSpPr>
        <p:spPr>
          <a:xfrm>
            <a:off x="4757678" y="3509313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 Kings 12-22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II Kings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II Chronicles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9FA1-56A8-D5B6-030B-4A8034E1FD39}"/>
              </a:ext>
            </a:extLst>
          </p:cNvPr>
          <p:cNvSpPr txBox="1"/>
          <p:nvPr/>
        </p:nvSpPr>
        <p:spPr>
          <a:xfrm>
            <a:off x="6929587" y="3532175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Rise of 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Assyrian Empire</a:t>
            </a:r>
          </a:p>
        </p:txBody>
      </p:sp>
    </p:spTree>
    <p:extLst>
      <p:ext uri="{BB962C8B-B14F-4D97-AF65-F5344CB8AC3E}">
        <p14:creationId xmlns:p14="http://schemas.microsoft.com/office/powerpoint/2010/main" val="101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285AB-8CAE-4BEE-76BE-5E05782B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7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118555" y="352218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5802969" y="264866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3821767" y="301465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6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722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3636" y="1135423"/>
            <a:ext cx="1986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Succession of rulers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North (Israel)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20 kings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South (Judah)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20 kings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191928" y="1122578"/>
            <a:ext cx="760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Jonah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Joel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Isaiah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Amos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Hosea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Micah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9FA1-56A8-D5B6-030B-4A8034E1FD39}"/>
              </a:ext>
            </a:extLst>
          </p:cNvPr>
          <p:cNvSpPr txBox="1"/>
          <p:nvPr/>
        </p:nvSpPr>
        <p:spPr>
          <a:xfrm>
            <a:off x="6248660" y="1165342"/>
            <a:ext cx="244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Nineveh, capital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of Assyria is spared 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 Jonah’s preaching</a:t>
            </a:r>
          </a:p>
        </p:txBody>
      </p:sp>
    </p:spTree>
    <p:extLst>
      <p:ext uri="{BB962C8B-B14F-4D97-AF65-F5344CB8AC3E}">
        <p14:creationId xmlns:p14="http://schemas.microsoft.com/office/powerpoint/2010/main" val="372240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118555" y="352218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5802969" y="264866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3821767" y="301465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6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722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3636" y="1135423"/>
            <a:ext cx="1986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Succession of rulers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North (Israel)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20 kings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South (Judah)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20 kings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9FA1-56A8-D5B6-030B-4A8034E1FD39}"/>
              </a:ext>
            </a:extLst>
          </p:cNvPr>
          <p:cNvSpPr txBox="1"/>
          <p:nvPr/>
        </p:nvSpPr>
        <p:spPr>
          <a:xfrm>
            <a:off x="6248660" y="1165342"/>
            <a:ext cx="244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Nineveh, capital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of Assyria is spared 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 Jonah’s preaching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DB9D70-DD73-CB22-BFCE-4C1DF367C365}"/>
              </a:ext>
            </a:extLst>
          </p:cNvPr>
          <p:cNvCxnSpPr>
            <a:cxnSpLocks/>
          </p:cNvCxnSpPr>
          <p:nvPr/>
        </p:nvCxnSpPr>
        <p:spPr>
          <a:xfrm>
            <a:off x="0" y="2886636"/>
            <a:ext cx="9144000" cy="0"/>
          </a:xfrm>
          <a:prstGeom prst="line">
            <a:avLst/>
          </a:prstGeom>
          <a:ln w="38100">
            <a:solidFill>
              <a:schemeClr val="accent1">
                <a:alpha val="17168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657937-B640-499F-7A3A-3E3E11BDB231}"/>
              </a:ext>
            </a:extLst>
          </p:cNvPr>
          <p:cNvSpPr txBox="1"/>
          <p:nvPr/>
        </p:nvSpPr>
        <p:spPr>
          <a:xfrm>
            <a:off x="288561" y="311172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721 BC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140B3-1C7C-C336-F1AE-9A464266BCD4}"/>
              </a:ext>
            </a:extLst>
          </p:cNvPr>
          <p:cNvSpPr txBox="1"/>
          <p:nvPr/>
        </p:nvSpPr>
        <p:spPr>
          <a:xfrm>
            <a:off x="1670703" y="3114268"/>
            <a:ext cx="216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Fall of Northern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Kingdom to Assyria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2721D-84DE-212E-BA1A-C3D728AB8E2D}"/>
              </a:ext>
            </a:extLst>
          </p:cNvPr>
          <p:cNvSpPr txBox="1"/>
          <p:nvPr/>
        </p:nvSpPr>
        <p:spPr>
          <a:xfrm>
            <a:off x="4191928" y="3064583"/>
            <a:ext cx="1135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Obadiah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Zephaniah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Nahum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Habakkuk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AB991F-DCC7-607A-C23C-240EC26F0139}"/>
              </a:ext>
            </a:extLst>
          </p:cNvPr>
          <p:cNvSpPr txBox="1"/>
          <p:nvPr/>
        </p:nvSpPr>
        <p:spPr>
          <a:xfrm>
            <a:off x="6085599" y="3105336"/>
            <a:ext cx="28606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Israel carried off into diff. foreign lands by Assyria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Assyria destroyed 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 Babylonians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Babylonian Empire established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1AD34-42F5-E90F-87A4-E2C6C3E566BD}"/>
              </a:ext>
            </a:extLst>
          </p:cNvPr>
          <p:cNvSpPr txBox="1"/>
          <p:nvPr/>
        </p:nvSpPr>
        <p:spPr>
          <a:xfrm>
            <a:off x="4191928" y="1122578"/>
            <a:ext cx="760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Jonah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Joel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Isaiah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Amos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Hosea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Micah</a:t>
            </a:r>
          </a:p>
        </p:txBody>
      </p:sp>
    </p:spTree>
    <p:extLst>
      <p:ext uri="{BB962C8B-B14F-4D97-AF65-F5344CB8AC3E}">
        <p14:creationId xmlns:p14="http://schemas.microsoft.com/office/powerpoint/2010/main" val="35583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4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A1FB4-0B56-1F16-996F-6DF086F98202}"/>
              </a:ext>
            </a:extLst>
          </p:cNvPr>
          <p:cNvSpPr txBox="1"/>
          <p:nvPr/>
        </p:nvSpPr>
        <p:spPr>
          <a:xfrm>
            <a:off x="428043" y="31014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306AB-6905-DE40-DCFB-D11D368026FC}"/>
              </a:ext>
            </a:extLst>
          </p:cNvPr>
          <p:cNvSpPr txBox="1"/>
          <p:nvPr/>
        </p:nvSpPr>
        <p:spPr>
          <a:xfrm>
            <a:off x="2177951" y="32014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EVENTS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6672D-A9C7-952D-FCFB-A8ED720593AC}"/>
              </a:ext>
            </a:extLst>
          </p:cNvPr>
          <p:cNvCxnSpPr>
            <a:cxnSpLocks/>
          </p:cNvCxnSpPr>
          <p:nvPr/>
        </p:nvCxnSpPr>
        <p:spPr>
          <a:xfrm>
            <a:off x="0" y="922853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A58BE0-B30A-3398-D2A6-C18038D99054}"/>
              </a:ext>
            </a:extLst>
          </p:cNvPr>
          <p:cNvSpPr txBox="1"/>
          <p:nvPr/>
        </p:nvSpPr>
        <p:spPr>
          <a:xfrm>
            <a:off x="4487270" y="35966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D-DIN CONDENSED" panose="020B0504030202030204" pitchFamily="34" charset="77"/>
              </a:rPr>
              <a:t>PROPHETS/BOOKS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D5A3-290E-88F9-B844-61D44AF47300}"/>
              </a:ext>
            </a:extLst>
          </p:cNvPr>
          <p:cNvSpPr txBox="1"/>
          <p:nvPr/>
        </p:nvSpPr>
        <p:spPr>
          <a:xfrm>
            <a:off x="7107007" y="310148"/>
            <a:ext cx="81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D-DIN CONDENSED" panose="020B0504030202030204" pitchFamily="34" charset="77"/>
              </a:rPr>
              <a:t>WORLD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B5C490-DF0F-323A-FF66-CA17F1128A97}"/>
              </a:ext>
            </a:extLst>
          </p:cNvPr>
          <p:cNvCxnSpPr>
            <a:cxnSpLocks/>
          </p:cNvCxnSpPr>
          <p:nvPr/>
        </p:nvCxnSpPr>
        <p:spPr>
          <a:xfrm>
            <a:off x="6238398" y="278834"/>
            <a:ext cx="0" cy="4640963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4A663-7E86-701B-C87F-D5497BE71A7C}"/>
              </a:ext>
            </a:extLst>
          </p:cNvPr>
          <p:cNvCxnSpPr>
            <a:cxnSpLocks/>
          </p:cNvCxnSpPr>
          <p:nvPr/>
        </p:nvCxnSpPr>
        <p:spPr>
          <a:xfrm>
            <a:off x="4213653" y="278834"/>
            <a:ext cx="0" cy="465438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872BC9-E9DA-ED6E-EF3D-2170D6318798}"/>
              </a:ext>
            </a:extLst>
          </p:cNvPr>
          <p:cNvCxnSpPr>
            <a:cxnSpLocks/>
          </p:cNvCxnSpPr>
          <p:nvPr/>
        </p:nvCxnSpPr>
        <p:spPr>
          <a:xfrm>
            <a:off x="1422557" y="284821"/>
            <a:ext cx="0" cy="4640965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769F99-B795-2701-9877-2129770ED2CA}"/>
              </a:ext>
            </a:extLst>
          </p:cNvPr>
          <p:cNvSpPr txBox="1"/>
          <p:nvPr/>
        </p:nvSpPr>
        <p:spPr>
          <a:xfrm>
            <a:off x="285676" y="114413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587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A9E5-85B9-5346-A82C-5A65E00996E9}"/>
              </a:ext>
            </a:extLst>
          </p:cNvPr>
          <p:cNvSpPr txBox="1"/>
          <p:nvPr/>
        </p:nvSpPr>
        <p:spPr>
          <a:xfrm>
            <a:off x="1633636" y="1135423"/>
            <a:ext cx="2321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Fall of Jerusalem and Southern Kingdom to Nebuchadnezzar Il of Babylon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70 years of captivity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0970-DF15-A0E6-24CD-AC75931E7683}"/>
              </a:ext>
            </a:extLst>
          </p:cNvPr>
          <p:cNvSpPr txBox="1"/>
          <p:nvPr/>
        </p:nvSpPr>
        <p:spPr>
          <a:xfrm>
            <a:off x="4518941" y="1087567"/>
            <a:ext cx="1414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Jeremiah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Lamentations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Ezekiel</a:t>
            </a:r>
          </a:p>
          <a:p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Daniel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9FA1-56A8-D5B6-030B-4A8034E1FD39}"/>
              </a:ext>
            </a:extLst>
          </p:cNvPr>
          <p:cNvSpPr txBox="1"/>
          <p:nvPr/>
        </p:nvSpPr>
        <p:spPr>
          <a:xfrm>
            <a:off x="6496618" y="1144132"/>
            <a:ext cx="2449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Judah in Babylonian captivity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Rise of Daniel to prominence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Babylon defeated by Medes and Persians</a:t>
            </a:r>
          </a:p>
        </p:txBody>
      </p:sp>
    </p:spTree>
    <p:extLst>
      <p:ext uri="{BB962C8B-B14F-4D97-AF65-F5344CB8AC3E}">
        <p14:creationId xmlns:p14="http://schemas.microsoft.com/office/powerpoint/2010/main" val="23701247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564</Words>
  <Application>Microsoft Macintosh PowerPoint</Application>
  <PresentationFormat>On-screen Show (16:9)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D-DIN CONDENSED</vt:lpstr>
      <vt:lpstr>D-DIN CONDENSED</vt:lpstr>
      <vt:lpstr>Lato</vt:lpstr>
      <vt:lpstr>Lato Black</vt:lpstr>
      <vt:lpstr>Lato Regular</vt:lpstr>
      <vt:lpstr>Lato Semibold</vt:lpstr>
      <vt:lpstr>With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ZERUBBABEL Grandson of King Jehoiachin  JESHUA Head of household of priests</vt:lpstr>
      <vt:lpstr>PowerPoint Presentation</vt:lpstr>
      <vt:lpstr>PowerPoint Presentation</vt:lpstr>
      <vt:lpstr>NEHEMIAH Cup bearer to the king  EZRA Priest/secretary of state  for Jewish affairs</vt:lpstr>
      <vt:lpstr>PowerPoint Presentation</vt:lpstr>
      <vt:lpstr>600 YEARS  –  COMMON THEME  God ministers  to His people.</vt:lpstr>
      <vt:lpstr>God never let them go!</vt:lpstr>
      <vt:lpstr>LESSON #2  “God stirs up the builders’ hearts”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323</cp:revision>
  <dcterms:created xsi:type="dcterms:W3CDTF">2014-04-30T18:34:38Z</dcterms:created>
  <dcterms:modified xsi:type="dcterms:W3CDTF">2023-11-28T17:00:56Z</dcterms:modified>
  <cp:category/>
</cp:coreProperties>
</file>