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9144000" cy="5143500" type="screen16x9"/>
  <p:notesSz cx="6954838" cy="9240838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Lato Black" panose="020F0502020204030203" pitchFamily="34" charset="0"/>
      <p:bold r:id="rId20"/>
      <p:italic r:id="rId21"/>
      <p:boldItalic r:id="rId22"/>
    </p:embeddedFont>
    <p:embeddedFont>
      <p:font typeface="Lato Medium" panose="020F0502020204030203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6" roundtripDataSignature="AMtx7mjyDKK8MknU/uoFaGT7DSmwTK0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C13C1-B1CC-4A75-B226-9F85FC2860C9}">
  <a:tblStyle styleId="{6A5C13C1-B1CC-4A75-B226-9F85FC2860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>
      <p:cViewPr varScale="1">
        <p:scale>
          <a:sx n="172" d="100"/>
          <a:sy n="172" d="100"/>
        </p:scale>
        <p:origin x="4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90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86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39466" y="0"/>
            <a:ext cx="3013763" cy="46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39466" y="8777193"/>
            <a:ext cx="3013763" cy="46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525" tIns="46250" rIns="92525" bIns="462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0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3:notes"/>
          <p:cNvSpPr txBox="1">
            <a:spLocks noGrp="1"/>
          </p:cNvSpPr>
          <p:nvPr>
            <p:ph type="body" idx="1"/>
          </p:nvPr>
        </p:nvSpPr>
        <p:spPr>
          <a:xfrm>
            <a:off x="695484" y="4447153"/>
            <a:ext cx="5563870" cy="3638580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>
  <p:cSld name="Homep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David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Laton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16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D.Min</a:t>
            </a: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420092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pic>
        <p:nvPicPr>
          <p:cNvPr id="15" name="Google Shape;15;p72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2986" y="4503641"/>
            <a:ext cx="1825066" cy="259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2934636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13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>
  <p:cSld name="Bible Vers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ingle Statment">
  <p:cSld name="Full Single Statm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6"/>
          <p:cNvSpPr txBox="1"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ato"/>
              <a:buNone/>
              <a:defRPr sz="4000" b="1" i="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>
  <p:cSld name="Image">
    <p:bg>
      <p:bgPr>
        <a:solidFill>
          <a:srgbClr val="181818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page" preserve="1">
  <p:cSld name="1_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2"/>
          <p:cNvSpPr txBox="1"/>
          <p:nvPr/>
        </p:nvSpPr>
        <p:spPr>
          <a:xfrm>
            <a:off x="2501454" y="2100307"/>
            <a:ext cx="392474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DR. DAVID LATON</a:t>
            </a:r>
            <a:endParaRPr/>
          </a:p>
        </p:txBody>
      </p:sp>
      <p:sp>
        <p:nvSpPr>
          <p:cNvPr id="14" name="Google Shape;14;p72"/>
          <p:cNvSpPr txBox="1">
            <a:spLocks noGrp="1"/>
          </p:cNvSpPr>
          <p:nvPr>
            <p:ph type="body" idx="1" hasCustomPrompt="1"/>
          </p:nvPr>
        </p:nvSpPr>
        <p:spPr>
          <a:xfrm>
            <a:off x="520699" y="1950444"/>
            <a:ext cx="2781301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398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  <a:defRPr sz="19900">
                <a:latin typeface="Lato Black"/>
                <a:ea typeface="Lato Black"/>
                <a:cs typeface="Lato Black"/>
                <a:sym typeface="Lato Black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en-US" dirty="0"/>
              <a:t>1</a:t>
            </a:r>
            <a:endParaRPr dirty="0"/>
          </a:p>
        </p:txBody>
      </p:sp>
      <p:cxnSp>
        <p:nvCxnSpPr>
          <p:cNvPr id="16" name="Google Shape;16;p72"/>
          <p:cNvCxnSpPr/>
          <p:nvPr/>
        </p:nvCxnSpPr>
        <p:spPr>
          <a:xfrm>
            <a:off x="3118344" y="2037860"/>
            <a:ext cx="2883533" cy="0"/>
          </a:xfrm>
          <a:prstGeom prst="straightConnector1">
            <a:avLst/>
          </a:prstGeom>
          <a:noFill/>
          <a:ln w="254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2"/>
          <p:cNvSpPr txBox="1">
            <a:spLocks noGrp="1"/>
          </p:cNvSpPr>
          <p:nvPr>
            <p:ph type="subTitle" idx="2"/>
          </p:nvPr>
        </p:nvSpPr>
        <p:spPr>
          <a:xfrm>
            <a:off x="3302000" y="3464988"/>
            <a:ext cx="5176113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 b="1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13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th Title" preserve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  <a:defRPr b="1" i="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3"/>
          <p:cNvSpPr txBox="1">
            <a:spLocks noGrp="1"/>
          </p:cNvSpPr>
          <p:nvPr>
            <p:ph type="body" idx="1"/>
          </p:nvPr>
        </p:nvSpPr>
        <p:spPr>
          <a:xfrm>
            <a:off x="598488" y="1251437"/>
            <a:ext cx="7913687" cy="364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Lato"/>
                <a:ea typeface="Lato"/>
                <a:cs typeface="Lato"/>
                <a:sym typeface="Lato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b="0" i="0">
                <a:latin typeface="Lato"/>
                <a:ea typeface="Lato"/>
                <a:cs typeface="Lato"/>
                <a:sym typeface="Lato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b="0" i="0"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7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ble Verse" preserve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5"/>
          <p:cNvSpPr txBox="1">
            <a:spLocks noGrp="1"/>
          </p:cNvSpPr>
          <p:nvPr>
            <p:ph type="body" idx="1"/>
          </p:nvPr>
        </p:nvSpPr>
        <p:spPr>
          <a:xfrm>
            <a:off x="713221" y="429598"/>
            <a:ext cx="7473085" cy="368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5"/>
          <p:cNvSpPr txBox="1">
            <a:spLocks noGrp="1"/>
          </p:cNvSpPr>
          <p:nvPr>
            <p:ph type="body" idx="2"/>
          </p:nvPr>
        </p:nvSpPr>
        <p:spPr>
          <a:xfrm>
            <a:off x="713221" y="4109637"/>
            <a:ext cx="4156042" cy="5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0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 Black"/>
              <a:buNone/>
              <a:defRPr sz="3600" b="1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878203" y="1428801"/>
            <a:ext cx="2089632" cy="336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00"/>
              <a:buNone/>
            </a:pPr>
            <a:r>
              <a:rPr lang="en-US" dirty="0"/>
              <a:t>4</a:t>
            </a:r>
            <a:endParaRPr dirty="0"/>
          </a:p>
        </p:txBody>
      </p:sp>
      <p:sp>
        <p:nvSpPr>
          <p:cNvPr id="176" name="Google Shape;176;p25"/>
          <p:cNvSpPr txBox="1">
            <a:spLocks noGrp="1"/>
          </p:cNvSpPr>
          <p:nvPr>
            <p:ph type="subTitle" idx="2"/>
          </p:nvPr>
        </p:nvSpPr>
        <p:spPr>
          <a:xfrm>
            <a:off x="2736977" y="2745072"/>
            <a:ext cx="6178418" cy="1239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5400" dirty="0"/>
              <a:t>James and John</a:t>
            </a:r>
            <a:endParaRPr sz="4800" dirty="0"/>
          </a:p>
          <a:p>
            <a:pPr marL="0" lvl="0" indent="0" algn="ctr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36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Sons of Thunder</a:t>
            </a:r>
            <a:endParaRPr sz="3200" b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Lesson 4 - Overview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2829C0-EB41-C24F-8590-847379E4E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What we </a:t>
            </a:r>
            <a:r>
              <a:rPr lang="en-US" sz="4400" b="1" dirty="0"/>
              <a:t>know</a:t>
            </a:r>
            <a:r>
              <a:rPr lang="en-US" sz="4400" dirty="0"/>
              <a:t> about </a:t>
            </a:r>
            <a:br>
              <a:rPr lang="en-US" sz="4400" dirty="0"/>
            </a:br>
            <a:r>
              <a:rPr lang="en-US" sz="4400" dirty="0"/>
              <a:t>James and John</a:t>
            </a:r>
            <a:endParaRPr lang="en-US" sz="1600" dirty="0"/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What we </a:t>
            </a:r>
            <a:r>
              <a:rPr lang="en-US" sz="4400" b="1" dirty="0"/>
              <a:t>learn</a:t>
            </a:r>
            <a:r>
              <a:rPr lang="en-US" sz="4400" dirty="0"/>
              <a:t> from </a:t>
            </a:r>
            <a:br>
              <a:rPr lang="en-US" sz="4400" dirty="0"/>
            </a:br>
            <a:r>
              <a:rPr lang="en-US" sz="4400" dirty="0"/>
              <a:t>James and John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Know About James and John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598488" y="1436914"/>
            <a:ext cx="8387857" cy="345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4400" dirty="0"/>
              <a:t>Sons of Zebedee </a:t>
            </a:r>
            <a:br>
              <a:rPr lang="en-US" sz="4400" dirty="0"/>
            </a:br>
            <a:r>
              <a:rPr lang="en-US" sz="4400" dirty="0"/>
              <a:t>(Matthew 4:21-22)</a:t>
            </a:r>
            <a:endParaRPr sz="4400" dirty="0"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The third and fourth disciples called</a:t>
            </a:r>
            <a:endParaRPr sz="4400" dirty="0"/>
          </a:p>
          <a:p>
            <a:pPr marL="342900" lvl="0" indent="-34290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3200"/>
              <a:buChar char="•"/>
            </a:pPr>
            <a:r>
              <a:rPr lang="en-US" sz="4400" dirty="0"/>
              <a:t>Nicknamed, “Boanerges” or </a:t>
            </a:r>
            <a:br>
              <a:rPr lang="en-US" sz="4400" dirty="0"/>
            </a:br>
            <a:r>
              <a:rPr lang="en-US" sz="4400" dirty="0"/>
              <a:t>“Sons of Thunder”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Know About James and John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7DD19-38DB-A04C-B07E-1C9805685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</a:pPr>
            <a:r>
              <a:rPr lang="en-US" sz="4800" dirty="0"/>
              <a:t>Part of the inner </a:t>
            </a:r>
            <a:br>
              <a:rPr lang="en-US" sz="4800" dirty="0"/>
            </a:br>
            <a:r>
              <a:rPr lang="en-US" sz="4800" dirty="0"/>
              <a:t>circle of apostles</a:t>
            </a:r>
          </a:p>
          <a:p>
            <a:pPr marL="342900" lvl="0" indent="-342900">
              <a:spcBef>
                <a:spcPts val="2400"/>
              </a:spcBef>
            </a:pPr>
            <a:r>
              <a:rPr lang="en-US" sz="4800" dirty="0"/>
              <a:t>Were with Christ </a:t>
            </a:r>
            <a:br>
              <a:rPr lang="en-US" sz="4800" dirty="0"/>
            </a:br>
            <a:r>
              <a:rPr lang="en-US" sz="4800" dirty="0"/>
              <a:t>at special times</a:t>
            </a:r>
          </a:p>
          <a:p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James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A97D9-AA80-A248-9795-7C55177649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400" dirty="0"/>
              <a:t>Use your passion and zeal </a:t>
            </a:r>
            <a:br>
              <a:rPr lang="en-US" sz="4400" dirty="0"/>
            </a:br>
            <a:r>
              <a:rPr lang="en-US" sz="4400" dirty="0"/>
              <a:t>to serve Jesus</a:t>
            </a:r>
          </a:p>
          <a:p>
            <a:pPr marL="342900" lvl="0" indent="-342900">
              <a:spcBef>
                <a:spcPts val="1200"/>
              </a:spcBef>
            </a:pPr>
            <a:r>
              <a:rPr lang="en-US" sz="4400" dirty="0"/>
              <a:t>Keep the faith, </a:t>
            </a:r>
            <a:br>
              <a:rPr lang="en-US" sz="4400" dirty="0"/>
            </a:br>
            <a:r>
              <a:rPr lang="en-US" sz="4400" dirty="0"/>
              <a:t>no matter the challenge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 dirty="0"/>
              <a:t>Highlights of John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3B2B6-E019-4447-A190-88CBF46D4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spcBef>
                <a:spcPts val="0"/>
              </a:spcBef>
              <a:buSzPts val="3000"/>
            </a:pPr>
            <a:r>
              <a:rPr lang="en-US" dirty="0"/>
              <a:t>The disciple whom Jesus loved</a:t>
            </a:r>
          </a:p>
          <a:p>
            <a:pPr marL="342900" lvl="0" indent="-342900">
              <a:spcBef>
                <a:spcPts val="1200"/>
              </a:spcBef>
              <a:buSzPts val="3000"/>
            </a:pPr>
            <a:r>
              <a:rPr lang="en-US" dirty="0"/>
              <a:t>Known to the high priest </a:t>
            </a:r>
            <a:r>
              <a:rPr lang="en-US" sz="2800" dirty="0"/>
              <a:t>(John 18:15)</a:t>
            </a:r>
          </a:p>
          <a:p>
            <a:pPr marL="342900" lvl="0" indent="-342900">
              <a:spcBef>
                <a:spcPts val="1200"/>
              </a:spcBef>
              <a:buSzPts val="3000"/>
            </a:pPr>
            <a:r>
              <a:rPr lang="en-US" dirty="0"/>
              <a:t>Entrusted with the care of Mary </a:t>
            </a:r>
            <a:r>
              <a:rPr lang="en-US" sz="2800" dirty="0"/>
              <a:t>(John 19:26)</a:t>
            </a:r>
          </a:p>
          <a:p>
            <a:pPr marL="342900" lvl="0" indent="-342900">
              <a:spcBef>
                <a:spcPts val="1200"/>
              </a:spcBef>
              <a:buSzPts val="3000"/>
            </a:pPr>
            <a:r>
              <a:rPr lang="en-US" dirty="0"/>
              <a:t>Outran Peter to the tomb </a:t>
            </a:r>
            <a:r>
              <a:rPr lang="en-US" sz="2800" dirty="0"/>
              <a:t>(John 20:24)</a:t>
            </a:r>
          </a:p>
          <a:p>
            <a:pPr marL="342900" lvl="0" indent="-342900">
              <a:spcBef>
                <a:spcPts val="1200"/>
              </a:spcBef>
              <a:buSzPts val="3000"/>
            </a:pPr>
            <a:r>
              <a:rPr lang="en-US" dirty="0"/>
              <a:t>Authored five books of the New Testament </a:t>
            </a:r>
          </a:p>
          <a:p>
            <a:pPr marL="342900" lvl="0" indent="-342900">
              <a:spcBef>
                <a:spcPts val="1200"/>
              </a:spcBef>
              <a:buSzPts val="3000"/>
            </a:pPr>
            <a:r>
              <a:rPr lang="en-US" dirty="0"/>
              <a:t>Active with Peter in the early church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What We Learn From John</a:t>
            </a:r>
            <a:endParaRPr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05EDFC-0BA1-BC47-87B8-B48B2936D7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Teaches us the love of Christ</a:t>
            </a:r>
            <a:endParaRPr lang="en-US" sz="1600" dirty="0"/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Teaches us the clarity of being </a:t>
            </a:r>
            <a:br>
              <a:rPr lang="en-US" sz="4000" dirty="0"/>
            </a:br>
            <a:r>
              <a:rPr lang="en-US" sz="4000" dirty="0"/>
              <a:t>a follower of Christ</a:t>
            </a:r>
            <a:endParaRPr lang="en-US" sz="1600" dirty="0"/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</a:pPr>
            <a:r>
              <a:rPr lang="en-US" sz="4000" dirty="0"/>
              <a:t>Teaches us humility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John’s Death (John 21:20-23)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0A67F-13AA-7C4E-B061-349EE74D46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Would not die as the other apostles</a:t>
            </a: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Believed to have died in </a:t>
            </a:r>
            <a:br>
              <a:rPr lang="en-US" sz="4000" dirty="0"/>
            </a:br>
            <a:r>
              <a:rPr lang="en-US" sz="4000" dirty="0"/>
              <a:t>Ephesus in AD 98</a:t>
            </a:r>
            <a:endParaRPr lang="en-US" sz="1800" dirty="0"/>
          </a:p>
          <a:p>
            <a:pPr marL="342900" lvl="0" indent="-342900">
              <a:spcBef>
                <a:spcPts val="0"/>
              </a:spcBef>
              <a:spcAft>
                <a:spcPts val="1800"/>
              </a:spcAft>
            </a:pPr>
            <a:r>
              <a:rPr lang="en-US" sz="4000" dirty="0"/>
              <a:t>May have been a reward </a:t>
            </a:r>
            <a:br>
              <a:rPr lang="en-US" sz="4000" dirty="0"/>
            </a:br>
            <a:r>
              <a:rPr lang="en-US" sz="4000" dirty="0"/>
              <a:t>for faithfulness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ato Black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F5546-7D8E-E14E-BFB9-7BAEDDC20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dirty="0"/>
              <a:t>Changed from Sons of Thunder to humble and faithful followers of Jesus</a:t>
            </a:r>
          </a:p>
          <a:p>
            <a:pPr marL="342900" lvl="0" indent="-342900">
              <a:spcBef>
                <a:spcPts val="0"/>
              </a:spcBef>
              <a:spcAft>
                <a:spcPts val="2400"/>
              </a:spcAft>
              <a:buSzPct val="100000"/>
            </a:pPr>
            <a:r>
              <a:rPr lang="en-US" dirty="0"/>
              <a:t>Balanced their ambitions and passions</a:t>
            </a:r>
            <a:br>
              <a:rPr lang="en-US" dirty="0"/>
            </a:br>
            <a:r>
              <a:rPr lang="en-US" dirty="0"/>
              <a:t>to expectations of Jesus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Focused on serving the Master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239</Words>
  <Application>Microsoft Macintosh PowerPoint</Application>
  <PresentationFormat>On-screen Show (16:9)</PresentationFormat>
  <Paragraphs>35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Lato Black</vt:lpstr>
      <vt:lpstr>Lato</vt:lpstr>
      <vt:lpstr>Lato Medium</vt:lpstr>
      <vt:lpstr>Calibri</vt:lpstr>
      <vt:lpstr>Arial</vt:lpstr>
      <vt:lpstr>With Title</vt:lpstr>
      <vt:lpstr>PowerPoint Presentation</vt:lpstr>
      <vt:lpstr>Lesson 4 - Overview</vt:lpstr>
      <vt:lpstr>What We Know About James and John</vt:lpstr>
      <vt:lpstr>What We Know About James and John</vt:lpstr>
      <vt:lpstr>What we learn from James</vt:lpstr>
      <vt:lpstr>Highlights of John</vt:lpstr>
      <vt:lpstr>What We Learn From John</vt:lpstr>
      <vt:lpstr>John’s Death (John 21:20-23)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16</cp:revision>
  <dcterms:created xsi:type="dcterms:W3CDTF">2014-04-30T18:34:38Z</dcterms:created>
  <dcterms:modified xsi:type="dcterms:W3CDTF">2021-08-12T20:35:01Z</dcterms:modified>
</cp:coreProperties>
</file>