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5"/>
  </p:handoutMasterIdLst>
  <p:sldIdLst>
    <p:sldId id="256" r:id="rId2"/>
    <p:sldId id="262" r:id="rId3"/>
    <p:sldId id="283" r:id="rId4"/>
    <p:sldId id="284" r:id="rId5"/>
    <p:sldId id="285" r:id="rId6"/>
    <p:sldId id="314" r:id="rId7"/>
    <p:sldId id="315" r:id="rId8"/>
    <p:sldId id="316" r:id="rId9"/>
    <p:sldId id="317" r:id="rId10"/>
    <p:sldId id="286" r:id="rId11"/>
    <p:sldId id="287" r:id="rId12"/>
    <p:sldId id="288" r:id="rId13"/>
    <p:sldId id="289" r:id="rId14"/>
    <p:sldId id="290" r:id="rId15"/>
    <p:sldId id="292" r:id="rId16"/>
    <p:sldId id="293" r:id="rId17"/>
    <p:sldId id="294" r:id="rId18"/>
    <p:sldId id="291" r:id="rId19"/>
    <p:sldId id="281" r:id="rId20"/>
    <p:sldId id="295" r:id="rId21"/>
    <p:sldId id="298" r:id="rId22"/>
    <p:sldId id="299" r:id="rId23"/>
    <p:sldId id="300" r:id="rId24"/>
    <p:sldId id="301" r:id="rId25"/>
    <p:sldId id="302" r:id="rId26"/>
    <p:sldId id="303" r:id="rId27"/>
    <p:sldId id="296" r:id="rId28"/>
    <p:sldId id="304" r:id="rId29"/>
    <p:sldId id="305" r:id="rId30"/>
    <p:sldId id="306" r:id="rId31"/>
    <p:sldId id="307" r:id="rId32"/>
    <p:sldId id="308" r:id="rId33"/>
    <p:sldId id="297"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2/22/22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5</a:t>
            </a:r>
          </a:p>
        </p:txBody>
      </p:sp>
      <p:sp>
        <p:nvSpPr>
          <p:cNvPr id="3" name="Subtitle 2"/>
          <p:cNvSpPr>
            <a:spLocks noGrp="1"/>
          </p:cNvSpPr>
          <p:nvPr>
            <p:ph type="subTitle" idx="1"/>
          </p:nvPr>
        </p:nvSpPr>
        <p:spPr>
          <a:xfrm>
            <a:off x="2829659" y="2698419"/>
            <a:ext cx="5633385" cy="1239893"/>
          </a:xfrm>
        </p:spPr>
        <p:txBody>
          <a:bodyPr/>
          <a:lstStyle/>
          <a:p>
            <a:r>
              <a:rPr lang="en-US" dirty="0"/>
              <a:t>How do I Recognize Affiliating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a:bodyPr>
          <a:lstStyle/>
          <a:p>
            <a:pPr marL="514350" indent="-514350">
              <a:buFont typeface="+mj-lt"/>
              <a:buAutoNum type="arabicPeriod"/>
            </a:pPr>
            <a:r>
              <a:rPr lang="en-US" sz="2000" dirty="0"/>
              <a:t>You can learn a lot about someone by the way they pray. </a:t>
            </a:r>
          </a:p>
          <a:p>
            <a:pPr marL="514350" indent="-514350">
              <a:buFont typeface="+mj-lt"/>
              <a:buAutoNum type="arabicPeriod"/>
            </a:pPr>
            <a:r>
              <a:rPr lang="en-US" sz="2000" dirty="0"/>
              <a:t>Sincere prayers are not vainly repetitious. </a:t>
            </a:r>
          </a:p>
          <a:p>
            <a:pPr marL="697230" indent="-697230">
              <a:buFont typeface="+mj-lt"/>
              <a:buAutoNum type="arabicPeriod"/>
            </a:pPr>
            <a:r>
              <a:rPr lang="en-US" sz="3600" dirty="0"/>
              <a:t>Fresh spontaneous </a:t>
            </a:r>
            <a:r>
              <a:rPr lang="en-US" sz="3600" b="1" u="sng" dirty="0">
                <a:latin typeface="Lato Black" panose="020F0502020204030203" pitchFamily="34" charset="0"/>
                <a:ea typeface="Lato Black" panose="020F0502020204030203" pitchFamily="34" charset="0"/>
                <a:cs typeface="Lato Black" panose="020F0502020204030203" pitchFamily="34" charset="0"/>
              </a:rPr>
              <a:t>conversation</a:t>
            </a:r>
            <a:r>
              <a:rPr lang="en-US" sz="3600" dirty="0"/>
              <a:t> with God happens as we search out our relationship with Him.</a:t>
            </a:r>
          </a:p>
        </p:txBody>
      </p:sp>
    </p:spTree>
    <p:extLst>
      <p:ext uri="{BB962C8B-B14F-4D97-AF65-F5344CB8AC3E}">
        <p14:creationId xmlns:p14="http://schemas.microsoft.com/office/powerpoint/2010/main" val="174553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lnSpcReduction="10000"/>
          </a:bodyPr>
          <a:lstStyle/>
          <a:p>
            <a:pPr marL="512064" indent="-512064">
              <a:buFont typeface="+mj-lt"/>
              <a:buAutoNum type="arabicPeriod"/>
            </a:pPr>
            <a:r>
              <a:rPr lang="en-US" sz="1900" dirty="0"/>
              <a:t>You can learn a lot about someone by the way they pray. </a:t>
            </a:r>
          </a:p>
          <a:p>
            <a:pPr marL="512064" indent="-512064">
              <a:buFont typeface="+mj-lt"/>
              <a:buAutoNum type="arabicPeriod"/>
            </a:pPr>
            <a:r>
              <a:rPr lang="en-US" sz="1900" dirty="0"/>
              <a:t>Sincere prayers are not vainly repetitious. </a:t>
            </a:r>
          </a:p>
          <a:p>
            <a:pPr marL="512064" indent="-512064">
              <a:buFont typeface="+mj-lt"/>
              <a:buAutoNum type="arabicPeriod"/>
            </a:pPr>
            <a:r>
              <a:rPr lang="en-US" sz="1900" dirty="0"/>
              <a:t>Fresh spontaneous conversation with God happens as we search out our relationship with Him.</a:t>
            </a:r>
          </a:p>
          <a:p>
            <a:pPr marL="697230" indent="-697230">
              <a:buFont typeface="+mj-lt"/>
              <a:buAutoNum type="arabicPeriod"/>
            </a:pPr>
            <a:r>
              <a:rPr lang="en-US" sz="4000" dirty="0"/>
              <a:t>Affiliate believers lack the confidence that prayer can accomplish something beyond the </a:t>
            </a:r>
            <a:r>
              <a:rPr lang="en-US" sz="4000" b="1" u="sng" dirty="0">
                <a:latin typeface="Lato Black" panose="020F0502020204030203" pitchFamily="34" charset="0"/>
                <a:ea typeface="Lato Black" panose="020F0502020204030203" pitchFamily="34" charset="0"/>
                <a:cs typeface="Lato Black" panose="020F0502020204030203" pitchFamily="34" charset="0"/>
              </a:rPr>
              <a:t>natural</a:t>
            </a:r>
            <a:r>
              <a:rPr lang="en-US" sz="4000" dirty="0"/>
              <a:t>.</a:t>
            </a:r>
          </a:p>
        </p:txBody>
      </p:sp>
    </p:spTree>
    <p:extLst>
      <p:ext uri="{BB962C8B-B14F-4D97-AF65-F5344CB8AC3E}">
        <p14:creationId xmlns:p14="http://schemas.microsoft.com/office/powerpoint/2010/main" val="192154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697230" indent="-697230">
              <a:buFont typeface="+mj-lt"/>
              <a:buAutoNum type="arabicPeriod"/>
            </a:pPr>
            <a:r>
              <a:rPr lang="en-US" sz="4000" dirty="0"/>
              <a:t>Faith based on affiliation is based on familiarity making any </a:t>
            </a:r>
            <a:r>
              <a:rPr lang="en-US" sz="4000" b="1" u="sng" dirty="0">
                <a:latin typeface="Lato Black" panose="020F0502020204030203" pitchFamily="34" charset="0"/>
                <a:ea typeface="Lato Black" panose="020F0502020204030203" pitchFamily="34" charset="0"/>
                <a:cs typeface="Lato Black" panose="020F0502020204030203" pitchFamily="34" charset="0"/>
              </a:rPr>
              <a:t>change</a:t>
            </a:r>
            <a:r>
              <a:rPr lang="en-US" sz="4000" dirty="0"/>
              <a:t> a perceived danger.</a:t>
            </a:r>
          </a:p>
        </p:txBody>
      </p:sp>
    </p:spTree>
    <p:extLst>
      <p:ext uri="{BB962C8B-B14F-4D97-AF65-F5344CB8AC3E}">
        <p14:creationId xmlns:p14="http://schemas.microsoft.com/office/powerpoint/2010/main" val="348471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1900" dirty="0"/>
              <a:t>Faith based on affiliation is based on familiarity making any change a perceived danger. </a:t>
            </a:r>
          </a:p>
          <a:p>
            <a:pPr marL="697230" indent="-697230">
              <a:buFont typeface="+mj-lt"/>
              <a:buAutoNum type="arabicPeriod"/>
            </a:pPr>
            <a:r>
              <a:rPr lang="en-US" sz="4000" dirty="0"/>
              <a:t>Even biblically sound changes appear as a </a:t>
            </a:r>
            <a:r>
              <a:rPr lang="en-US" sz="4000" b="1" u="sng" dirty="0">
                <a:latin typeface="Lato Black" panose="020F0502020204030203" pitchFamily="34" charset="0"/>
                <a:ea typeface="Lato Black" panose="020F0502020204030203" pitchFamily="34" charset="0"/>
                <a:cs typeface="Lato Black" panose="020F0502020204030203" pitchFamily="34" charset="0"/>
              </a:rPr>
              <a:t>threat</a:t>
            </a:r>
            <a:r>
              <a:rPr lang="en-US" sz="4000" dirty="0"/>
              <a:t> to those with Affiliating Faith. </a:t>
            </a:r>
          </a:p>
        </p:txBody>
      </p:sp>
    </p:spTree>
    <p:extLst>
      <p:ext uri="{BB962C8B-B14F-4D97-AF65-F5344CB8AC3E}">
        <p14:creationId xmlns:p14="http://schemas.microsoft.com/office/powerpoint/2010/main" val="2430359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buFont typeface="+mj-lt"/>
              <a:buAutoNum type="arabicPeriod"/>
            </a:pPr>
            <a:r>
              <a:rPr lang="en-US" sz="1400" dirty="0"/>
              <a:t>Faith based on affiliation is based on familiarity making any change a perceived danger. </a:t>
            </a:r>
          </a:p>
          <a:p>
            <a:pPr marL="514350" indent="-514350">
              <a:spcAft>
                <a:spcPts val="1200"/>
              </a:spcAft>
              <a:buFont typeface="+mj-lt"/>
              <a:buAutoNum type="arabicPeriod"/>
            </a:pPr>
            <a:r>
              <a:rPr lang="en-US" sz="1400" dirty="0"/>
              <a:t>Even biblically sound changes appear as a threat to those with Affiliating Faith. </a:t>
            </a:r>
          </a:p>
          <a:p>
            <a:pPr marL="514350" indent="-514350">
              <a:spcAft>
                <a:spcPts val="1200"/>
              </a:spcAft>
              <a:buFont typeface="+mj-lt"/>
              <a:buAutoNum type="arabicPeriod"/>
            </a:pPr>
            <a:r>
              <a:rPr lang="en-US" sz="3600" dirty="0"/>
              <a:t>The </a:t>
            </a:r>
            <a:r>
              <a:rPr lang="en-US" sz="3600" b="1" u="sng" dirty="0">
                <a:latin typeface="Lato Black" panose="020F0502020204030203" pitchFamily="34" charset="0"/>
                <a:ea typeface="Lato Black" panose="020F0502020204030203" pitchFamily="34" charset="0"/>
                <a:cs typeface="Lato Black" panose="020F0502020204030203" pitchFamily="34" charset="0"/>
              </a:rPr>
              <a:t>Pharisees</a:t>
            </a:r>
            <a:r>
              <a:rPr lang="en-US" sz="3600" dirty="0"/>
              <a:t> opposed the changes Jesus was making even though they were for the good.</a:t>
            </a:r>
          </a:p>
          <a:p>
            <a:pPr marL="1188720" lvl="1" indent="-422910"/>
            <a:r>
              <a:rPr lang="en-US" sz="3200" b="1" u="sng" dirty="0">
                <a:latin typeface="Lato Black" panose="020F0502020204030203" pitchFamily="34" charset="0"/>
                <a:ea typeface="Lato Black" panose="020F0502020204030203" pitchFamily="34" charset="0"/>
                <a:cs typeface="Lato Black" panose="020F0502020204030203" pitchFamily="34" charset="0"/>
              </a:rPr>
              <a:t>Mark 2:18-22</a:t>
            </a:r>
          </a:p>
        </p:txBody>
      </p:sp>
    </p:spTree>
    <p:extLst>
      <p:ext uri="{BB962C8B-B14F-4D97-AF65-F5344CB8AC3E}">
        <p14:creationId xmlns:p14="http://schemas.microsoft.com/office/powerpoint/2010/main" val="26338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a:bodyPr>
          <a:lstStyle/>
          <a:p>
            <a:r>
              <a:rPr lang="en-US" sz="2800" dirty="0"/>
              <a:t>John’s disciples and the Pharisees were fasting; and they came and said to Him, “Why do John’s disciples and the disciples of the Pharisees fast, but Your disciples do not fast?”</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2:18</a:t>
            </a:r>
          </a:p>
        </p:txBody>
      </p:sp>
    </p:spTree>
    <p:extLst>
      <p:ext uri="{BB962C8B-B14F-4D97-AF65-F5344CB8AC3E}">
        <p14:creationId xmlns:p14="http://schemas.microsoft.com/office/powerpoint/2010/main" val="394816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a:bodyPr>
          <a:lstStyle/>
          <a:p>
            <a:r>
              <a:rPr lang="en-US" sz="2800" baseline="30000" dirty="0"/>
              <a:t>19</a:t>
            </a:r>
            <a:r>
              <a:rPr lang="en-US" sz="2800" dirty="0"/>
              <a:t> And Jesus said to them, “While the bridegroom is with them, the attendants of the bridegroom cannot fast, can they? So long as they have the bridegroom with them, they cannot fast. </a:t>
            </a:r>
            <a:r>
              <a:rPr lang="en-US" sz="2800" baseline="30000" dirty="0"/>
              <a:t>20</a:t>
            </a:r>
            <a:r>
              <a:rPr lang="en-US" sz="2800" dirty="0"/>
              <a:t> But the days will come when the bridegroom is taken away from them, and then they will fast in that day.</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2:19-20</a:t>
            </a:r>
          </a:p>
        </p:txBody>
      </p:sp>
    </p:spTree>
    <p:extLst>
      <p:ext uri="{BB962C8B-B14F-4D97-AF65-F5344CB8AC3E}">
        <p14:creationId xmlns:p14="http://schemas.microsoft.com/office/powerpoint/2010/main" val="536574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A0D9E-89D9-5043-978C-0A36DC0A04DE}"/>
              </a:ext>
            </a:extLst>
          </p:cNvPr>
          <p:cNvSpPr>
            <a:spLocks noGrp="1"/>
          </p:cNvSpPr>
          <p:nvPr>
            <p:ph type="body" sz="quarter" idx="10"/>
          </p:nvPr>
        </p:nvSpPr>
        <p:spPr/>
        <p:txBody>
          <a:bodyPr>
            <a:normAutofit fontScale="92500" lnSpcReduction="10000"/>
          </a:bodyPr>
          <a:lstStyle/>
          <a:p>
            <a:r>
              <a:rPr lang="en-US" baseline="30000" dirty="0"/>
              <a:t>21</a:t>
            </a:r>
            <a:r>
              <a:rPr lang="en-US" dirty="0"/>
              <a:t> “No one sews a patch of unshrunk cloth on an old garment; otherwise the patch pulls away from it, the new from the old, and a worse tear results. </a:t>
            </a:r>
            <a:r>
              <a:rPr lang="en-US" baseline="30000" dirty="0"/>
              <a:t>22</a:t>
            </a:r>
            <a:r>
              <a:rPr lang="en-US" dirty="0"/>
              <a:t> No one puts new wine into old wineskins; otherwise the wine will burst the skins, and the wine is lost and the skins as well; but one puts new wine into fresh wineskins.”</a:t>
            </a:r>
          </a:p>
        </p:txBody>
      </p:sp>
      <p:sp>
        <p:nvSpPr>
          <p:cNvPr id="3" name="Text Placeholder 2">
            <a:extLst>
              <a:ext uri="{FF2B5EF4-FFF2-40B4-BE49-F238E27FC236}">
                <a16:creationId xmlns:a16="http://schemas.microsoft.com/office/drawing/2014/main" id="{D07011A8-F2F5-9441-B39B-7903F79E1515}"/>
              </a:ext>
            </a:extLst>
          </p:cNvPr>
          <p:cNvSpPr>
            <a:spLocks noGrp="1"/>
          </p:cNvSpPr>
          <p:nvPr>
            <p:ph type="body" sz="quarter" idx="11"/>
          </p:nvPr>
        </p:nvSpPr>
        <p:spPr/>
        <p:txBody>
          <a:bodyPr/>
          <a:lstStyle/>
          <a:p>
            <a:r>
              <a:rPr lang="en-US" dirty="0"/>
              <a:t>- Mark 2:21-22</a:t>
            </a:r>
          </a:p>
        </p:txBody>
      </p:sp>
    </p:spTree>
    <p:extLst>
      <p:ext uri="{BB962C8B-B14F-4D97-AF65-F5344CB8AC3E}">
        <p14:creationId xmlns:p14="http://schemas.microsoft.com/office/powerpoint/2010/main" val="424402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12766-F6D6-1545-8148-C315E4E45CC2}"/>
              </a:ext>
            </a:extLst>
          </p:cNvPr>
          <p:cNvSpPr>
            <a:spLocks noGrp="1"/>
          </p:cNvSpPr>
          <p:nvPr>
            <p:ph type="title"/>
          </p:nvPr>
        </p:nvSpPr>
        <p:spPr/>
        <p:txBody>
          <a:bodyPr/>
          <a:lstStyle/>
          <a:p>
            <a:r>
              <a:rPr lang="en-US" dirty="0"/>
              <a:t>B. Affiliating Response to Change</a:t>
            </a:r>
          </a:p>
        </p:txBody>
      </p:sp>
      <p:sp>
        <p:nvSpPr>
          <p:cNvPr id="3" name="Text Placeholder 2">
            <a:extLst>
              <a:ext uri="{FF2B5EF4-FFF2-40B4-BE49-F238E27FC236}">
                <a16:creationId xmlns:a16="http://schemas.microsoft.com/office/drawing/2014/main" id="{6BD6E24C-4579-8445-A7F8-03244887C904}"/>
              </a:ext>
            </a:extLst>
          </p:cNvPr>
          <p:cNvSpPr>
            <a:spLocks noGrp="1"/>
          </p:cNvSpPr>
          <p:nvPr>
            <p:ph type="body" sz="quarter" idx="10"/>
          </p:nvPr>
        </p:nvSpPr>
        <p:spPr/>
        <p:txBody>
          <a:bodyPr>
            <a:normAutofit/>
          </a:bodyPr>
          <a:lstStyle/>
          <a:p>
            <a:pPr marL="514350" indent="-514350">
              <a:buFont typeface="+mj-lt"/>
              <a:buAutoNum type="arabicPeriod"/>
            </a:pPr>
            <a:r>
              <a:rPr lang="en-US" sz="1400" dirty="0"/>
              <a:t>Faith based on affiliation is based on familiarity making any change a perceived danger. </a:t>
            </a:r>
          </a:p>
          <a:p>
            <a:pPr marL="514350" indent="-514350">
              <a:buFont typeface="+mj-lt"/>
              <a:buAutoNum type="arabicPeriod"/>
            </a:pPr>
            <a:r>
              <a:rPr lang="en-US" sz="1400" dirty="0"/>
              <a:t>Even biblically sound changes appear as a threat to those with Affiliating Faith. </a:t>
            </a:r>
          </a:p>
          <a:p>
            <a:pPr marL="514350" indent="-514350">
              <a:spcAft>
                <a:spcPts val="1200"/>
              </a:spcAft>
              <a:buFont typeface="+mj-lt"/>
              <a:buAutoNum type="arabicPeriod"/>
            </a:pPr>
            <a:r>
              <a:rPr lang="en-US" sz="1400" dirty="0"/>
              <a:t>The Pharisees opposed the changes Jesus was making even though they were for the good.</a:t>
            </a:r>
          </a:p>
          <a:p>
            <a:pPr marL="514350" indent="-514350">
              <a:spcAft>
                <a:spcPts val="1200"/>
              </a:spcAft>
              <a:buFont typeface="+mj-lt"/>
              <a:buAutoNum type="arabicPeriod"/>
            </a:pPr>
            <a:r>
              <a:rPr lang="en-US" sz="3600" dirty="0"/>
              <a:t>Guess what kind of faith the </a:t>
            </a:r>
            <a:r>
              <a:rPr lang="en-US" sz="3600" b="1" u="sng" dirty="0">
                <a:latin typeface="Lato Black" panose="020F0502020204030203" pitchFamily="34" charset="0"/>
                <a:ea typeface="Lato Black" panose="020F0502020204030203" pitchFamily="34" charset="0"/>
                <a:cs typeface="Lato Black" panose="020F0502020204030203" pitchFamily="34" charset="0"/>
              </a:rPr>
              <a:t>Pharisees</a:t>
            </a:r>
            <a:r>
              <a:rPr lang="en-US" sz="3600" dirty="0"/>
              <a:t> had?</a:t>
            </a:r>
          </a:p>
        </p:txBody>
      </p:sp>
    </p:spTree>
    <p:extLst>
      <p:ext uri="{BB962C8B-B14F-4D97-AF65-F5344CB8AC3E}">
        <p14:creationId xmlns:p14="http://schemas.microsoft.com/office/powerpoint/2010/main" val="315974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47C8646-A2C8-D641-BD38-C0B2389DD37C}"/>
              </a:ext>
            </a:extLst>
          </p:cNvPr>
          <p:cNvCxnSpPr>
            <a:cxnSpLocks/>
          </p:cNvCxnSpPr>
          <p:nvPr/>
        </p:nvCxnSpPr>
        <p:spPr>
          <a:xfrm flipH="1">
            <a:off x="4277218" y="1947315"/>
            <a:ext cx="3486894"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CE011AD-4507-6F47-A04B-48A80C1D70DD}"/>
              </a:ext>
            </a:extLst>
          </p:cNvPr>
          <p:cNvCxnSpPr>
            <a:cxnSpLocks/>
          </p:cNvCxnSpPr>
          <p:nvPr/>
        </p:nvCxnSpPr>
        <p:spPr>
          <a:xfrm flipH="1" flipV="1">
            <a:off x="4261836" y="2571750"/>
            <a:ext cx="3502276" cy="62443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CDADB31-C538-7E43-98D9-10BCC91B11BC}"/>
              </a:ext>
            </a:extLst>
          </p:cNvPr>
          <p:cNvCxnSpPr>
            <a:cxnSpLocks/>
          </p:cNvCxnSpPr>
          <p:nvPr/>
        </p:nvCxnSpPr>
        <p:spPr>
          <a:xfrm flipH="1" flipV="1">
            <a:off x="4328315" y="2571749"/>
            <a:ext cx="2360530" cy="1719550"/>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334A74-3138-3F44-B77B-17E9B3D2A998}"/>
              </a:ext>
            </a:extLst>
          </p:cNvPr>
          <p:cNvCxnSpPr/>
          <p:nvPr/>
        </p:nvCxnSpPr>
        <p:spPr>
          <a:xfrm flipH="1">
            <a:off x="4362063" y="942802"/>
            <a:ext cx="2326782" cy="1628948"/>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9BB230F-2B23-6B42-9DD2-9B26DEBDF593}"/>
              </a:ext>
            </a:extLst>
          </p:cNvPr>
          <p:cNvCxnSpPr/>
          <p:nvPr/>
        </p:nvCxnSpPr>
        <p:spPr>
          <a:xfrm flipH="1">
            <a:off x="1375576" y="2571750"/>
            <a:ext cx="2901642"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6604FD4-A1C1-F749-8F29-C3BF098BFDE5}"/>
              </a:ext>
            </a:extLst>
          </p:cNvPr>
          <p:cNvPicPr>
            <a:picLocks noChangeAspect="1" noChangeArrowheads="1"/>
          </p:cNvPicPr>
          <p:nvPr/>
        </p:nvPicPr>
        <p:blipFill>
          <a:blip r:embed="rId2"/>
          <a:srcRect t="1422" b="1422"/>
          <a:stretch/>
        </p:blipFill>
        <p:spPr bwMode="auto">
          <a:xfrm>
            <a:off x="780146"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0F39562-6C77-6D47-AEAD-CBA8D49345C6}"/>
              </a:ext>
            </a:extLst>
          </p:cNvPr>
          <p:cNvPicPr>
            <a:picLocks noChangeAspect="1" noChangeArrowheads="1"/>
          </p:cNvPicPr>
          <p:nvPr/>
        </p:nvPicPr>
        <p:blipFill>
          <a:blip r:embed="rId3"/>
          <a:srcRect l="664" r="664"/>
          <a:stretch/>
        </p:blipFill>
        <p:spPr bwMode="auto">
          <a:xfrm>
            <a:off x="3785738" y="2080270"/>
            <a:ext cx="982960" cy="982960"/>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7C860D-DA08-AB4E-8540-162423227BB4}"/>
              </a:ext>
            </a:extLst>
          </p:cNvPr>
          <p:cNvSpPr>
            <a:spLocks noGrp="1"/>
          </p:cNvSpPr>
          <p:nvPr>
            <p:ph type="title"/>
          </p:nvPr>
        </p:nvSpPr>
        <p:spPr>
          <a:xfrm>
            <a:off x="1678660" y="1947315"/>
            <a:ext cx="2191525" cy="624435"/>
          </a:xfrm>
        </p:spPr>
        <p:txBody>
          <a:bodyPr>
            <a:normAutofit/>
          </a:bodyPr>
          <a:lstStyle/>
          <a:p>
            <a:r>
              <a:rPr lang="en-US" sz="2800" dirty="0">
                <a:latin typeface="Lato Black" panose="020F0502020204030203" pitchFamily="34" charset="0"/>
                <a:ea typeface="Lato Black" panose="020F0502020204030203" pitchFamily="34" charset="0"/>
                <a:cs typeface="Lato Black" panose="020F0502020204030203" pitchFamily="34" charset="0"/>
              </a:rPr>
              <a:t>FAITH</a:t>
            </a:r>
          </a:p>
        </p:txBody>
      </p:sp>
      <p:pic>
        <p:nvPicPr>
          <p:cNvPr id="7" name="Picture 2">
            <a:extLst>
              <a:ext uri="{FF2B5EF4-FFF2-40B4-BE49-F238E27FC236}">
                <a16:creationId xmlns:a16="http://schemas.microsoft.com/office/drawing/2014/main" id="{62D2C06C-857E-B84F-83FD-5D07D49C6B95}"/>
              </a:ext>
            </a:extLst>
          </p:cNvPr>
          <p:cNvPicPr>
            <a:picLocks noChangeAspect="1" noChangeArrowheads="1"/>
          </p:cNvPicPr>
          <p:nvPr/>
        </p:nvPicPr>
        <p:blipFill>
          <a:blip r:embed="rId4"/>
          <a:srcRect l="5299" r="5299"/>
          <a:stretch/>
        </p:blipFill>
        <p:spPr bwMode="auto">
          <a:xfrm>
            <a:off x="6299558" y="554147"/>
            <a:ext cx="778575"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0EF62B5-77F2-774E-BF4C-0269A06426B4}"/>
              </a:ext>
            </a:extLst>
          </p:cNvPr>
          <p:cNvPicPr>
            <a:picLocks noChangeAspect="1" noChangeArrowheads="1"/>
          </p:cNvPicPr>
          <p:nvPr/>
        </p:nvPicPr>
        <p:blipFill>
          <a:blip r:embed="rId5"/>
          <a:srcRect t="2060" b="2060"/>
          <a:stretch/>
        </p:blipFill>
        <p:spPr bwMode="auto">
          <a:xfrm>
            <a:off x="7374825" y="1566566"/>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72B0EEA-979C-2047-83DD-454F812D90F8}"/>
              </a:ext>
            </a:extLst>
          </p:cNvPr>
          <p:cNvPicPr>
            <a:picLocks noChangeAspect="1" noChangeArrowheads="1"/>
          </p:cNvPicPr>
          <p:nvPr/>
        </p:nvPicPr>
        <p:blipFill>
          <a:blip r:embed="rId6"/>
          <a:srcRect t="2615" b="2615"/>
          <a:stretch/>
        </p:blipFill>
        <p:spPr bwMode="auto">
          <a:xfrm>
            <a:off x="7374825" y="2815437"/>
            <a:ext cx="778575" cy="761498"/>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09122A2-021A-EA4C-BC60-0A2D0DAA5327}"/>
              </a:ext>
            </a:extLst>
          </p:cNvPr>
          <p:cNvPicPr>
            <a:picLocks noChangeAspect="1" noChangeArrowheads="1"/>
          </p:cNvPicPr>
          <p:nvPr/>
        </p:nvPicPr>
        <p:blipFill>
          <a:blip r:embed="rId7"/>
          <a:srcRect t="1567" b="1567"/>
          <a:stretch/>
        </p:blipFill>
        <p:spPr bwMode="auto">
          <a:xfrm>
            <a:off x="6299558" y="3812042"/>
            <a:ext cx="778576" cy="777311"/>
          </a:xfrm>
          <a:prstGeom prst="ellipse">
            <a:avLst/>
          </a:prstGeom>
          <a:ln w="3810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4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3600" dirty="0"/>
              <a:t>Affiliate believers </a:t>
            </a:r>
            <a:r>
              <a:rPr lang="en-US" sz="3600" b="1" u="sng" dirty="0">
                <a:latin typeface="Lato Black" panose="020F0502020204030203" pitchFamily="34" charset="0"/>
                <a:ea typeface="Lato Black" panose="020F0502020204030203" pitchFamily="34" charset="0"/>
                <a:cs typeface="Lato Black" panose="020F0502020204030203" pitchFamily="34" charset="0"/>
              </a:rPr>
              <a:t>repeat</a:t>
            </a:r>
            <a:r>
              <a:rPr lang="en-US" sz="3600" dirty="0"/>
              <a:t> what they hear other believers saying.</a:t>
            </a:r>
          </a:p>
          <a:p>
            <a:pPr marL="1188720" lvl="1" indent="-457200"/>
            <a:r>
              <a:rPr lang="en-US" sz="3600" b="1" u="sng" dirty="0">
                <a:latin typeface="Lato Black" panose="020F0502020204030203" pitchFamily="34" charset="0"/>
                <a:ea typeface="Lato Black" panose="020F0502020204030203" pitchFamily="34" charset="0"/>
                <a:cs typeface="Lato Black" panose="020F0502020204030203" pitchFamily="34" charset="0"/>
              </a:rPr>
              <a:t>Acts 19:23-32</a:t>
            </a:r>
          </a:p>
        </p:txBody>
      </p:sp>
    </p:spTree>
    <p:extLst>
      <p:ext uri="{BB962C8B-B14F-4D97-AF65-F5344CB8AC3E}">
        <p14:creationId xmlns:p14="http://schemas.microsoft.com/office/powerpoint/2010/main" val="188360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sz="2800" baseline="30000" dirty="0"/>
              <a:t>23</a:t>
            </a:r>
            <a:r>
              <a:rPr lang="en-US" sz="2800" dirty="0"/>
              <a:t> About that time there occurred no small disturbance concerning the Way. </a:t>
            </a:r>
            <a:r>
              <a:rPr lang="en-US" sz="2800" baseline="30000" dirty="0"/>
              <a:t>24</a:t>
            </a:r>
            <a:r>
              <a:rPr lang="en-US" sz="2800" dirty="0"/>
              <a:t> For a man named Demetrius, a silversmith, who made silver shrines of Artemis, was bringing no little business to the craftsmen; </a:t>
            </a:r>
            <a:r>
              <a:rPr lang="en-US" sz="2800" baseline="30000" dirty="0"/>
              <a:t>25</a:t>
            </a:r>
            <a:r>
              <a:rPr lang="en-US" sz="2800" dirty="0"/>
              <a:t> these he gathered together with the workmen of similar trades, and said, “Men, you know that our prosperity depends upon this business.</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19:23-25</a:t>
            </a:r>
          </a:p>
        </p:txBody>
      </p:sp>
    </p:spTree>
    <p:extLst>
      <p:ext uri="{BB962C8B-B14F-4D97-AF65-F5344CB8AC3E}">
        <p14:creationId xmlns:p14="http://schemas.microsoft.com/office/powerpoint/2010/main" val="17931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You see and hear that not only in Ephesus, but in almost all of Asia, this Paul has persuaded and turned away a considerable number of people, saying that gods made with hands are no gods at all.</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19:26</a:t>
            </a:r>
          </a:p>
        </p:txBody>
      </p:sp>
    </p:spTree>
    <p:extLst>
      <p:ext uri="{BB962C8B-B14F-4D97-AF65-F5344CB8AC3E}">
        <p14:creationId xmlns:p14="http://schemas.microsoft.com/office/powerpoint/2010/main" val="208165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Not only is there danger that this trade of ours fall into disrepute, but also that the temple of the great goddess Artemis be regarded as worthless and that she whom all of Asia and the world worship will even be dethroned from her magnificence.”</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19:27</a:t>
            </a:r>
          </a:p>
        </p:txBody>
      </p:sp>
    </p:spTree>
    <p:extLst>
      <p:ext uri="{BB962C8B-B14F-4D97-AF65-F5344CB8AC3E}">
        <p14:creationId xmlns:p14="http://schemas.microsoft.com/office/powerpoint/2010/main" val="778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fontScale="92500" lnSpcReduction="10000"/>
          </a:bodyPr>
          <a:lstStyle/>
          <a:p>
            <a:r>
              <a:rPr lang="en-US" baseline="30000" dirty="0"/>
              <a:t>28</a:t>
            </a:r>
            <a:r>
              <a:rPr lang="en-US" dirty="0"/>
              <a:t> When they heard this and were filled with rage, they began crying out, saying, “Great is Artemis of the Ephesians!” </a:t>
            </a:r>
            <a:br>
              <a:rPr lang="en-US" dirty="0"/>
            </a:br>
            <a:r>
              <a:rPr lang="en-US" baseline="30000" dirty="0"/>
              <a:t>29</a:t>
            </a:r>
            <a:r>
              <a:rPr lang="en-US" dirty="0"/>
              <a:t> The city was filled with the confusion, and they rushed with one accord into the theater, dragging along Gaius and Aristarchus, Paul’s traveling companions from Macedonia.</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19:28-29</a:t>
            </a:r>
          </a:p>
        </p:txBody>
      </p:sp>
    </p:spTree>
    <p:extLst>
      <p:ext uri="{BB962C8B-B14F-4D97-AF65-F5344CB8AC3E}">
        <p14:creationId xmlns:p14="http://schemas.microsoft.com/office/powerpoint/2010/main" val="387249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baseline="30000" dirty="0"/>
              <a:t>30</a:t>
            </a:r>
            <a:r>
              <a:rPr lang="en-US" dirty="0"/>
              <a:t> And when Paul wanted to go into the assembly, the disciples would not let him. </a:t>
            </a:r>
            <a:r>
              <a:rPr lang="en-US" baseline="30000" dirty="0"/>
              <a:t>31</a:t>
            </a:r>
            <a:r>
              <a:rPr lang="en-US" dirty="0"/>
              <a:t> Also some of the </a:t>
            </a:r>
            <a:r>
              <a:rPr lang="en-US" dirty="0" err="1"/>
              <a:t>Asiarchs</a:t>
            </a:r>
            <a:r>
              <a:rPr lang="en-US" dirty="0"/>
              <a:t> who were friends of his sent to him and repeatedly urged him not to venture into the theater.</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19:30-31</a:t>
            </a:r>
          </a:p>
        </p:txBody>
      </p:sp>
    </p:spTree>
    <p:extLst>
      <p:ext uri="{BB962C8B-B14F-4D97-AF65-F5344CB8AC3E}">
        <p14:creationId xmlns:p14="http://schemas.microsoft.com/office/powerpoint/2010/main" val="259736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2E7882-C64F-5A40-B3B9-BE9AF87B4974}"/>
              </a:ext>
            </a:extLst>
          </p:cNvPr>
          <p:cNvSpPr>
            <a:spLocks noGrp="1"/>
          </p:cNvSpPr>
          <p:nvPr>
            <p:ph type="body" sz="quarter" idx="10"/>
          </p:nvPr>
        </p:nvSpPr>
        <p:spPr/>
        <p:txBody>
          <a:bodyPr>
            <a:normAutofit/>
          </a:bodyPr>
          <a:lstStyle/>
          <a:p>
            <a:r>
              <a:rPr lang="en-US" dirty="0"/>
              <a:t>So then, some were shouting one thing and some another, for the assembly was in confusion and the majority did not know for what reason they had come together.</a:t>
            </a:r>
          </a:p>
        </p:txBody>
      </p:sp>
      <p:sp>
        <p:nvSpPr>
          <p:cNvPr id="3" name="Text Placeholder 2">
            <a:extLst>
              <a:ext uri="{FF2B5EF4-FFF2-40B4-BE49-F238E27FC236}">
                <a16:creationId xmlns:a16="http://schemas.microsoft.com/office/drawing/2014/main" id="{C65C3252-2D30-6F41-8E86-D992590547E5}"/>
              </a:ext>
            </a:extLst>
          </p:cNvPr>
          <p:cNvSpPr>
            <a:spLocks noGrp="1"/>
          </p:cNvSpPr>
          <p:nvPr>
            <p:ph type="body" sz="quarter" idx="11"/>
          </p:nvPr>
        </p:nvSpPr>
        <p:spPr/>
        <p:txBody>
          <a:bodyPr/>
          <a:lstStyle/>
          <a:p>
            <a:r>
              <a:rPr lang="en-US" dirty="0"/>
              <a:t>- Acts 19:32</a:t>
            </a:r>
          </a:p>
        </p:txBody>
      </p:sp>
    </p:spTree>
    <p:extLst>
      <p:ext uri="{BB962C8B-B14F-4D97-AF65-F5344CB8AC3E}">
        <p14:creationId xmlns:p14="http://schemas.microsoft.com/office/powerpoint/2010/main" val="274245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spcAft>
                <a:spcPts val="1200"/>
              </a:spcAft>
              <a:buFont typeface="+mj-lt"/>
              <a:buAutoNum type="arabicPeriod"/>
            </a:pPr>
            <a:r>
              <a:rPr lang="en-US" sz="1800" dirty="0"/>
              <a:t>Affiliate believers repeat what they hear other believers saying. </a:t>
            </a:r>
          </a:p>
          <a:p>
            <a:pPr marL="697230" indent="-697230">
              <a:spcAft>
                <a:spcPts val="1200"/>
              </a:spcAft>
              <a:buFont typeface="+mj-lt"/>
              <a:buAutoNum type="arabicPeriod"/>
            </a:pPr>
            <a:r>
              <a:rPr lang="en-US" sz="4000" dirty="0"/>
              <a:t>As we mature spiritually our speech reflects the </a:t>
            </a:r>
            <a:r>
              <a:rPr lang="en-US" sz="4000" b="1" u="sng" dirty="0">
                <a:latin typeface="Lato Black" panose="020F0502020204030203" pitchFamily="34" charset="0"/>
                <a:ea typeface="Lato Black" panose="020F0502020204030203" pitchFamily="34" charset="0"/>
                <a:cs typeface="Lato Black" panose="020F0502020204030203" pitchFamily="34" charset="0"/>
              </a:rPr>
              <a:t>wisdom</a:t>
            </a:r>
            <a:r>
              <a:rPr lang="en-US" sz="4000" dirty="0"/>
              <a:t> </a:t>
            </a:r>
            <a:br>
              <a:rPr lang="en-US" sz="4000" dirty="0"/>
            </a:br>
            <a:r>
              <a:rPr lang="en-US" sz="4000" dirty="0"/>
              <a:t>of God’s Word.</a:t>
            </a:r>
          </a:p>
          <a:p>
            <a:pPr marL="1188720" lvl="1" indent="-514350"/>
            <a:r>
              <a:rPr lang="en-US" sz="3600" b="1" u="sng" dirty="0">
                <a:latin typeface="Lato Black" panose="020F0502020204030203" pitchFamily="34" charset="0"/>
                <a:ea typeface="Lato Black" panose="020F0502020204030203" pitchFamily="34" charset="0"/>
                <a:cs typeface="Lato Black" panose="020F0502020204030203" pitchFamily="34" charset="0"/>
              </a:rPr>
              <a:t>Proverbs 2:1-10</a:t>
            </a:r>
          </a:p>
        </p:txBody>
      </p:sp>
    </p:spTree>
    <p:extLst>
      <p:ext uri="{BB962C8B-B14F-4D97-AF65-F5344CB8AC3E}">
        <p14:creationId xmlns:p14="http://schemas.microsoft.com/office/powerpoint/2010/main" val="371815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1</a:t>
            </a:r>
            <a:r>
              <a:rPr lang="en-US" sz="2800" dirty="0"/>
              <a:t> My son, if you will receive my words </a:t>
            </a:r>
          </a:p>
          <a:p>
            <a:r>
              <a:rPr lang="en-US" sz="2800" dirty="0"/>
              <a:t>And treasure my commandments within you, </a:t>
            </a:r>
          </a:p>
          <a:p>
            <a:r>
              <a:rPr lang="en-US" sz="2800" baseline="30000" dirty="0"/>
              <a:t>2</a:t>
            </a:r>
            <a:r>
              <a:rPr lang="en-US" sz="2800" dirty="0"/>
              <a:t> Make your ear attentive to wisdom, </a:t>
            </a:r>
          </a:p>
          <a:p>
            <a:r>
              <a:rPr lang="en-US" sz="2800" dirty="0"/>
              <a:t>Incline your heart to understanding;</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2:1-2</a:t>
            </a:r>
          </a:p>
        </p:txBody>
      </p:sp>
    </p:spTree>
    <p:extLst>
      <p:ext uri="{BB962C8B-B14F-4D97-AF65-F5344CB8AC3E}">
        <p14:creationId xmlns:p14="http://schemas.microsoft.com/office/powerpoint/2010/main" val="3446098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3</a:t>
            </a:r>
            <a:r>
              <a:rPr lang="en-US" sz="2800" dirty="0"/>
              <a:t> For if you cry for discernment, </a:t>
            </a:r>
          </a:p>
          <a:p>
            <a:r>
              <a:rPr lang="en-US" sz="2800" dirty="0"/>
              <a:t>Lift your voice for understanding; </a:t>
            </a:r>
          </a:p>
          <a:p>
            <a:r>
              <a:rPr lang="en-US" sz="2800" baseline="30000" dirty="0"/>
              <a:t>4</a:t>
            </a:r>
            <a:r>
              <a:rPr lang="en-US" sz="2800" dirty="0"/>
              <a:t> If you seek her as silver </a:t>
            </a:r>
          </a:p>
          <a:p>
            <a:r>
              <a:rPr lang="en-US" sz="2800" dirty="0"/>
              <a:t>And search for her as for hidden treasures;</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2:3-4</a:t>
            </a:r>
          </a:p>
        </p:txBody>
      </p:sp>
    </p:spTree>
    <p:extLst>
      <p:ext uri="{BB962C8B-B14F-4D97-AF65-F5344CB8AC3E}">
        <p14:creationId xmlns:p14="http://schemas.microsoft.com/office/powerpoint/2010/main" val="128744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5B2-3D80-8841-BD91-29C3AC015469}"/>
              </a:ext>
            </a:extLst>
          </p:cNvPr>
          <p:cNvSpPr>
            <a:spLocks noGrp="1"/>
          </p:cNvSpPr>
          <p:nvPr>
            <p:ph type="title"/>
          </p:nvPr>
        </p:nvSpPr>
        <p:spPr>
          <a:xfrm>
            <a:off x="987818" y="533172"/>
            <a:ext cx="7614315" cy="4236288"/>
          </a:xfrm>
        </p:spPr>
        <p:txBody>
          <a:bodyPr>
            <a:normAutofit/>
          </a:bodyPr>
          <a:lstStyle/>
          <a:p>
            <a:pPr algn="l"/>
            <a:r>
              <a:rPr lang="en-US" sz="4400" b="0" dirty="0"/>
              <a:t>If you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what you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because others </a:t>
            </a:r>
            <a:r>
              <a:rPr lang="en-US" sz="4400" dirty="0">
                <a:latin typeface="Lato Black" panose="020F0502020204030203" pitchFamily="34" charset="0"/>
                <a:ea typeface="Lato Black" panose="020F0502020204030203" pitchFamily="34" charset="0"/>
                <a:cs typeface="Lato Black" panose="020F0502020204030203" pitchFamily="34" charset="0"/>
              </a:rPr>
              <a:t>believe</a:t>
            </a:r>
            <a:r>
              <a:rPr lang="en-US" sz="4400" b="0" dirty="0"/>
              <a:t> it, </a:t>
            </a:r>
            <a:br>
              <a:rPr lang="en-US" sz="4400" b="0" dirty="0"/>
            </a:br>
            <a:r>
              <a:rPr lang="en-US" sz="4400" b="0" dirty="0"/>
              <a:t>you have Affiliating Faith.</a:t>
            </a:r>
          </a:p>
        </p:txBody>
      </p:sp>
    </p:spTree>
    <p:extLst>
      <p:ext uri="{BB962C8B-B14F-4D97-AF65-F5344CB8AC3E}">
        <p14:creationId xmlns:p14="http://schemas.microsoft.com/office/powerpoint/2010/main" val="95679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a:xfrm>
            <a:off x="713221" y="429598"/>
            <a:ext cx="7564087" cy="3680039"/>
          </a:xfrm>
        </p:spPr>
        <p:txBody>
          <a:bodyPr>
            <a:normAutofit/>
          </a:bodyPr>
          <a:lstStyle/>
          <a:p>
            <a:r>
              <a:rPr lang="en-US" sz="2800" baseline="30000" dirty="0"/>
              <a:t>5</a:t>
            </a:r>
            <a:r>
              <a:rPr lang="en-US" sz="2800" dirty="0"/>
              <a:t> Then you will discern the fear of the Lord </a:t>
            </a:r>
          </a:p>
          <a:p>
            <a:r>
              <a:rPr lang="en-US" sz="2800" dirty="0"/>
              <a:t>And discover the knowledge of God. </a:t>
            </a:r>
          </a:p>
          <a:p>
            <a:r>
              <a:rPr lang="en-US" sz="2800" baseline="30000" dirty="0"/>
              <a:t>6</a:t>
            </a:r>
            <a:r>
              <a:rPr lang="en-US" sz="2800" dirty="0"/>
              <a:t> For the Lord gives wisdom; </a:t>
            </a:r>
          </a:p>
          <a:p>
            <a:r>
              <a:rPr lang="en-US" sz="2800" dirty="0"/>
              <a:t>From His mouth come knowledge and understanding.</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2:5-6</a:t>
            </a:r>
          </a:p>
        </p:txBody>
      </p:sp>
    </p:spTree>
    <p:extLst>
      <p:ext uri="{BB962C8B-B14F-4D97-AF65-F5344CB8AC3E}">
        <p14:creationId xmlns:p14="http://schemas.microsoft.com/office/powerpoint/2010/main" val="190646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p:txBody>
          <a:bodyPr>
            <a:normAutofit/>
          </a:bodyPr>
          <a:lstStyle/>
          <a:p>
            <a:r>
              <a:rPr lang="en-US" sz="2800" baseline="30000" dirty="0"/>
              <a:t>7</a:t>
            </a:r>
            <a:r>
              <a:rPr lang="en-US" sz="2800" dirty="0"/>
              <a:t> He stores up sound wisdom for the upright; </a:t>
            </a:r>
          </a:p>
          <a:p>
            <a:r>
              <a:rPr lang="en-US" sz="2800" dirty="0"/>
              <a:t>He is a shield to those who walk in integrity, </a:t>
            </a:r>
          </a:p>
          <a:p>
            <a:r>
              <a:rPr lang="en-US" sz="2800" baseline="30000" dirty="0"/>
              <a:t>8</a:t>
            </a:r>
            <a:r>
              <a:rPr lang="en-US" sz="2800" dirty="0"/>
              <a:t> Guarding the paths of justice, </a:t>
            </a:r>
          </a:p>
          <a:p>
            <a:r>
              <a:rPr lang="en-US" sz="2800" dirty="0"/>
              <a:t>And He preserves the way of His godly ones.</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2:7-8</a:t>
            </a:r>
          </a:p>
        </p:txBody>
      </p:sp>
    </p:spTree>
    <p:extLst>
      <p:ext uri="{BB962C8B-B14F-4D97-AF65-F5344CB8AC3E}">
        <p14:creationId xmlns:p14="http://schemas.microsoft.com/office/powerpoint/2010/main" val="1481915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E95E91-9276-DC44-BAA6-B703954D54C2}"/>
              </a:ext>
            </a:extLst>
          </p:cNvPr>
          <p:cNvSpPr>
            <a:spLocks noGrp="1"/>
          </p:cNvSpPr>
          <p:nvPr>
            <p:ph type="body" sz="quarter" idx="10"/>
          </p:nvPr>
        </p:nvSpPr>
        <p:spPr>
          <a:xfrm>
            <a:off x="713221" y="429598"/>
            <a:ext cx="8025262" cy="3680039"/>
          </a:xfrm>
        </p:spPr>
        <p:txBody>
          <a:bodyPr>
            <a:normAutofit/>
          </a:bodyPr>
          <a:lstStyle/>
          <a:p>
            <a:r>
              <a:rPr lang="en-US" sz="2800" baseline="30000" dirty="0"/>
              <a:t>9</a:t>
            </a:r>
            <a:r>
              <a:rPr lang="en-US" sz="2800" dirty="0"/>
              <a:t> Then you will discern righteousness and justice </a:t>
            </a:r>
          </a:p>
          <a:p>
            <a:r>
              <a:rPr lang="en-US" sz="2800" dirty="0"/>
              <a:t>And equity and every good course. </a:t>
            </a:r>
          </a:p>
          <a:p>
            <a:r>
              <a:rPr lang="en-US" sz="2800" baseline="30000" dirty="0"/>
              <a:t>10</a:t>
            </a:r>
            <a:r>
              <a:rPr lang="en-US" sz="2800" dirty="0"/>
              <a:t> For wisdom will enter your heart </a:t>
            </a:r>
          </a:p>
          <a:p>
            <a:r>
              <a:rPr lang="en-US" sz="2800" dirty="0"/>
              <a:t>And knowledge will be pleasant to your soul;</a:t>
            </a:r>
          </a:p>
        </p:txBody>
      </p:sp>
      <p:sp>
        <p:nvSpPr>
          <p:cNvPr id="3" name="Text Placeholder 2">
            <a:extLst>
              <a:ext uri="{FF2B5EF4-FFF2-40B4-BE49-F238E27FC236}">
                <a16:creationId xmlns:a16="http://schemas.microsoft.com/office/drawing/2014/main" id="{C37978E9-4249-A749-8895-42F77A67C0F9}"/>
              </a:ext>
            </a:extLst>
          </p:cNvPr>
          <p:cNvSpPr>
            <a:spLocks noGrp="1"/>
          </p:cNvSpPr>
          <p:nvPr>
            <p:ph type="body" sz="quarter" idx="11"/>
          </p:nvPr>
        </p:nvSpPr>
        <p:spPr/>
        <p:txBody>
          <a:bodyPr/>
          <a:lstStyle/>
          <a:p>
            <a:r>
              <a:rPr lang="en-US" dirty="0"/>
              <a:t>- Proverbs 2:9-10</a:t>
            </a:r>
          </a:p>
        </p:txBody>
      </p:sp>
    </p:spTree>
    <p:extLst>
      <p:ext uri="{BB962C8B-B14F-4D97-AF65-F5344CB8AC3E}">
        <p14:creationId xmlns:p14="http://schemas.microsoft.com/office/powerpoint/2010/main" val="203389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48D4-8294-EC43-ADCB-E6E6AE4A4E26}"/>
              </a:ext>
            </a:extLst>
          </p:cNvPr>
          <p:cNvSpPr>
            <a:spLocks noGrp="1"/>
          </p:cNvSpPr>
          <p:nvPr>
            <p:ph type="title"/>
          </p:nvPr>
        </p:nvSpPr>
        <p:spPr/>
        <p:txBody>
          <a:bodyPr/>
          <a:lstStyle/>
          <a:p>
            <a:r>
              <a:rPr lang="en-US" dirty="0"/>
              <a:t>C. Affiliating Comments</a:t>
            </a:r>
          </a:p>
        </p:txBody>
      </p:sp>
      <p:sp>
        <p:nvSpPr>
          <p:cNvPr id="3" name="Text Placeholder 2">
            <a:extLst>
              <a:ext uri="{FF2B5EF4-FFF2-40B4-BE49-F238E27FC236}">
                <a16:creationId xmlns:a16="http://schemas.microsoft.com/office/drawing/2014/main" id="{3BC2439D-19A5-424C-BF37-8AD48F377041}"/>
              </a:ext>
            </a:extLst>
          </p:cNvPr>
          <p:cNvSpPr>
            <a:spLocks noGrp="1"/>
          </p:cNvSpPr>
          <p:nvPr>
            <p:ph type="body" sz="quarter" idx="10"/>
          </p:nvPr>
        </p:nvSpPr>
        <p:spPr/>
        <p:txBody>
          <a:bodyPr>
            <a:normAutofit/>
          </a:bodyPr>
          <a:lstStyle/>
          <a:p>
            <a:pPr marL="514350" indent="-514350">
              <a:buFont typeface="+mj-lt"/>
              <a:buAutoNum type="arabicPeriod"/>
            </a:pPr>
            <a:r>
              <a:rPr lang="en-US" sz="1800" dirty="0"/>
              <a:t>Affiliate believers repeat what they hear other believers saying. </a:t>
            </a:r>
          </a:p>
          <a:p>
            <a:pPr marL="514350" indent="-514350">
              <a:spcAft>
                <a:spcPts val="1200"/>
              </a:spcAft>
              <a:buFont typeface="+mj-lt"/>
              <a:buAutoNum type="arabicPeriod"/>
            </a:pPr>
            <a:r>
              <a:rPr lang="en-US" sz="1800" dirty="0"/>
              <a:t>As we mature spiritually our speech reflects the wisdom of God’s Word. </a:t>
            </a:r>
          </a:p>
          <a:p>
            <a:pPr marL="697230" indent="-697230">
              <a:buFont typeface="+mj-lt"/>
              <a:buAutoNum type="arabicPeriod"/>
            </a:pPr>
            <a:r>
              <a:rPr lang="en-US" sz="3600" dirty="0"/>
              <a:t>Be patient with Affiliating Faith; </a:t>
            </a:r>
            <a:r>
              <a:rPr lang="en-US" sz="3600" b="1" u="sng" dirty="0">
                <a:latin typeface="Lato Black" panose="020F0502020204030203" pitchFamily="34" charset="0"/>
                <a:ea typeface="Lato Black" panose="020F0502020204030203" pitchFamily="34" charset="0"/>
                <a:cs typeface="Lato Black" panose="020F0502020204030203" pitchFamily="34" charset="0"/>
              </a:rPr>
              <a:t>growth</a:t>
            </a:r>
            <a:r>
              <a:rPr lang="en-US" sz="3600" dirty="0"/>
              <a:t> doesn’t happen overnight.</a:t>
            </a:r>
          </a:p>
        </p:txBody>
      </p:sp>
    </p:spTree>
    <p:extLst>
      <p:ext uri="{BB962C8B-B14F-4D97-AF65-F5344CB8AC3E}">
        <p14:creationId xmlns:p14="http://schemas.microsoft.com/office/powerpoint/2010/main" val="2233257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a:xfrm>
            <a:off x="598488" y="1251437"/>
            <a:ext cx="8100239" cy="3642243"/>
          </a:xfrm>
        </p:spPr>
        <p:txBody>
          <a:bodyPr>
            <a:normAutofit/>
          </a:bodyPr>
          <a:lstStyle/>
          <a:p>
            <a:pPr marL="697230" indent="-697230">
              <a:buFont typeface="+mj-lt"/>
              <a:buAutoNum type="arabicPeriod"/>
            </a:pPr>
            <a:r>
              <a:rPr lang="en-US" sz="4000" dirty="0"/>
              <a:t>You can learn a lot about someone by the way they </a:t>
            </a:r>
            <a:r>
              <a:rPr lang="en-US" sz="4000" b="1" u="sng" dirty="0">
                <a:latin typeface="Lato Black" panose="020F0502020204030203" pitchFamily="34" charset="0"/>
                <a:ea typeface="Lato Black" panose="020F0502020204030203" pitchFamily="34" charset="0"/>
                <a:cs typeface="Lato Black" panose="020F0502020204030203" pitchFamily="34" charset="0"/>
              </a:rPr>
              <a:t>pray</a:t>
            </a:r>
            <a:r>
              <a:rPr lang="en-US" sz="4000" dirty="0"/>
              <a:t>. </a:t>
            </a:r>
          </a:p>
        </p:txBody>
      </p:sp>
    </p:spTree>
    <p:extLst>
      <p:ext uri="{BB962C8B-B14F-4D97-AF65-F5344CB8AC3E}">
        <p14:creationId xmlns:p14="http://schemas.microsoft.com/office/powerpoint/2010/main" val="40733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ED8D-3CE2-084D-98C6-17AE1B86544A}"/>
              </a:ext>
            </a:extLst>
          </p:cNvPr>
          <p:cNvSpPr>
            <a:spLocks noGrp="1"/>
          </p:cNvSpPr>
          <p:nvPr>
            <p:ph type="title"/>
          </p:nvPr>
        </p:nvSpPr>
        <p:spPr/>
        <p:txBody>
          <a:bodyPr/>
          <a:lstStyle/>
          <a:p>
            <a:r>
              <a:rPr lang="en-US" dirty="0"/>
              <a:t>A. Affiliating Prayer</a:t>
            </a:r>
          </a:p>
        </p:txBody>
      </p:sp>
      <p:sp>
        <p:nvSpPr>
          <p:cNvPr id="3" name="Text Placeholder 2">
            <a:extLst>
              <a:ext uri="{FF2B5EF4-FFF2-40B4-BE49-F238E27FC236}">
                <a16:creationId xmlns:a16="http://schemas.microsoft.com/office/drawing/2014/main" id="{A31BDAA8-8A08-0941-BE84-B26471064CB6}"/>
              </a:ext>
            </a:extLst>
          </p:cNvPr>
          <p:cNvSpPr>
            <a:spLocks noGrp="1"/>
          </p:cNvSpPr>
          <p:nvPr>
            <p:ph type="body" sz="quarter" idx="10"/>
          </p:nvPr>
        </p:nvSpPr>
        <p:spPr/>
        <p:txBody>
          <a:bodyPr>
            <a:normAutofit/>
          </a:bodyPr>
          <a:lstStyle/>
          <a:p>
            <a:pPr marL="514350" indent="-514350">
              <a:buFont typeface="+mj-lt"/>
              <a:buAutoNum type="arabicPeriod"/>
            </a:pPr>
            <a:r>
              <a:rPr lang="en-US" sz="2000" dirty="0"/>
              <a:t>You can learn a lot about someone by the way they pray. </a:t>
            </a:r>
          </a:p>
          <a:p>
            <a:pPr marL="697230" indent="-697230">
              <a:spcAft>
                <a:spcPts val="1200"/>
              </a:spcAft>
              <a:buFont typeface="+mj-lt"/>
              <a:buAutoNum type="arabicPeriod"/>
            </a:pPr>
            <a:r>
              <a:rPr lang="en-US" sz="4000" dirty="0"/>
              <a:t>Sincere prayers are not </a:t>
            </a:r>
            <a:br>
              <a:rPr lang="en-US" sz="4000" dirty="0"/>
            </a:br>
            <a:r>
              <a:rPr lang="en-US" sz="4000" dirty="0"/>
              <a:t>vainly </a:t>
            </a:r>
            <a:r>
              <a:rPr lang="en-US" sz="4000" b="1" u="sng" dirty="0">
                <a:latin typeface="Lato Black" panose="020F0502020204030203" pitchFamily="34" charset="0"/>
                <a:ea typeface="Lato Black" panose="020F0502020204030203" pitchFamily="34" charset="0"/>
                <a:cs typeface="Lato Black" panose="020F0502020204030203" pitchFamily="34" charset="0"/>
              </a:rPr>
              <a:t>repetitious</a:t>
            </a:r>
            <a:r>
              <a:rPr lang="en-US" sz="4000" dirty="0"/>
              <a:t>.</a:t>
            </a:r>
          </a:p>
          <a:p>
            <a:pPr marL="1280160" lvl="1" indent="-331470"/>
            <a:r>
              <a:rPr lang="en-US" sz="3200" b="1" u="sng" dirty="0">
                <a:latin typeface="Lato Black" panose="020F0502020204030203" pitchFamily="34" charset="0"/>
                <a:ea typeface="Lato Black" panose="020F0502020204030203" pitchFamily="34" charset="0"/>
                <a:cs typeface="Lato Black" panose="020F0502020204030203" pitchFamily="34" charset="0"/>
              </a:rPr>
              <a:t>Matthew 6:5-13</a:t>
            </a:r>
          </a:p>
          <a:p>
            <a:pPr marL="697230" indent="-697230">
              <a:buFont typeface="+mj-lt"/>
              <a:buAutoNum type="arabicPeriod"/>
            </a:pPr>
            <a:endParaRPr lang="en-US" dirty="0"/>
          </a:p>
        </p:txBody>
      </p:sp>
    </p:spTree>
    <p:extLst>
      <p:ext uri="{BB962C8B-B14F-4D97-AF65-F5344CB8AC3E}">
        <p14:creationId xmlns:p14="http://schemas.microsoft.com/office/powerpoint/2010/main" val="24817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fontScale="85000" lnSpcReduction="10000"/>
          </a:bodyPr>
          <a:lstStyle/>
          <a:p>
            <a:r>
              <a:rPr lang="en-US" baseline="30000" dirty="0"/>
              <a:t>5</a:t>
            </a:r>
            <a:r>
              <a:rPr lang="en-US" dirty="0"/>
              <a:t> “When you pray, you are not to be like the hypocrites; for they love to stand and pray in the synagogues and on the street corners so that they may be seen by men. Truly I say to you, they have their reward in full. </a:t>
            </a:r>
            <a:r>
              <a:rPr lang="en-US" baseline="30000" dirty="0"/>
              <a:t>6</a:t>
            </a:r>
            <a:r>
              <a:rPr lang="en-US" dirty="0"/>
              <a:t> But you, when you pray, go into your inner room, close your door and pray to your Father who is in secret, and your Father who sees what is done in secret will reward you.</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6:5-6</a:t>
            </a:r>
          </a:p>
        </p:txBody>
      </p:sp>
    </p:spTree>
    <p:extLst>
      <p:ext uri="{BB962C8B-B14F-4D97-AF65-F5344CB8AC3E}">
        <p14:creationId xmlns:p14="http://schemas.microsoft.com/office/powerpoint/2010/main" val="114684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r>
              <a:rPr lang="en-US" baseline="30000" dirty="0"/>
              <a:t>7</a:t>
            </a:r>
            <a:r>
              <a:rPr lang="en-US" dirty="0"/>
              <a:t> “And when you are praying, do not use meaningless repetition as the Gentiles do, for they suppose that they will be heard for their many words. </a:t>
            </a:r>
            <a:r>
              <a:rPr lang="en-US" baseline="30000" dirty="0"/>
              <a:t>8</a:t>
            </a:r>
            <a:r>
              <a:rPr lang="en-US" dirty="0"/>
              <a:t> So do not be like them; for your Father knows what you need before you ask Him.</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6:7-8</a:t>
            </a:r>
          </a:p>
        </p:txBody>
      </p:sp>
    </p:spTree>
    <p:extLst>
      <p:ext uri="{BB962C8B-B14F-4D97-AF65-F5344CB8AC3E}">
        <p14:creationId xmlns:p14="http://schemas.microsoft.com/office/powerpoint/2010/main" val="352732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r>
              <a:rPr lang="en-US" baseline="30000" dirty="0"/>
              <a:t>9</a:t>
            </a:r>
            <a:r>
              <a:rPr lang="en-US" dirty="0"/>
              <a:t> “Pray, then, in this way: </a:t>
            </a:r>
          </a:p>
          <a:p>
            <a:pPr lvl="1"/>
            <a:r>
              <a:rPr lang="en-US" dirty="0"/>
              <a:t>‘Our Father who is in heaven, </a:t>
            </a:r>
          </a:p>
          <a:p>
            <a:pPr lvl="1"/>
            <a:r>
              <a:rPr lang="en-US" dirty="0"/>
              <a:t>Hallowed be Your name. </a:t>
            </a:r>
          </a:p>
          <a:p>
            <a:pPr lvl="1"/>
            <a:r>
              <a:rPr lang="en-US" baseline="30000" dirty="0"/>
              <a:t>10</a:t>
            </a:r>
            <a:r>
              <a:rPr lang="en-US" dirty="0"/>
              <a:t> ‘Your kingdom come. </a:t>
            </a:r>
          </a:p>
          <a:p>
            <a:pPr lvl="1"/>
            <a:r>
              <a:rPr lang="en-US" dirty="0"/>
              <a:t>Your will be done, </a:t>
            </a:r>
          </a:p>
          <a:p>
            <a:pPr lvl="1"/>
            <a:r>
              <a:rPr lang="en-US" dirty="0"/>
              <a:t>On earth as it is in heaven.</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6:9-10</a:t>
            </a:r>
          </a:p>
        </p:txBody>
      </p:sp>
    </p:spTree>
    <p:extLst>
      <p:ext uri="{BB962C8B-B14F-4D97-AF65-F5344CB8AC3E}">
        <p14:creationId xmlns:p14="http://schemas.microsoft.com/office/powerpoint/2010/main" val="217583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750C0-748B-FD48-BAEC-6BAC1935728A}"/>
              </a:ext>
            </a:extLst>
          </p:cNvPr>
          <p:cNvSpPr>
            <a:spLocks noGrp="1"/>
          </p:cNvSpPr>
          <p:nvPr>
            <p:ph type="body" sz="quarter" idx="10"/>
          </p:nvPr>
        </p:nvSpPr>
        <p:spPr/>
        <p:txBody>
          <a:bodyPr>
            <a:normAutofit/>
          </a:bodyPr>
          <a:lstStyle/>
          <a:p>
            <a:pPr lvl="1"/>
            <a:r>
              <a:rPr lang="en-US" baseline="30000" dirty="0"/>
              <a:t>11</a:t>
            </a:r>
            <a:r>
              <a:rPr lang="en-US" dirty="0"/>
              <a:t> ‘Give us this day our daily bread. </a:t>
            </a:r>
          </a:p>
          <a:p>
            <a:pPr lvl="1"/>
            <a:r>
              <a:rPr lang="en-US" baseline="30000" dirty="0"/>
              <a:t>12</a:t>
            </a:r>
            <a:r>
              <a:rPr lang="en-US" dirty="0"/>
              <a:t> ‘And forgive us our debts, as we also have forgiven our debtors. </a:t>
            </a:r>
          </a:p>
          <a:p>
            <a:pPr lvl="1"/>
            <a:r>
              <a:rPr lang="en-US" baseline="30000" dirty="0"/>
              <a:t>13</a:t>
            </a:r>
            <a:r>
              <a:rPr lang="en-US" dirty="0"/>
              <a:t> ‘And do not lead us into temptation, but deliver us from evil. [For Yours is the kingdom and the power and the glory forever. Amen.’]</a:t>
            </a:r>
          </a:p>
        </p:txBody>
      </p:sp>
      <p:sp>
        <p:nvSpPr>
          <p:cNvPr id="3" name="Text Placeholder 2">
            <a:extLst>
              <a:ext uri="{FF2B5EF4-FFF2-40B4-BE49-F238E27FC236}">
                <a16:creationId xmlns:a16="http://schemas.microsoft.com/office/drawing/2014/main" id="{4641A8D7-BA93-7145-99C1-B79DC11E1117}"/>
              </a:ext>
            </a:extLst>
          </p:cNvPr>
          <p:cNvSpPr>
            <a:spLocks noGrp="1"/>
          </p:cNvSpPr>
          <p:nvPr>
            <p:ph type="body" sz="quarter" idx="11"/>
          </p:nvPr>
        </p:nvSpPr>
        <p:spPr/>
        <p:txBody>
          <a:bodyPr/>
          <a:lstStyle/>
          <a:p>
            <a:r>
              <a:rPr lang="en-US" dirty="0"/>
              <a:t>- Matthew 6:11-13</a:t>
            </a:r>
          </a:p>
        </p:txBody>
      </p:sp>
    </p:spTree>
    <p:extLst>
      <p:ext uri="{BB962C8B-B14F-4D97-AF65-F5344CB8AC3E}">
        <p14:creationId xmlns:p14="http://schemas.microsoft.com/office/powerpoint/2010/main" val="403483116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1371</Words>
  <Application>Microsoft Macintosh PowerPoint</Application>
  <PresentationFormat>On-screen Show (16:9)</PresentationFormat>
  <Paragraphs>104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Lato</vt:lpstr>
      <vt:lpstr>Lato Black</vt:lpstr>
      <vt:lpstr>Lato Regular</vt:lpstr>
      <vt:lpstr>With Title</vt:lpstr>
      <vt:lpstr>PowerPoint Presentation</vt:lpstr>
      <vt:lpstr>        Mature Faith       Solidifying Faith      Searching Faith    Affiliating Faith Imitating Faith</vt:lpstr>
      <vt:lpstr>If you believe what you believe because others believe it,  you have Affiliating Faith.</vt:lpstr>
      <vt:lpstr>A. Affiliating Prayer</vt:lpstr>
      <vt:lpstr>A. Affiliating Prayer</vt:lpstr>
      <vt:lpstr>PowerPoint Presentation</vt:lpstr>
      <vt:lpstr>PowerPoint Presentation</vt:lpstr>
      <vt:lpstr>PowerPoint Presentation</vt:lpstr>
      <vt:lpstr>PowerPoint Presentation</vt:lpstr>
      <vt:lpstr>A. Affiliating Prayer</vt:lpstr>
      <vt:lpstr>A. Affiliating Prayer</vt:lpstr>
      <vt:lpstr>B. Affiliating Response to Change</vt:lpstr>
      <vt:lpstr>B. Affiliating Response to Change</vt:lpstr>
      <vt:lpstr>B. Affiliating Response to Change</vt:lpstr>
      <vt:lpstr>PowerPoint Presentation</vt:lpstr>
      <vt:lpstr>PowerPoint Presentation</vt:lpstr>
      <vt:lpstr>PowerPoint Presentation</vt:lpstr>
      <vt:lpstr>B. Affiliating Response to Change</vt:lpstr>
      <vt:lpstr>FAITH</vt:lpstr>
      <vt:lpstr>C. Affiliating Comments</vt:lpstr>
      <vt:lpstr>PowerPoint Presentation</vt:lpstr>
      <vt:lpstr>PowerPoint Presentation</vt:lpstr>
      <vt:lpstr>PowerPoint Presentation</vt:lpstr>
      <vt:lpstr>PowerPoint Presentation</vt:lpstr>
      <vt:lpstr>PowerPoint Presentation</vt:lpstr>
      <vt:lpstr>PowerPoint Presentation</vt:lpstr>
      <vt:lpstr>C. Affiliating Comments</vt:lpstr>
      <vt:lpstr>PowerPoint Presentation</vt:lpstr>
      <vt:lpstr>PowerPoint Presentation</vt:lpstr>
      <vt:lpstr>PowerPoint Presentation</vt:lpstr>
      <vt:lpstr>PowerPoint Presentation</vt:lpstr>
      <vt:lpstr>PowerPoint Presentation</vt:lpstr>
      <vt:lpstr>C. Affiliating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252</cp:revision>
  <dcterms:created xsi:type="dcterms:W3CDTF">2014-04-30T18:34:38Z</dcterms:created>
  <dcterms:modified xsi:type="dcterms:W3CDTF">2022-02-22T22:59:58Z</dcterms:modified>
</cp:coreProperties>
</file>