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6"/>
  </p:handoutMasterIdLst>
  <p:sldIdLst>
    <p:sldId id="256" r:id="rId2"/>
    <p:sldId id="257" r:id="rId3"/>
    <p:sldId id="339" r:id="rId4"/>
    <p:sldId id="338" r:id="rId5"/>
    <p:sldId id="258" r:id="rId6"/>
    <p:sldId id="340" r:id="rId7"/>
    <p:sldId id="259" r:id="rId8"/>
    <p:sldId id="342" r:id="rId9"/>
    <p:sldId id="341" r:id="rId10"/>
    <p:sldId id="260" r:id="rId11"/>
    <p:sldId id="343" r:id="rId12"/>
    <p:sldId id="344" r:id="rId13"/>
    <p:sldId id="261" r:id="rId14"/>
    <p:sldId id="345" r:id="rId15"/>
    <p:sldId id="346" r:id="rId16"/>
    <p:sldId id="334" r:id="rId17"/>
    <p:sldId id="335" r:id="rId18"/>
    <p:sldId id="336" r:id="rId19"/>
    <p:sldId id="348" r:id="rId20"/>
    <p:sldId id="347" r:id="rId21"/>
    <p:sldId id="337" r:id="rId22"/>
    <p:sldId id="349" r:id="rId23"/>
    <p:sldId id="350" r:id="rId24"/>
    <p:sldId id="35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CE1"/>
    <a:srgbClr val="E35340"/>
    <a:srgbClr val="02818F"/>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2"/>
    <p:restoredTop sz="94150"/>
  </p:normalViewPr>
  <p:slideViewPr>
    <p:cSldViewPr snapToGrid="0" snapToObjects="1">
      <p:cViewPr varScale="1">
        <p:scale>
          <a:sx n="122" d="100"/>
          <a:sy n="122" d="100"/>
        </p:scale>
        <p:origin x="216" y="8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3/23/22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3/23/22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8151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 id="2147483670" r:id="rId11"/>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6981" y="1396240"/>
            <a:ext cx="3180522" cy="3302982"/>
          </a:xfrm>
        </p:spPr>
        <p:txBody>
          <a:bodyPr>
            <a:normAutofit/>
          </a:bodyPr>
          <a:lstStyle/>
          <a:p>
            <a:r>
              <a:rPr lang="en-US" sz="16600" dirty="0"/>
              <a:t>14</a:t>
            </a:r>
          </a:p>
        </p:txBody>
      </p:sp>
      <p:sp>
        <p:nvSpPr>
          <p:cNvPr id="3" name="Subtitle 2"/>
          <p:cNvSpPr>
            <a:spLocks noGrp="1"/>
          </p:cNvSpPr>
          <p:nvPr>
            <p:ph type="subTitle" idx="1"/>
          </p:nvPr>
        </p:nvSpPr>
        <p:spPr>
          <a:xfrm>
            <a:off x="3068198" y="2754078"/>
            <a:ext cx="5633385" cy="1239893"/>
          </a:xfrm>
        </p:spPr>
        <p:txBody>
          <a:bodyPr/>
          <a:lstStyle/>
          <a:p>
            <a:r>
              <a:rPr lang="en-US" sz="4400" dirty="0"/>
              <a:t>How do I Reach Mature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4"/>
            </a:pPr>
            <a:r>
              <a:rPr lang="en-US" sz="4000" dirty="0"/>
              <a:t>Put </a:t>
            </a:r>
            <a:r>
              <a:rPr lang="en-US" sz="4000" b="1" u="sng" dirty="0">
                <a:latin typeface="Lato Black" panose="020F0502020204030203" pitchFamily="34" charset="0"/>
                <a:ea typeface="Lato Black" panose="020F0502020204030203" pitchFamily="34" charset="0"/>
                <a:cs typeface="Lato Black" panose="020F0502020204030203" pitchFamily="34" charset="0"/>
              </a:rPr>
              <a:t>childish</a:t>
            </a:r>
            <a:r>
              <a:rPr lang="en-US" sz="4000" dirty="0"/>
              <a:t> ways behind you. </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1 Corinthians 13:9-12</a:t>
            </a:r>
          </a:p>
        </p:txBody>
      </p:sp>
    </p:spTree>
    <p:extLst>
      <p:ext uri="{BB962C8B-B14F-4D97-AF65-F5344CB8AC3E}">
        <p14:creationId xmlns:p14="http://schemas.microsoft.com/office/powerpoint/2010/main" val="394719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852DE-BCE0-944D-BBC0-A51EC314A5C9}"/>
              </a:ext>
            </a:extLst>
          </p:cNvPr>
          <p:cNvSpPr>
            <a:spLocks noGrp="1"/>
          </p:cNvSpPr>
          <p:nvPr>
            <p:ph type="body" sz="quarter" idx="10"/>
          </p:nvPr>
        </p:nvSpPr>
        <p:spPr/>
        <p:txBody>
          <a:bodyPr>
            <a:normAutofit/>
          </a:bodyPr>
          <a:lstStyle/>
          <a:p>
            <a:r>
              <a:rPr lang="en-US" baseline="30000" dirty="0"/>
              <a:t>9</a:t>
            </a:r>
            <a:r>
              <a:rPr lang="en-US" dirty="0"/>
              <a:t> For we know in part and we prophesy in part; </a:t>
            </a:r>
            <a:r>
              <a:rPr lang="en-US" baseline="30000" dirty="0"/>
              <a:t>10</a:t>
            </a:r>
            <a:r>
              <a:rPr lang="en-US" dirty="0"/>
              <a:t> but when the perfect comes, the partial will be done away. </a:t>
            </a:r>
            <a:r>
              <a:rPr lang="en-US" baseline="30000" dirty="0"/>
              <a:t>11</a:t>
            </a:r>
            <a:r>
              <a:rPr lang="en-US" dirty="0"/>
              <a:t> When I was a child, I used to speak like a child, think like a child, reason like a child; when I became a man, I did away with childish things. </a:t>
            </a:r>
          </a:p>
        </p:txBody>
      </p:sp>
      <p:sp>
        <p:nvSpPr>
          <p:cNvPr id="3" name="Text Placeholder 2">
            <a:extLst>
              <a:ext uri="{FF2B5EF4-FFF2-40B4-BE49-F238E27FC236}">
                <a16:creationId xmlns:a16="http://schemas.microsoft.com/office/drawing/2014/main" id="{CE9CDF52-B92B-7C42-81EB-8DA630FB0480}"/>
              </a:ext>
            </a:extLst>
          </p:cNvPr>
          <p:cNvSpPr>
            <a:spLocks noGrp="1"/>
          </p:cNvSpPr>
          <p:nvPr>
            <p:ph type="body" sz="quarter" idx="11"/>
          </p:nvPr>
        </p:nvSpPr>
        <p:spPr/>
        <p:txBody>
          <a:bodyPr/>
          <a:lstStyle/>
          <a:p>
            <a:r>
              <a:rPr lang="en-US" dirty="0"/>
              <a:t>- 1 Corinthians 13:9-11</a:t>
            </a:r>
          </a:p>
        </p:txBody>
      </p:sp>
    </p:spTree>
    <p:extLst>
      <p:ext uri="{BB962C8B-B14F-4D97-AF65-F5344CB8AC3E}">
        <p14:creationId xmlns:p14="http://schemas.microsoft.com/office/powerpoint/2010/main" val="230316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852DE-BCE0-944D-BBC0-A51EC314A5C9}"/>
              </a:ext>
            </a:extLst>
          </p:cNvPr>
          <p:cNvSpPr>
            <a:spLocks noGrp="1"/>
          </p:cNvSpPr>
          <p:nvPr>
            <p:ph type="body" sz="quarter" idx="10"/>
          </p:nvPr>
        </p:nvSpPr>
        <p:spPr/>
        <p:txBody>
          <a:bodyPr>
            <a:normAutofit/>
          </a:bodyPr>
          <a:lstStyle/>
          <a:p>
            <a:r>
              <a:rPr lang="en-US" dirty="0"/>
              <a:t>For now we see in a mirror dimly, but then face to face; now I know in part, but then I will know fully just as I also have been fully known.</a:t>
            </a:r>
          </a:p>
        </p:txBody>
      </p:sp>
      <p:sp>
        <p:nvSpPr>
          <p:cNvPr id="3" name="Text Placeholder 2">
            <a:extLst>
              <a:ext uri="{FF2B5EF4-FFF2-40B4-BE49-F238E27FC236}">
                <a16:creationId xmlns:a16="http://schemas.microsoft.com/office/drawing/2014/main" id="{CE9CDF52-B92B-7C42-81EB-8DA630FB0480}"/>
              </a:ext>
            </a:extLst>
          </p:cNvPr>
          <p:cNvSpPr>
            <a:spLocks noGrp="1"/>
          </p:cNvSpPr>
          <p:nvPr>
            <p:ph type="body" sz="quarter" idx="11"/>
          </p:nvPr>
        </p:nvSpPr>
        <p:spPr/>
        <p:txBody>
          <a:bodyPr/>
          <a:lstStyle/>
          <a:p>
            <a:r>
              <a:rPr lang="en-US" dirty="0"/>
              <a:t>- 1 Corinthians 13:12</a:t>
            </a:r>
          </a:p>
        </p:txBody>
      </p:sp>
    </p:spTree>
    <p:extLst>
      <p:ext uri="{BB962C8B-B14F-4D97-AF65-F5344CB8AC3E}">
        <p14:creationId xmlns:p14="http://schemas.microsoft.com/office/powerpoint/2010/main" val="265179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5"/>
            </a:pPr>
            <a:r>
              <a:rPr lang="en-US" sz="4000" dirty="0"/>
              <a:t>At the same time, your faith needs </a:t>
            </a:r>
            <a:r>
              <a:rPr lang="en-US" sz="4000" b="1" u="sng" dirty="0">
                <a:latin typeface="Lato Black" panose="020F0502020204030203" pitchFamily="34" charset="0"/>
                <a:ea typeface="Lato Black" panose="020F0502020204030203" pitchFamily="34" charset="0"/>
                <a:cs typeface="Lato Black" panose="020F0502020204030203" pitchFamily="34" charset="0"/>
              </a:rPr>
              <a:t>child-like</a:t>
            </a:r>
            <a:r>
              <a:rPr lang="en-US" sz="4000" dirty="0"/>
              <a:t> qualities.</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Matthew 18:1-4</a:t>
            </a:r>
          </a:p>
        </p:txBody>
      </p:sp>
    </p:spTree>
    <p:extLst>
      <p:ext uri="{BB962C8B-B14F-4D97-AF65-F5344CB8AC3E}">
        <p14:creationId xmlns:p14="http://schemas.microsoft.com/office/powerpoint/2010/main" val="12746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895E8-9505-8F45-A2B1-461FEC175DAC}"/>
              </a:ext>
            </a:extLst>
          </p:cNvPr>
          <p:cNvSpPr>
            <a:spLocks noGrp="1"/>
          </p:cNvSpPr>
          <p:nvPr>
            <p:ph type="body" sz="quarter" idx="10"/>
          </p:nvPr>
        </p:nvSpPr>
        <p:spPr>
          <a:xfrm>
            <a:off x="713221" y="429598"/>
            <a:ext cx="7211579" cy="3680039"/>
          </a:xfrm>
        </p:spPr>
        <p:txBody>
          <a:bodyPr>
            <a:normAutofit/>
          </a:bodyPr>
          <a:lstStyle/>
          <a:p>
            <a:r>
              <a:rPr lang="en-US" baseline="30000" dirty="0"/>
              <a:t>1</a:t>
            </a:r>
            <a:r>
              <a:rPr lang="en-US" dirty="0"/>
              <a:t> At that time the disciples came to Jesus and said, “Who then is greatest in the kingdom of heaven?” </a:t>
            </a:r>
            <a:r>
              <a:rPr lang="en-US" baseline="30000" dirty="0"/>
              <a:t>2</a:t>
            </a:r>
            <a:r>
              <a:rPr lang="en-US" dirty="0"/>
              <a:t> And He called a child to Himself and set him before them,</a:t>
            </a:r>
          </a:p>
        </p:txBody>
      </p:sp>
      <p:sp>
        <p:nvSpPr>
          <p:cNvPr id="3" name="Text Placeholder 2">
            <a:extLst>
              <a:ext uri="{FF2B5EF4-FFF2-40B4-BE49-F238E27FC236}">
                <a16:creationId xmlns:a16="http://schemas.microsoft.com/office/drawing/2014/main" id="{54522A39-E0B1-414F-B70D-4497E895CF20}"/>
              </a:ext>
            </a:extLst>
          </p:cNvPr>
          <p:cNvSpPr>
            <a:spLocks noGrp="1"/>
          </p:cNvSpPr>
          <p:nvPr>
            <p:ph type="body" sz="quarter" idx="11"/>
          </p:nvPr>
        </p:nvSpPr>
        <p:spPr/>
        <p:txBody>
          <a:bodyPr/>
          <a:lstStyle/>
          <a:p>
            <a:r>
              <a:rPr lang="en-US" dirty="0"/>
              <a:t>- Matthew 18:1-2</a:t>
            </a:r>
          </a:p>
        </p:txBody>
      </p:sp>
    </p:spTree>
    <p:extLst>
      <p:ext uri="{BB962C8B-B14F-4D97-AF65-F5344CB8AC3E}">
        <p14:creationId xmlns:p14="http://schemas.microsoft.com/office/powerpoint/2010/main" val="403525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895E8-9505-8F45-A2B1-461FEC175DAC}"/>
              </a:ext>
            </a:extLst>
          </p:cNvPr>
          <p:cNvSpPr>
            <a:spLocks noGrp="1"/>
          </p:cNvSpPr>
          <p:nvPr>
            <p:ph type="body" sz="quarter" idx="10"/>
          </p:nvPr>
        </p:nvSpPr>
        <p:spPr>
          <a:xfrm>
            <a:off x="713221" y="429598"/>
            <a:ext cx="7379745" cy="3680039"/>
          </a:xfrm>
        </p:spPr>
        <p:txBody>
          <a:bodyPr>
            <a:normAutofit/>
          </a:bodyPr>
          <a:lstStyle/>
          <a:p>
            <a:r>
              <a:rPr lang="en-US" baseline="30000" dirty="0"/>
              <a:t>3</a:t>
            </a:r>
            <a:r>
              <a:rPr lang="en-US" dirty="0"/>
              <a:t> and said, “Truly I say to you, unless you are converted and become like children, you will not enter the kingdom of heaven. </a:t>
            </a:r>
            <a:r>
              <a:rPr lang="en-US" baseline="30000" dirty="0"/>
              <a:t>4</a:t>
            </a:r>
            <a:r>
              <a:rPr lang="en-US" dirty="0"/>
              <a:t> Whoever then humbles himself as this child, he is the greatest in the kingdom of heaven.</a:t>
            </a:r>
          </a:p>
        </p:txBody>
      </p:sp>
      <p:sp>
        <p:nvSpPr>
          <p:cNvPr id="3" name="Text Placeholder 2">
            <a:extLst>
              <a:ext uri="{FF2B5EF4-FFF2-40B4-BE49-F238E27FC236}">
                <a16:creationId xmlns:a16="http://schemas.microsoft.com/office/drawing/2014/main" id="{54522A39-E0B1-414F-B70D-4497E895CF20}"/>
              </a:ext>
            </a:extLst>
          </p:cNvPr>
          <p:cNvSpPr>
            <a:spLocks noGrp="1"/>
          </p:cNvSpPr>
          <p:nvPr>
            <p:ph type="body" sz="quarter" idx="11"/>
          </p:nvPr>
        </p:nvSpPr>
        <p:spPr/>
        <p:txBody>
          <a:bodyPr/>
          <a:lstStyle/>
          <a:p>
            <a:r>
              <a:rPr lang="en-US" dirty="0"/>
              <a:t>- Matthew 18:3-4</a:t>
            </a:r>
          </a:p>
        </p:txBody>
      </p:sp>
    </p:spTree>
    <p:extLst>
      <p:ext uri="{BB962C8B-B14F-4D97-AF65-F5344CB8AC3E}">
        <p14:creationId xmlns:p14="http://schemas.microsoft.com/office/powerpoint/2010/main" val="173297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CE1"/>
        </a:solidFill>
        <a:effectLst/>
      </p:bgPr>
    </p:bg>
    <p:spTree>
      <p:nvGrpSpPr>
        <p:cNvPr id="1" name=""/>
        <p:cNvGrpSpPr/>
        <p:nvPr/>
      </p:nvGrpSpPr>
      <p:grpSpPr>
        <a:xfrm>
          <a:off x="0" y="0"/>
          <a:ext cx="0" cy="0"/>
          <a:chOff x="0" y="0"/>
          <a:chExt cx="0" cy="0"/>
        </a:xfrm>
      </p:grpSpPr>
      <p:pic>
        <p:nvPicPr>
          <p:cNvPr id="1028" name="Picture 4" descr="http://redoable.files.wordpress.com/2013/06/p1040135.jpg"/>
          <p:cNvPicPr>
            <a:picLocks noChangeAspect="1" noChangeArrowheads="1"/>
          </p:cNvPicPr>
          <p:nvPr/>
        </p:nvPicPr>
        <p:blipFill rotWithShape="1">
          <a:blip r:embed="rId2">
            <a:extLst>
              <a:ext uri="{28A0092B-C50C-407E-A947-70E740481C1C}">
                <a14:useLocalDpi xmlns:a14="http://schemas.microsoft.com/office/drawing/2010/main" val="0"/>
              </a:ext>
            </a:extLst>
          </a:blip>
          <a:srcRect l="6154"/>
          <a:stretch/>
        </p:blipFill>
        <p:spPr bwMode="auto">
          <a:xfrm>
            <a:off x="4651514" y="702363"/>
            <a:ext cx="4150422" cy="3738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B55F7E-B54B-43E8-B013-61B94EB28D11}"/>
              </a:ext>
            </a:extLst>
          </p:cNvPr>
          <p:cNvSpPr txBox="1"/>
          <p:nvPr/>
        </p:nvSpPr>
        <p:spPr>
          <a:xfrm>
            <a:off x="342064" y="217258"/>
            <a:ext cx="4379398" cy="4708981"/>
          </a:xfrm>
          <a:prstGeom prst="rect">
            <a:avLst/>
          </a:prstGeom>
          <a:noFill/>
        </p:spPr>
        <p:txBody>
          <a:bodyPr wrap="square" rtlCol="0">
            <a:spAutoFit/>
          </a:bodyPr>
          <a:lstStyle/>
          <a:p>
            <a:r>
              <a:rPr lang="en-US" sz="2000" dirty="0">
                <a:solidFill>
                  <a:schemeClr val="bg2">
                    <a:lumMod val="10000"/>
                  </a:schemeClr>
                </a:solidFill>
                <a:latin typeface="Comic Sans MS" panose="030F0702030302020204" pitchFamily="66" charset="0"/>
              </a:rPr>
              <a:t>I do not like green eggs and ham.</a:t>
            </a:r>
          </a:p>
          <a:p>
            <a:r>
              <a:rPr lang="en-US" sz="2000" dirty="0">
                <a:solidFill>
                  <a:schemeClr val="bg2">
                    <a:lumMod val="10000"/>
                  </a:schemeClr>
                </a:solidFill>
                <a:latin typeface="Comic Sans MS" panose="030F0702030302020204" pitchFamily="66" charset="0"/>
              </a:rPr>
              <a:t>I do not like them, Sam-I-am.</a:t>
            </a:r>
          </a:p>
          <a:p>
            <a:r>
              <a:rPr lang="en-US" sz="2000" dirty="0">
                <a:solidFill>
                  <a:schemeClr val="bg2">
                    <a:lumMod val="10000"/>
                  </a:schemeClr>
                </a:solidFill>
                <a:latin typeface="Comic Sans MS" panose="030F0702030302020204" pitchFamily="66" charset="0"/>
              </a:rPr>
              <a:t>I could not, would not, on a boat.</a:t>
            </a:r>
          </a:p>
          <a:p>
            <a:r>
              <a:rPr lang="en-US" sz="2000" dirty="0">
                <a:solidFill>
                  <a:schemeClr val="bg2">
                    <a:lumMod val="10000"/>
                  </a:schemeClr>
                </a:solidFill>
                <a:latin typeface="Comic Sans MS" panose="030F0702030302020204" pitchFamily="66" charset="0"/>
              </a:rPr>
              <a:t>I will not, will not, with a goat.</a:t>
            </a:r>
          </a:p>
          <a:p>
            <a:r>
              <a:rPr lang="en-US" sz="2000" dirty="0">
                <a:solidFill>
                  <a:schemeClr val="bg2">
                    <a:lumMod val="10000"/>
                  </a:schemeClr>
                </a:solidFill>
                <a:latin typeface="Comic Sans MS" panose="030F0702030302020204" pitchFamily="66" charset="0"/>
              </a:rPr>
              <a:t>I will not eat them in the rain.</a:t>
            </a:r>
          </a:p>
          <a:p>
            <a:r>
              <a:rPr lang="en-US" sz="2000" dirty="0">
                <a:solidFill>
                  <a:schemeClr val="bg2">
                    <a:lumMod val="10000"/>
                  </a:schemeClr>
                </a:solidFill>
                <a:latin typeface="Comic Sans MS" panose="030F0702030302020204" pitchFamily="66" charset="0"/>
              </a:rPr>
              <a:t>Not in the dark! Not in a tree!</a:t>
            </a:r>
          </a:p>
          <a:p>
            <a:r>
              <a:rPr lang="en-US" sz="2000" dirty="0">
                <a:solidFill>
                  <a:schemeClr val="bg2">
                    <a:lumMod val="10000"/>
                  </a:schemeClr>
                </a:solidFill>
                <a:latin typeface="Comic Sans MS" panose="030F0702030302020204" pitchFamily="66" charset="0"/>
              </a:rPr>
              <a:t>Not in a car! You let me be!</a:t>
            </a:r>
          </a:p>
          <a:p>
            <a:r>
              <a:rPr lang="en-US" sz="2000" dirty="0">
                <a:solidFill>
                  <a:schemeClr val="bg2">
                    <a:lumMod val="10000"/>
                  </a:schemeClr>
                </a:solidFill>
                <a:latin typeface="Comic Sans MS" panose="030F0702030302020204" pitchFamily="66" charset="0"/>
              </a:rPr>
              <a:t>I do not like them in a box.</a:t>
            </a:r>
          </a:p>
          <a:p>
            <a:r>
              <a:rPr lang="en-US" sz="2000" dirty="0">
                <a:solidFill>
                  <a:schemeClr val="bg2">
                    <a:lumMod val="10000"/>
                  </a:schemeClr>
                </a:solidFill>
                <a:latin typeface="Comic Sans MS" panose="030F0702030302020204" pitchFamily="66" charset="0"/>
              </a:rPr>
              <a:t>I do not like them with a fox.</a:t>
            </a:r>
          </a:p>
          <a:p>
            <a:r>
              <a:rPr lang="en-US" sz="2000" dirty="0">
                <a:solidFill>
                  <a:schemeClr val="bg2">
                    <a:lumMod val="10000"/>
                  </a:schemeClr>
                </a:solidFill>
                <a:latin typeface="Comic Sans MS" panose="030F0702030302020204" pitchFamily="66" charset="0"/>
              </a:rPr>
              <a:t>I will not eat them in a house.</a:t>
            </a:r>
          </a:p>
          <a:p>
            <a:r>
              <a:rPr lang="en-US" sz="2000" dirty="0">
                <a:solidFill>
                  <a:schemeClr val="bg2">
                    <a:lumMod val="10000"/>
                  </a:schemeClr>
                </a:solidFill>
                <a:latin typeface="Comic Sans MS" panose="030F0702030302020204" pitchFamily="66" charset="0"/>
              </a:rPr>
              <a:t>I do not like them with a mouse.</a:t>
            </a:r>
          </a:p>
          <a:p>
            <a:r>
              <a:rPr lang="en-US" sz="2000" dirty="0">
                <a:solidFill>
                  <a:schemeClr val="bg2">
                    <a:lumMod val="10000"/>
                  </a:schemeClr>
                </a:solidFill>
                <a:latin typeface="Comic Sans MS" panose="030F0702030302020204" pitchFamily="66" charset="0"/>
              </a:rPr>
              <a:t>I do not like them here or there.</a:t>
            </a:r>
          </a:p>
          <a:p>
            <a:r>
              <a:rPr lang="en-US" sz="2000" dirty="0">
                <a:solidFill>
                  <a:schemeClr val="bg2">
                    <a:lumMod val="10000"/>
                  </a:schemeClr>
                </a:solidFill>
                <a:latin typeface="Comic Sans MS" panose="030F0702030302020204" pitchFamily="66" charset="0"/>
              </a:rPr>
              <a:t>I do not like them anywhere!</a:t>
            </a:r>
          </a:p>
          <a:p>
            <a:r>
              <a:rPr lang="en-US" sz="2000" dirty="0">
                <a:solidFill>
                  <a:schemeClr val="bg2">
                    <a:lumMod val="10000"/>
                  </a:schemeClr>
                </a:solidFill>
                <a:latin typeface="Comic Sans MS" panose="030F0702030302020204" pitchFamily="66" charset="0"/>
              </a:rPr>
              <a:t>I do not like green eggs and ham!</a:t>
            </a:r>
          </a:p>
          <a:p>
            <a:r>
              <a:rPr lang="en-US" sz="2000" dirty="0">
                <a:solidFill>
                  <a:schemeClr val="bg2">
                    <a:lumMod val="10000"/>
                  </a:schemeClr>
                </a:solidFill>
                <a:latin typeface="Comic Sans MS" panose="030F0702030302020204" pitchFamily="66" charset="0"/>
              </a:rPr>
              <a:t>I do not like them, Sam-I-am.</a:t>
            </a:r>
          </a:p>
        </p:txBody>
      </p:sp>
    </p:spTree>
    <p:extLst>
      <p:ext uri="{BB962C8B-B14F-4D97-AF65-F5344CB8AC3E}">
        <p14:creationId xmlns:p14="http://schemas.microsoft.com/office/powerpoint/2010/main" val="397392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3B57-92E9-9947-AC5F-2879F49C8E21}"/>
              </a:ext>
            </a:extLst>
          </p:cNvPr>
          <p:cNvSpPr>
            <a:spLocks noGrp="1"/>
          </p:cNvSpPr>
          <p:nvPr>
            <p:ph type="title"/>
          </p:nvPr>
        </p:nvSpPr>
        <p:spPr>
          <a:xfrm>
            <a:off x="987971" y="465439"/>
            <a:ext cx="7540743" cy="4236288"/>
          </a:xfrm>
        </p:spPr>
        <p:txBody>
          <a:bodyPr>
            <a:normAutofit/>
          </a:bodyPr>
          <a:lstStyle/>
          <a:p>
            <a:pPr algn="l"/>
            <a:r>
              <a:rPr lang="en-US" sz="4800" dirty="0"/>
              <a:t>Implicitly trust the wisdom of your Heavenly Father.</a:t>
            </a:r>
          </a:p>
        </p:txBody>
      </p:sp>
    </p:spTree>
    <p:extLst>
      <p:ext uri="{BB962C8B-B14F-4D97-AF65-F5344CB8AC3E}">
        <p14:creationId xmlns:p14="http://schemas.microsoft.com/office/powerpoint/2010/main" val="242842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6"/>
            </a:pPr>
            <a:r>
              <a:rPr lang="en-US" sz="4000" dirty="0"/>
              <a:t>Forget the </a:t>
            </a:r>
            <a:r>
              <a:rPr lang="en-US" sz="4000" b="1" u="sng" dirty="0">
                <a:latin typeface="Lato Black" panose="020F0502020204030203" pitchFamily="34" charset="0"/>
                <a:ea typeface="Lato Black" panose="020F0502020204030203" pitchFamily="34" charset="0"/>
                <a:cs typeface="Lato Black" panose="020F0502020204030203" pitchFamily="34" charset="0"/>
              </a:rPr>
              <a:t>past</a:t>
            </a:r>
            <a:r>
              <a:rPr lang="en-US" sz="4000" dirty="0"/>
              <a:t> and press on.</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Philippians 3:12-15</a:t>
            </a:r>
          </a:p>
        </p:txBody>
      </p:sp>
    </p:spTree>
    <p:extLst>
      <p:ext uri="{BB962C8B-B14F-4D97-AF65-F5344CB8AC3E}">
        <p14:creationId xmlns:p14="http://schemas.microsoft.com/office/powerpoint/2010/main" val="284750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F9101-D9D6-324D-9BCE-35E1873CB6A3}"/>
              </a:ext>
            </a:extLst>
          </p:cNvPr>
          <p:cNvSpPr>
            <a:spLocks noGrp="1"/>
          </p:cNvSpPr>
          <p:nvPr>
            <p:ph type="body" sz="quarter" idx="10"/>
          </p:nvPr>
        </p:nvSpPr>
        <p:spPr/>
        <p:txBody>
          <a:bodyPr>
            <a:normAutofit fontScale="92500" lnSpcReduction="10000"/>
          </a:bodyPr>
          <a:lstStyle/>
          <a:p>
            <a:r>
              <a:rPr lang="en-US" baseline="30000" dirty="0"/>
              <a:t>12</a:t>
            </a:r>
            <a:r>
              <a:rPr lang="en-US" dirty="0"/>
              <a:t> Not that I have already obtained it or have already become perfect, but I press on so that I may lay hold of that for which also I was laid hold of by Christ Jesus. </a:t>
            </a:r>
            <a:br>
              <a:rPr lang="en-US" dirty="0"/>
            </a:br>
            <a:r>
              <a:rPr lang="en-US" baseline="30000" dirty="0"/>
              <a:t>13</a:t>
            </a:r>
            <a:r>
              <a:rPr lang="en-US" dirty="0"/>
              <a:t> Brethren, I do not regard myself as having laid hold of it yet; but one thing I do: forgetting what lies behind and reaching forward to what lies ahead,</a:t>
            </a:r>
          </a:p>
        </p:txBody>
      </p:sp>
      <p:sp>
        <p:nvSpPr>
          <p:cNvPr id="3" name="Text Placeholder 2">
            <a:extLst>
              <a:ext uri="{FF2B5EF4-FFF2-40B4-BE49-F238E27FC236}">
                <a16:creationId xmlns:a16="http://schemas.microsoft.com/office/drawing/2014/main" id="{A44A2172-59B9-F247-8993-B2061B21A03F}"/>
              </a:ext>
            </a:extLst>
          </p:cNvPr>
          <p:cNvSpPr>
            <a:spLocks noGrp="1"/>
          </p:cNvSpPr>
          <p:nvPr>
            <p:ph type="body" sz="quarter" idx="11"/>
          </p:nvPr>
        </p:nvSpPr>
        <p:spPr/>
        <p:txBody>
          <a:bodyPr/>
          <a:lstStyle/>
          <a:p>
            <a:r>
              <a:rPr lang="en-US" dirty="0"/>
              <a:t>- Philippians 3:12-13</a:t>
            </a:r>
          </a:p>
        </p:txBody>
      </p:sp>
    </p:spTree>
    <p:extLst>
      <p:ext uri="{BB962C8B-B14F-4D97-AF65-F5344CB8AC3E}">
        <p14:creationId xmlns:p14="http://schemas.microsoft.com/office/powerpoint/2010/main" val="350041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a:pPr>
            <a:r>
              <a:rPr lang="en-US" sz="4000" dirty="0"/>
              <a:t>Be a </a:t>
            </a:r>
            <a:r>
              <a:rPr lang="en-US" sz="4000" b="1" u="sng" dirty="0">
                <a:latin typeface="Lato Black" panose="020F0502020204030203" pitchFamily="34" charset="0"/>
                <a:ea typeface="Lato Black" panose="020F0502020204030203" pitchFamily="34" charset="0"/>
                <a:cs typeface="Lato Black" panose="020F0502020204030203" pitchFamily="34" charset="0"/>
              </a:rPr>
              <a:t>teacher</a:t>
            </a:r>
            <a:r>
              <a:rPr lang="en-US" sz="4000" dirty="0"/>
              <a:t> of God’s Word, </a:t>
            </a:r>
            <a:br>
              <a:rPr lang="en-US" sz="4000" dirty="0"/>
            </a:br>
            <a:r>
              <a:rPr lang="en-US" sz="4000" dirty="0"/>
              <a:t>as you ought to be.</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Hebrews 5:11-14</a:t>
            </a:r>
            <a:endParaRPr lang="en-US" dirty="0"/>
          </a:p>
        </p:txBody>
      </p:sp>
    </p:spTree>
    <p:extLst>
      <p:ext uri="{BB962C8B-B14F-4D97-AF65-F5344CB8AC3E}">
        <p14:creationId xmlns:p14="http://schemas.microsoft.com/office/powerpoint/2010/main" val="308429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F9101-D9D6-324D-9BCE-35E1873CB6A3}"/>
              </a:ext>
            </a:extLst>
          </p:cNvPr>
          <p:cNvSpPr>
            <a:spLocks noGrp="1"/>
          </p:cNvSpPr>
          <p:nvPr>
            <p:ph type="body" sz="quarter" idx="10"/>
          </p:nvPr>
        </p:nvSpPr>
        <p:spPr/>
        <p:txBody>
          <a:bodyPr>
            <a:normAutofit/>
          </a:bodyPr>
          <a:lstStyle/>
          <a:p>
            <a:r>
              <a:rPr lang="en-US" baseline="30000" dirty="0"/>
              <a:t>14</a:t>
            </a:r>
            <a:r>
              <a:rPr lang="en-US" dirty="0"/>
              <a:t> I press on toward the goal for the prize of the upward call of God in Christ Jesus. </a:t>
            </a:r>
            <a:r>
              <a:rPr lang="en-US" baseline="30000" dirty="0"/>
              <a:t>15</a:t>
            </a:r>
            <a:r>
              <a:rPr lang="en-US" dirty="0"/>
              <a:t> Let us therefore, as many as are perfect, have this attitude; and if in anything you have a different attitude, God will reveal that also to you;</a:t>
            </a:r>
          </a:p>
        </p:txBody>
      </p:sp>
      <p:sp>
        <p:nvSpPr>
          <p:cNvPr id="3" name="Text Placeholder 2">
            <a:extLst>
              <a:ext uri="{FF2B5EF4-FFF2-40B4-BE49-F238E27FC236}">
                <a16:creationId xmlns:a16="http://schemas.microsoft.com/office/drawing/2014/main" id="{A44A2172-59B9-F247-8993-B2061B21A03F}"/>
              </a:ext>
            </a:extLst>
          </p:cNvPr>
          <p:cNvSpPr>
            <a:spLocks noGrp="1"/>
          </p:cNvSpPr>
          <p:nvPr>
            <p:ph type="body" sz="quarter" idx="11"/>
          </p:nvPr>
        </p:nvSpPr>
        <p:spPr/>
        <p:txBody>
          <a:bodyPr/>
          <a:lstStyle/>
          <a:p>
            <a:r>
              <a:rPr lang="en-US" dirty="0"/>
              <a:t>- Philippians 3:14-15</a:t>
            </a:r>
          </a:p>
        </p:txBody>
      </p:sp>
    </p:spTree>
    <p:extLst>
      <p:ext uri="{BB962C8B-B14F-4D97-AF65-F5344CB8AC3E}">
        <p14:creationId xmlns:p14="http://schemas.microsoft.com/office/powerpoint/2010/main" val="285213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7"/>
            </a:pPr>
            <a:r>
              <a:rPr lang="en-US" sz="4000" dirty="0"/>
              <a:t>Make “winning as many as possible” your </a:t>
            </a:r>
            <a:r>
              <a:rPr lang="en-US" sz="4000" b="1" u="sng" dirty="0">
                <a:latin typeface="Lato Black" panose="020F0502020204030203" pitchFamily="34" charset="0"/>
                <a:ea typeface="Lato Black" panose="020F0502020204030203" pitchFamily="34" charset="0"/>
                <a:cs typeface="Lato Black" panose="020F0502020204030203" pitchFamily="34" charset="0"/>
              </a:rPr>
              <a:t>lifestyle</a:t>
            </a:r>
            <a:r>
              <a:rPr lang="en-US" sz="4000" dirty="0"/>
              <a:t>.</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1 Corinthians 9:19-23</a:t>
            </a:r>
          </a:p>
        </p:txBody>
      </p:sp>
    </p:spTree>
    <p:extLst>
      <p:ext uri="{BB962C8B-B14F-4D97-AF65-F5344CB8AC3E}">
        <p14:creationId xmlns:p14="http://schemas.microsoft.com/office/powerpoint/2010/main" val="8654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5464E-4C28-BE41-A2CD-EED8464E31C9}"/>
              </a:ext>
            </a:extLst>
          </p:cNvPr>
          <p:cNvSpPr>
            <a:spLocks noGrp="1"/>
          </p:cNvSpPr>
          <p:nvPr>
            <p:ph type="body" sz="quarter" idx="10"/>
          </p:nvPr>
        </p:nvSpPr>
        <p:spPr>
          <a:xfrm>
            <a:off x="713221" y="429598"/>
            <a:ext cx="7717558" cy="3680039"/>
          </a:xfrm>
        </p:spPr>
        <p:txBody>
          <a:bodyPr>
            <a:normAutofit lnSpcReduction="10000"/>
          </a:bodyPr>
          <a:lstStyle/>
          <a:p>
            <a:r>
              <a:rPr lang="en-US" baseline="30000" dirty="0"/>
              <a:t>19</a:t>
            </a:r>
            <a:r>
              <a:rPr lang="en-US" dirty="0"/>
              <a:t> For though I am free from all men, I have made myself a slave to all, so that I may win more. </a:t>
            </a:r>
            <a:r>
              <a:rPr lang="en-US" baseline="30000" dirty="0"/>
              <a:t>20</a:t>
            </a:r>
            <a:r>
              <a:rPr lang="en-US" dirty="0"/>
              <a:t> To the Jews I became as a Jew, so that I might win Jews; to those who are under the Law, as under the Law though not being myself under the Law, so that I might win those who are under the Law;</a:t>
            </a:r>
          </a:p>
        </p:txBody>
      </p:sp>
      <p:sp>
        <p:nvSpPr>
          <p:cNvPr id="3" name="Text Placeholder 2">
            <a:extLst>
              <a:ext uri="{FF2B5EF4-FFF2-40B4-BE49-F238E27FC236}">
                <a16:creationId xmlns:a16="http://schemas.microsoft.com/office/drawing/2014/main" id="{D2F82B1A-961F-094A-9DB4-9418CE9A4A6D}"/>
              </a:ext>
            </a:extLst>
          </p:cNvPr>
          <p:cNvSpPr>
            <a:spLocks noGrp="1"/>
          </p:cNvSpPr>
          <p:nvPr>
            <p:ph type="body" sz="quarter" idx="11"/>
          </p:nvPr>
        </p:nvSpPr>
        <p:spPr/>
        <p:txBody>
          <a:bodyPr/>
          <a:lstStyle/>
          <a:p>
            <a:r>
              <a:rPr lang="en-US" dirty="0"/>
              <a:t>- 1 Corinthians 9:19-20</a:t>
            </a:r>
          </a:p>
        </p:txBody>
      </p:sp>
    </p:spTree>
    <p:extLst>
      <p:ext uri="{BB962C8B-B14F-4D97-AF65-F5344CB8AC3E}">
        <p14:creationId xmlns:p14="http://schemas.microsoft.com/office/powerpoint/2010/main" val="312574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5464E-4C28-BE41-A2CD-EED8464E31C9}"/>
              </a:ext>
            </a:extLst>
          </p:cNvPr>
          <p:cNvSpPr>
            <a:spLocks noGrp="1"/>
          </p:cNvSpPr>
          <p:nvPr>
            <p:ph type="body" sz="quarter" idx="10"/>
          </p:nvPr>
        </p:nvSpPr>
        <p:spPr/>
        <p:txBody>
          <a:bodyPr>
            <a:normAutofit lnSpcReduction="10000"/>
          </a:bodyPr>
          <a:lstStyle/>
          <a:p>
            <a:r>
              <a:rPr lang="en-US" baseline="30000" dirty="0"/>
              <a:t>21</a:t>
            </a:r>
            <a:r>
              <a:rPr lang="en-US" dirty="0"/>
              <a:t> to those who are without law, as without law, though not being without the law of God but under the law of Christ, so that I might win those who are without law. </a:t>
            </a:r>
            <a:r>
              <a:rPr lang="en-US" baseline="30000" dirty="0"/>
              <a:t>22</a:t>
            </a:r>
            <a:r>
              <a:rPr lang="en-US" dirty="0"/>
              <a:t> To the weak I became weak, that I might win the weak; I have become all things to all men, so that I may by all means save some.</a:t>
            </a:r>
          </a:p>
        </p:txBody>
      </p:sp>
      <p:sp>
        <p:nvSpPr>
          <p:cNvPr id="3" name="Text Placeholder 2">
            <a:extLst>
              <a:ext uri="{FF2B5EF4-FFF2-40B4-BE49-F238E27FC236}">
                <a16:creationId xmlns:a16="http://schemas.microsoft.com/office/drawing/2014/main" id="{D2F82B1A-961F-094A-9DB4-9418CE9A4A6D}"/>
              </a:ext>
            </a:extLst>
          </p:cNvPr>
          <p:cNvSpPr>
            <a:spLocks noGrp="1"/>
          </p:cNvSpPr>
          <p:nvPr>
            <p:ph type="body" sz="quarter" idx="11"/>
          </p:nvPr>
        </p:nvSpPr>
        <p:spPr/>
        <p:txBody>
          <a:bodyPr/>
          <a:lstStyle/>
          <a:p>
            <a:r>
              <a:rPr lang="en-US" dirty="0"/>
              <a:t>- 1 Corinthians 9:21-22</a:t>
            </a:r>
          </a:p>
        </p:txBody>
      </p:sp>
    </p:spTree>
    <p:extLst>
      <p:ext uri="{BB962C8B-B14F-4D97-AF65-F5344CB8AC3E}">
        <p14:creationId xmlns:p14="http://schemas.microsoft.com/office/powerpoint/2010/main" val="167794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5464E-4C28-BE41-A2CD-EED8464E31C9}"/>
              </a:ext>
            </a:extLst>
          </p:cNvPr>
          <p:cNvSpPr>
            <a:spLocks noGrp="1"/>
          </p:cNvSpPr>
          <p:nvPr>
            <p:ph type="body" sz="quarter" idx="10"/>
          </p:nvPr>
        </p:nvSpPr>
        <p:spPr/>
        <p:txBody>
          <a:bodyPr>
            <a:normAutofit/>
          </a:bodyPr>
          <a:lstStyle/>
          <a:p>
            <a:r>
              <a:rPr lang="en-US" dirty="0"/>
              <a:t>I do all things for the sake of the gospel, so that I may become a fellow partaker of it.</a:t>
            </a:r>
          </a:p>
        </p:txBody>
      </p:sp>
      <p:sp>
        <p:nvSpPr>
          <p:cNvPr id="3" name="Text Placeholder 2">
            <a:extLst>
              <a:ext uri="{FF2B5EF4-FFF2-40B4-BE49-F238E27FC236}">
                <a16:creationId xmlns:a16="http://schemas.microsoft.com/office/drawing/2014/main" id="{D2F82B1A-961F-094A-9DB4-9418CE9A4A6D}"/>
              </a:ext>
            </a:extLst>
          </p:cNvPr>
          <p:cNvSpPr>
            <a:spLocks noGrp="1"/>
          </p:cNvSpPr>
          <p:nvPr>
            <p:ph type="body" sz="quarter" idx="11"/>
          </p:nvPr>
        </p:nvSpPr>
        <p:spPr/>
        <p:txBody>
          <a:bodyPr/>
          <a:lstStyle/>
          <a:p>
            <a:r>
              <a:rPr lang="en-US" dirty="0"/>
              <a:t>- 1 Corinthians 9:23</a:t>
            </a:r>
          </a:p>
        </p:txBody>
      </p:sp>
    </p:spTree>
    <p:extLst>
      <p:ext uri="{BB962C8B-B14F-4D97-AF65-F5344CB8AC3E}">
        <p14:creationId xmlns:p14="http://schemas.microsoft.com/office/powerpoint/2010/main" val="242384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99F2E-6C52-1C41-B1B8-83569DD61215}"/>
              </a:ext>
            </a:extLst>
          </p:cNvPr>
          <p:cNvSpPr>
            <a:spLocks noGrp="1"/>
          </p:cNvSpPr>
          <p:nvPr>
            <p:ph type="body" sz="quarter" idx="10"/>
          </p:nvPr>
        </p:nvSpPr>
        <p:spPr/>
        <p:txBody>
          <a:bodyPr>
            <a:normAutofit fontScale="92500" lnSpcReduction="10000"/>
          </a:bodyPr>
          <a:lstStyle/>
          <a:p>
            <a:r>
              <a:rPr lang="en-US" baseline="30000" dirty="0"/>
              <a:t>11</a:t>
            </a:r>
            <a:r>
              <a:rPr lang="en-US" dirty="0"/>
              <a:t> Concerning him we have much to say, and it is hard to explain, since you have become dull of hearing. </a:t>
            </a:r>
            <a:r>
              <a:rPr lang="en-US" baseline="30000" dirty="0"/>
              <a:t>12</a:t>
            </a:r>
            <a:r>
              <a:rPr lang="en-US" dirty="0"/>
              <a:t> For though by this time you ought to be teachers, you have need again for someone to teach you the elementary principles of the oracles of God, and you have come to need milk and not solid food. </a:t>
            </a:r>
          </a:p>
        </p:txBody>
      </p:sp>
      <p:sp>
        <p:nvSpPr>
          <p:cNvPr id="3" name="Text Placeholder 2">
            <a:extLst>
              <a:ext uri="{FF2B5EF4-FFF2-40B4-BE49-F238E27FC236}">
                <a16:creationId xmlns:a16="http://schemas.microsoft.com/office/drawing/2014/main" id="{27160BF3-4FC9-BF4F-A0FA-916336F88384}"/>
              </a:ext>
            </a:extLst>
          </p:cNvPr>
          <p:cNvSpPr>
            <a:spLocks noGrp="1"/>
          </p:cNvSpPr>
          <p:nvPr>
            <p:ph type="body" sz="quarter" idx="11"/>
          </p:nvPr>
        </p:nvSpPr>
        <p:spPr/>
        <p:txBody>
          <a:bodyPr/>
          <a:lstStyle/>
          <a:p>
            <a:r>
              <a:rPr lang="en-US" dirty="0"/>
              <a:t>- Hebrews 5:11-12</a:t>
            </a:r>
          </a:p>
        </p:txBody>
      </p:sp>
    </p:spTree>
    <p:extLst>
      <p:ext uri="{BB962C8B-B14F-4D97-AF65-F5344CB8AC3E}">
        <p14:creationId xmlns:p14="http://schemas.microsoft.com/office/powerpoint/2010/main" val="205934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99F2E-6C52-1C41-B1B8-83569DD61215}"/>
              </a:ext>
            </a:extLst>
          </p:cNvPr>
          <p:cNvSpPr>
            <a:spLocks noGrp="1"/>
          </p:cNvSpPr>
          <p:nvPr>
            <p:ph type="body" sz="quarter" idx="10"/>
          </p:nvPr>
        </p:nvSpPr>
        <p:spPr/>
        <p:txBody>
          <a:bodyPr>
            <a:normAutofit/>
          </a:bodyPr>
          <a:lstStyle/>
          <a:p>
            <a:r>
              <a:rPr lang="en-US" baseline="30000" dirty="0"/>
              <a:t>13</a:t>
            </a:r>
            <a:r>
              <a:rPr lang="en-US" dirty="0"/>
              <a:t> For everyone who partakes only of milk is not accustomed to the word of righteousness, for he is an infant. </a:t>
            </a:r>
            <a:br>
              <a:rPr lang="en-US" dirty="0"/>
            </a:br>
            <a:r>
              <a:rPr lang="en-US" baseline="30000" dirty="0"/>
              <a:t>14</a:t>
            </a:r>
            <a:r>
              <a:rPr lang="en-US" dirty="0"/>
              <a:t> But solid food is for the mature, who because of practice have their senses trained to discern good and evil.</a:t>
            </a:r>
          </a:p>
        </p:txBody>
      </p:sp>
      <p:sp>
        <p:nvSpPr>
          <p:cNvPr id="3" name="Text Placeholder 2">
            <a:extLst>
              <a:ext uri="{FF2B5EF4-FFF2-40B4-BE49-F238E27FC236}">
                <a16:creationId xmlns:a16="http://schemas.microsoft.com/office/drawing/2014/main" id="{27160BF3-4FC9-BF4F-A0FA-916336F88384}"/>
              </a:ext>
            </a:extLst>
          </p:cNvPr>
          <p:cNvSpPr>
            <a:spLocks noGrp="1"/>
          </p:cNvSpPr>
          <p:nvPr>
            <p:ph type="body" sz="quarter" idx="11"/>
          </p:nvPr>
        </p:nvSpPr>
        <p:spPr/>
        <p:txBody>
          <a:bodyPr/>
          <a:lstStyle/>
          <a:p>
            <a:r>
              <a:rPr lang="en-US" dirty="0"/>
              <a:t>- Hebrews 5:13-14</a:t>
            </a:r>
          </a:p>
        </p:txBody>
      </p:sp>
    </p:spTree>
    <p:extLst>
      <p:ext uri="{BB962C8B-B14F-4D97-AF65-F5344CB8AC3E}">
        <p14:creationId xmlns:p14="http://schemas.microsoft.com/office/powerpoint/2010/main" val="361985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2"/>
            </a:pPr>
            <a:r>
              <a:rPr lang="en-US" sz="4000" b="1" u="sng" dirty="0">
                <a:latin typeface="Lato Black" panose="020F0502020204030203" pitchFamily="34" charset="0"/>
                <a:ea typeface="Lato Black" panose="020F0502020204030203" pitchFamily="34" charset="0"/>
                <a:cs typeface="Lato Black" panose="020F0502020204030203" pitchFamily="34" charset="0"/>
              </a:rPr>
              <a:t>Train</a:t>
            </a:r>
            <a:r>
              <a:rPr lang="en-US" sz="4000" dirty="0"/>
              <a:t> yourself to discern </a:t>
            </a:r>
            <a:br>
              <a:rPr lang="en-US" sz="4000" dirty="0"/>
            </a:br>
            <a:r>
              <a:rPr lang="en-US" sz="4000" dirty="0"/>
              <a:t>the difference between </a:t>
            </a:r>
            <a:br>
              <a:rPr lang="en-US" sz="4000" dirty="0"/>
            </a:br>
            <a:r>
              <a:rPr lang="en-US" sz="4000" dirty="0"/>
              <a:t>good and evil, 5:14.</a:t>
            </a:r>
          </a:p>
        </p:txBody>
      </p:sp>
    </p:spTree>
    <p:extLst>
      <p:ext uri="{BB962C8B-B14F-4D97-AF65-F5344CB8AC3E}">
        <p14:creationId xmlns:p14="http://schemas.microsoft.com/office/powerpoint/2010/main" val="158798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8EFDB9-CD3D-544B-935A-253F6E33287D}"/>
              </a:ext>
            </a:extLst>
          </p:cNvPr>
          <p:cNvSpPr>
            <a:spLocks noGrp="1"/>
          </p:cNvSpPr>
          <p:nvPr>
            <p:ph type="body" sz="quarter" idx="10"/>
          </p:nvPr>
        </p:nvSpPr>
        <p:spPr/>
        <p:txBody>
          <a:bodyPr/>
          <a:lstStyle/>
          <a:p>
            <a:r>
              <a:rPr lang="en-US" dirty="0"/>
              <a:t>But solid food is for the mature, who because of practice have their senses trained to discern good and evil.</a:t>
            </a:r>
          </a:p>
        </p:txBody>
      </p:sp>
      <p:sp>
        <p:nvSpPr>
          <p:cNvPr id="3" name="Text Placeholder 2">
            <a:extLst>
              <a:ext uri="{FF2B5EF4-FFF2-40B4-BE49-F238E27FC236}">
                <a16:creationId xmlns:a16="http://schemas.microsoft.com/office/drawing/2014/main" id="{B1A502B6-BB5D-6C47-9DF8-9378F61F94ED}"/>
              </a:ext>
            </a:extLst>
          </p:cNvPr>
          <p:cNvSpPr>
            <a:spLocks noGrp="1"/>
          </p:cNvSpPr>
          <p:nvPr>
            <p:ph type="body" sz="quarter" idx="11"/>
          </p:nvPr>
        </p:nvSpPr>
        <p:spPr/>
        <p:txBody>
          <a:bodyPr/>
          <a:lstStyle/>
          <a:p>
            <a:r>
              <a:rPr lang="en-US" dirty="0"/>
              <a:t>- Hebrews 5:14</a:t>
            </a:r>
          </a:p>
          <a:p>
            <a:endParaRPr lang="en-US" dirty="0"/>
          </a:p>
        </p:txBody>
      </p:sp>
    </p:spTree>
    <p:extLst>
      <p:ext uri="{BB962C8B-B14F-4D97-AF65-F5344CB8AC3E}">
        <p14:creationId xmlns:p14="http://schemas.microsoft.com/office/powerpoint/2010/main" val="85747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6AB1-5E72-694A-9295-7109B0EA6CB0}"/>
              </a:ext>
            </a:extLst>
          </p:cNvPr>
          <p:cNvSpPr>
            <a:spLocks noGrp="1"/>
          </p:cNvSpPr>
          <p:nvPr>
            <p:ph type="title"/>
          </p:nvPr>
        </p:nvSpPr>
        <p:spPr/>
        <p:txBody>
          <a:bodyPr>
            <a:normAutofit/>
          </a:bodyPr>
          <a:lstStyle/>
          <a:p>
            <a:r>
              <a:rPr lang="en-US" dirty="0"/>
              <a:t>How do I Reach Mature Faith?</a:t>
            </a:r>
          </a:p>
        </p:txBody>
      </p:sp>
      <p:sp>
        <p:nvSpPr>
          <p:cNvPr id="3" name="Text Placeholder 2">
            <a:extLst>
              <a:ext uri="{FF2B5EF4-FFF2-40B4-BE49-F238E27FC236}">
                <a16:creationId xmlns:a16="http://schemas.microsoft.com/office/drawing/2014/main" id="{D0D3DC29-C93C-764F-847E-53A704333494}"/>
              </a:ext>
            </a:extLst>
          </p:cNvPr>
          <p:cNvSpPr>
            <a:spLocks noGrp="1"/>
          </p:cNvSpPr>
          <p:nvPr>
            <p:ph type="body" sz="quarter" idx="10"/>
          </p:nvPr>
        </p:nvSpPr>
        <p:spPr/>
        <p:txBody>
          <a:bodyPr/>
          <a:lstStyle/>
          <a:p>
            <a:pPr marL="742950" indent="-742950">
              <a:spcAft>
                <a:spcPts val="1800"/>
              </a:spcAft>
              <a:buFont typeface="+mj-lt"/>
              <a:buAutoNum type="arabicPeriod" startAt="3"/>
            </a:pPr>
            <a:r>
              <a:rPr lang="en-US" sz="4000" dirty="0"/>
              <a:t>If you still have </a:t>
            </a:r>
            <a:r>
              <a:rPr lang="en-US" sz="4000" b="1" u="sng" dirty="0">
                <a:latin typeface="Lato Black" panose="020F0502020204030203" pitchFamily="34" charset="0"/>
                <a:ea typeface="Lato Black" panose="020F0502020204030203" pitchFamily="34" charset="0"/>
                <a:cs typeface="Lato Black" panose="020F0502020204030203" pitchFamily="34" charset="0"/>
              </a:rPr>
              <a:t>love</a:t>
            </a:r>
            <a:r>
              <a:rPr lang="en-US" sz="4000" dirty="0"/>
              <a:t> for this world, re-focus your life.</a:t>
            </a:r>
          </a:p>
          <a:p>
            <a:pPr marL="914400" lvl="1" indent="-514350"/>
            <a:r>
              <a:rPr lang="en-US" b="1" u="sng" dirty="0">
                <a:latin typeface="Lato Black" panose="020F0502020204030203" pitchFamily="34" charset="0"/>
                <a:ea typeface="Lato Black" panose="020F0502020204030203" pitchFamily="34" charset="0"/>
                <a:cs typeface="Lato Black" panose="020F0502020204030203" pitchFamily="34" charset="0"/>
              </a:rPr>
              <a:t>1 John 2:15-17</a:t>
            </a:r>
          </a:p>
        </p:txBody>
      </p:sp>
    </p:spTree>
    <p:extLst>
      <p:ext uri="{BB962C8B-B14F-4D97-AF65-F5344CB8AC3E}">
        <p14:creationId xmlns:p14="http://schemas.microsoft.com/office/powerpoint/2010/main" val="122768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D2B22B-FE9C-7844-A5CD-E692A63BE621}"/>
              </a:ext>
            </a:extLst>
          </p:cNvPr>
          <p:cNvSpPr>
            <a:spLocks noGrp="1"/>
          </p:cNvSpPr>
          <p:nvPr>
            <p:ph type="body" sz="quarter" idx="10"/>
          </p:nvPr>
        </p:nvSpPr>
        <p:spPr/>
        <p:txBody>
          <a:bodyPr>
            <a:normAutofit/>
          </a:bodyPr>
          <a:lstStyle/>
          <a:p>
            <a:r>
              <a:rPr lang="en-US" baseline="30000" dirty="0"/>
              <a:t>15</a:t>
            </a:r>
            <a:r>
              <a:rPr lang="en-US" dirty="0"/>
              <a:t> Do not love the world nor the things in the world. If anyone loves the world, the love of the Father is not in him. </a:t>
            </a:r>
            <a:br>
              <a:rPr lang="en-US" dirty="0"/>
            </a:br>
            <a:r>
              <a:rPr lang="en-US" baseline="30000" dirty="0"/>
              <a:t>16</a:t>
            </a:r>
            <a:r>
              <a:rPr lang="en-US" dirty="0"/>
              <a:t> For all that is in the world, the lust of the flesh and the lust of the eyes and the boastful pride of life, is not from the Father, but is from the world. </a:t>
            </a:r>
          </a:p>
        </p:txBody>
      </p:sp>
      <p:sp>
        <p:nvSpPr>
          <p:cNvPr id="3" name="Text Placeholder 2">
            <a:extLst>
              <a:ext uri="{FF2B5EF4-FFF2-40B4-BE49-F238E27FC236}">
                <a16:creationId xmlns:a16="http://schemas.microsoft.com/office/drawing/2014/main" id="{DE15FEE4-0B52-F242-B999-A6E90A42D353}"/>
              </a:ext>
            </a:extLst>
          </p:cNvPr>
          <p:cNvSpPr>
            <a:spLocks noGrp="1"/>
          </p:cNvSpPr>
          <p:nvPr>
            <p:ph type="body" sz="quarter" idx="11"/>
          </p:nvPr>
        </p:nvSpPr>
        <p:spPr/>
        <p:txBody>
          <a:bodyPr/>
          <a:lstStyle/>
          <a:p>
            <a:r>
              <a:rPr lang="en-US" dirty="0"/>
              <a:t>- 1 John 2:15-16</a:t>
            </a:r>
          </a:p>
        </p:txBody>
      </p:sp>
    </p:spTree>
    <p:extLst>
      <p:ext uri="{BB962C8B-B14F-4D97-AF65-F5344CB8AC3E}">
        <p14:creationId xmlns:p14="http://schemas.microsoft.com/office/powerpoint/2010/main" val="46510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D2B22B-FE9C-7844-A5CD-E692A63BE621}"/>
              </a:ext>
            </a:extLst>
          </p:cNvPr>
          <p:cNvSpPr>
            <a:spLocks noGrp="1"/>
          </p:cNvSpPr>
          <p:nvPr>
            <p:ph type="body" sz="quarter" idx="10"/>
          </p:nvPr>
        </p:nvSpPr>
        <p:spPr/>
        <p:txBody>
          <a:bodyPr>
            <a:normAutofit/>
          </a:bodyPr>
          <a:lstStyle/>
          <a:p>
            <a:r>
              <a:rPr lang="en-US" dirty="0"/>
              <a:t>The world is passing away, and also its lusts; but the one who does the will of God lives forever.</a:t>
            </a:r>
          </a:p>
        </p:txBody>
      </p:sp>
      <p:sp>
        <p:nvSpPr>
          <p:cNvPr id="3" name="Text Placeholder 2">
            <a:extLst>
              <a:ext uri="{FF2B5EF4-FFF2-40B4-BE49-F238E27FC236}">
                <a16:creationId xmlns:a16="http://schemas.microsoft.com/office/drawing/2014/main" id="{DE15FEE4-0B52-F242-B999-A6E90A42D353}"/>
              </a:ext>
            </a:extLst>
          </p:cNvPr>
          <p:cNvSpPr>
            <a:spLocks noGrp="1"/>
          </p:cNvSpPr>
          <p:nvPr>
            <p:ph type="body" sz="quarter" idx="11"/>
          </p:nvPr>
        </p:nvSpPr>
        <p:spPr/>
        <p:txBody>
          <a:bodyPr/>
          <a:lstStyle/>
          <a:p>
            <a:r>
              <a:rPr lang="en-US" dirty="0"/>
              <a:t>- 1 John 2:17</a:t>
            </a:r>
          </a:p>
        </p:txBody>
      </p:sp>
    </p:spTree>
    <p:extLst>
      <p:ext uri="{BB962C8B-B14F-4D97-AF65-F5344CB8AC3E}">
        <p14:creationId xmlns:p14="http://schemas.microsoft.com/office/powerpoint/2010/main" val="956349980"/>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2467</TotalTime>
  <Words>1051</Words>
  <Application>Microsoft Macintosh PowerPoint</Application>
  <PresentationFormat>On-screen Show (16:9)</PresentationFormat>
  <Paragraphs>66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Comic Sans MS</vt:lpstr>
      <vt:lpstr>Lato</vt:lpstr>
      <vt:lpstr>Lato Black</vt:lpstr>
      <vt:lpstr>Lato Regular</vt:lpstr>
      <vt:lpstr>With Title</vt:lpstr>
      <vt:lpstr>PowerPoint Presentation</vt:lpstr>
      <vt:lpstr>How do I Reach Mature Faith?</vt:lpstr>
      <vt:lpstr>PowerPoint Presentation</vt:lpstr>
      <vt:lpstr>PowerPoint Presentation</vt:lpstr>
      <vt:lpstr>How do I Reach Mature Faith?</vt:lpstr>
      <vt:lpstr>PowerPoint Presentation</vt:lpstr>
      <vt:lpstr>How do I Reach Mature Faith?</vt:lpstr>
      <vt:lpstr>PowerPoint Presentation</vt:lpstr>
      <vt:lpstr>PowerPoint Presentation</vt:lpstr>
      <vt:lpstr>How do I Reach Mature Faith?</vt:lpstr>
      <vt:lpstr>PowerPoint Presentation</vt:lpstr>
      <vt:lpstr>PowerPoint Presentation</vt:lpstr>
      <vt:lpstr>How do I Reach Mature Faith?</vt:lpstr>
      <vt:lpstr>PowerPoint Presentation</vt:lpstr>
      <vt:lpstr>PowerPoint Presentation</vt:lpstr>
      <vt:lpstr>PowerPoint Presentation</vt:lpstr>
      <vt:lpstr>Implicitly trust the wisdom of your Heavenly Father.</vt:lpstr>
      <vt:lpstr>How do I Reach Mature Faith?</vt:lpstr>
      <vt:lpstr>PowerPoint Presentation</vt:lpstr>
      <vt:lpstr>PowerPoint Presentation</vt:lpstr>
      <vt:lpstr>How do I Reach Mature Faith?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410</cp:revision>
  <dcterms:created xsi:type="dcterms:W3CDTF">2014-04-30T18:34:38Z</dcterms:created>
  <dcterms:modified xsi:type="dcterms:W3CDTF">2022-03-23T15:26:25Z</dcterms:modified>
</cp:coreProperties>
</file>