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5"/>
  </p:handoutMasterIdLst>
  <p:sldIdLst>
    <p:sldId id="256" r:id="rId2"/>
    <p:sldId id="264" r:id="rId3"/>
    <p:sldId id="257" r:id="rId4"/>
    <p:sldId id="258" r:id="rId5"/>
    <p:sldId id="259" r:id="rId6"/>
    <p:sldId id="260" r:id="rId7"/>
    <p:sldId id="261" r:id="rId8"/>
    <p:sldId id="262" r:id="rId9"/>
    <p:sldId id="263" r:id="rId10"/>
    <p:sldId id="265" r:id="rId11"/>
    <p:sldId id="266" r:id="rId12"/>
    <p:sldId id="267" r:id="rId13"/>
    <p:sldId id="268" r:id="rId14"/>
    <p:sldId id="271" r:id="rId15"/>
    <p:sldId id="269" r:id="rId16"/>
    <p:sldId id="270" r:id="rId17"/>
    <p:sldId id="272" r:id="rId18"/>
    <p:sldId id="273" r:id="rId19"/>
    <p:sldId id="274" r:id="rId20"/>
    <p:sldId id="275" r:id="rId21"/>
    <p:sldId id="276" r:id="rId22"/>
    <p:sldId id="277" r:id="rId23"/>
    <p:sldId id="278"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2B30"/>
    <a:srgbClr val="78C074"/>
    <a:srgbClr val="3E9BF8"/>
    <a:srgbClr val="904B25"/>
    <a:srgbClr val="C0652E"/>
    <a:srgbClr val="871C17"/>
    <a:srgbClr val="A5241D"/>
    <a:srgbClr val="16313B"/>
    <a:srgbClr val="0C1E25"/>
    <a:srgbClr val="9A3E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p:restoredTop sz="94150"/>
  </p:normalViewPr>
  <p:slideViewPr>
    <p:cSldViewPr snapToGrid="0" snapToObjects="1">
      <p:cViewPr varScale="1">
        <p:scale>
          <a:sx n="160" d="100"/>
          <a:sy n="160" d="100"/>
        </p:scale>
        <p:origin x="72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56BFB-72F2-C149-B567-312CA65074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0E3FAE24-DD58-C349-AFB0-44F2BB9DAA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5AACDBE-C70C-5848-B54E-B7EF5E19C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F775A4-25D9-AB46-B3E9-AE6665A365C2}" type="slidenum">
              <a:rPr lang="en-US" smtClean="0"/>
              <a:t>‹#›</a:t>
            </a:fld>
            <a:endParaRPr lang="en-US"/>
          </a:p>
        </p:txBody>
      </p:sp>
      <p:sp>
        <p:nvSpPr>
          <p:cNvPr id="6" name="Date Placeholder 5">
            <a:extLst>
              <a:ext uri="{FF2B5EF4-FFF2-40B4-BE49-F238E27FC236}">
                <a16:creationId xmlns:a16="http://schemas.microsoft.com/office/drawing/2014/main" id="{DC1B7E47-8A17-D744-8FC4-318015769F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9C70D9-64D7-9F45-8AAD-0E4E4CEBF8C6}" type="datetimeFigureOut">
              <a:rPr lang="en-US" smtClean="0"/>
              <a:t>5/28/21</a:t>
            </a:fld>
            <a:endParaRPr lang="en-US"/>
          </a:p>
        </p:txBody>
      </p:sp>
    </p:spTree>
    <p:extLst>
      <p:ext uri="{BB962C8B-B14F-4D97-AF65-F5344CB8AC3E}">
        <p14:creationId xmlns:p14="http://schemas.microsoft.com/office/powerpoint/2010/main" val="28287140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609626" y="2192420"/>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520699" y="1420092"/>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3130233" y="212731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302000" y="2934636"/>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272325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2794396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99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i="0" baseline="0">
                <a:latin typeface="Lato" panose="020F0502020204030203" pitchFamily="34" charset="0"/>
                <a:ea typeface="Lato" panose="020F0502020204030203" pitchFamily="34" charset="0"/>
                <a:cs typeface="Lato" panose="020F050202020403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ull 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65439"/>
            <a:ext cx="7913430" cy="4236288"/>
          </a:xfrm>
        </p:spPr>
        <p:txBody>
          <a:bodyPr anchor="ctr">
            <a:normAutofit/>
          </a:bodyPr>
          <a:lstStyle>
            <a:lvl1pPr algn="ctr">
              <a:defRPr sz="4000" b="1" i="0">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53176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scussion 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1362269"/>
            <a:ext cx="7913430" cy="3339458"/>
          </a:xfrm>
        </p:spPr>
        <p:txBody>
          <a:bodyPr anchor="b" anchorCtr="0">
            <a:normAutofit/>
          </a:bodyPr>
          <a:lstStyle>
            <a:lvl1pPr algn="l">
              <a:defRPr sz="4000" b="1" i="0" spc="0">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3" name="Title 1">
            <a:extLst>
              <a:ext uri="{FF2B5EF4-FFF2-40B4-BE49-F238E27FC236}">
                <a16:creationId xmlns:a16="http://schemas.microsoft.com/office/drawing/2014/main" id="{CDFD4DC1-AA7F-294E-B5E2-4DC188F7B579}"/>
              </a:ext>
            </a:extLst>
          </p:cNvPr>
          <p:cNvSpPr txBox="1">
            <a:spLocks/>
          </p:cNvSpPr>
          <p:nvPr userDrawn="1"/>
        </p:nvSpPr>
        <p:spPr>
          <a:xfrm>
            <a:off x="5278244" y="441773"/>
            <a:ext cx="3865756" cy="568042"/>
          </a:xfrm>
          <a:prstGeom prst="rect">
            <a:avLst/>
          </a:prstGeom>
          <a:solidFill>
            <a:schemeClr val="accent1"/>
          </a:solidFill>
          <a:effectLst/>
        </p:spPr>
        <p:txBody>
          <a:bodyPr vert="horz" lIns="91440" tIns="45720" rIns="91440" bIns="45720" rtlCol="0" anchor="ctr">
            <a:normAutofit/>
          </a:bodyPr>
          <a:lstStyle>
            <a:lvl1pPr algn="ctr" defTabSz="457200" rtl="0" eaLnBrk="1" latinLnBrk="0" hangingPunct="1">
              <a:spcBef>
                <a:spcPct val="0"/>
              </a:spcBef>
              <a:buNone/>
              <a:defRPr sz="4000" b="1" i="0" kern="1200" spc="-150">
                <a:solidFill>
                  <a:schemeClr val="tx1"/>
                </a:solidFill>
                <a:latin typeface="Lato" panose="020F0502020204030203" pitchFamily="34" charset="0"/>
                <a:ea typeface="Lato" panose="020F0502020204030203" pitchFamily="34" charset="0"/>
                <a:cs typeface="Lato" panose="020F0502020204030203" pitchFamily="34" charset="0"/>
              </a:defRPr>
            </a:lvl1pPr>
          </a:lstStyle>
          <a:p>
            <a:pPr marL="182880" algn="l"/>
            <a:r>
              <a:rPr lang="en-US" sz="2000" spc="0" dirty="0">
                <a:solidFill>
                  <a:srgbClr val="272B30"/>
                </a:solidFill>
                <a:latin typeface="Lato Black" panose="020F0502020204030203" pitchFamily="34" charset="0"/>
                <a:ea typeface="Lato Black" panose="020F0502020204030203" pitchFamily="34" charset="0"/>
                <a:cs typeface="Lato Black" panose="020F0502020204030203" pitchFamily="34" charset="0"/>
              </a:rPr>
              <a:t>DISCUSSION QUESTIONS</a:t>
            </a:r>
          </a:p>
        </p:txBody>
      </p:sp>
    </p:spTree>
    <p:extLst>
      <p:ext uri="{BB962C8B-B14F-4D97-AF65-F5344CB8AC3E}">
        <p14:creationId xmlns:p14="http://schemas.microsoft.com/office/powerpoint/2010/main" val="370597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87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bg>
      <p:bgPr>
        <a:solidFill>
          <a:schemeClr val="bg2">
            <a:lumMod val="1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me -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userDrawn="1"/>
        </p:nvSpPr>
        <p:spPr>
          <a:xfrm>
            <a:off x="2501454" y="2189758"/>
            <a:ext cx="3924746" cy="338554"/>
          </a:xfrm>
          <a:prstGeom prst="rect">
            <a:avLst/>
          </a:prstGeom>
          <a:noFill/>
        </p:spPr>
        <p:txBody>
          <a:bodyPr wrap="square" rtlCol="0" anchor="b">
            <a:spAutoFit/>
          </a:bodyPr>
          <a:lstStyle/>
          <a:p>
            <a:pPr algn="ctr"/>
            <a:r>
              <a:rPr lang="en-US" sz="1600" b="1" i="0" spc="0" dirty="0">
                <a:latin typeface="Lato" panose="020F0502020204030203" pitchFamily="34" charset="0"/>
                <a:ea typeface="Lato" panose="020F0502020204030203" pitchFamily="34" charset="0"/>
                <a:cs typeface="Lato" panose="020F0502020204030203" pitchFamily="34" charset="0"/>
              </a:rPr>
              <a:t>MIKE MAZZALONGO</a:t>
            </a:r>
          </a:p>
        </p:txBody>
      </p:sp>
      <p:sp>
        <p:nvSpPr>
          <p:cNvPr id="5" name="Text Placeholder 4"/>
          <p:cNvSpPr>
            <a:spLocks noGrp="1"/>
          </p:cNvSpPr>
          <p:nvPr>
            <p:ph type="body" sz="quarter" idx="10" hasCustomPrompt="1"/>
          </p:nvPr>
        </p:nvSpPr>
        <p:spPr>
          <a:xfrm>
            <a:off x="490882" y="1956804"/>
            <a:ext cx="2781301" cy="3363913"/>
          </a:xfrm>
        </p:spPr>
        <p:txBody>
          <a:bodyPr anchor="b">
            <a:normAutofit/>
          </a:bodyPr>
          <a:lstStyle>
            <a:lvl1pPr marL="0" indent="0" algn="ctr">
              <a:buNone/>
              <a:defRPr sz="19900">
                <a:latin typeface="Lato Black"/>
                <a:cs typeface="Lato Black"/>
              </a:defRPr>
            </a:lvl1pPr>
          </a:lstStyle>
          <a:p>
            <a:pPr lvl="0"/>
            <a:r>
              <a:rPr lang="en-US"/>
              <a:t>9</a:t>
            </a:r>
            <a:endParaRPr lang="en-US" dirty="0"/>
          </a:p>
        </p:txBody>
      </p:sp>
      <p:cxnSp>
        <p:nvCxnSpPr>
          <p:cNvPr id="4" name="Straight Connector 3"/>
          <p:cNvCxnSpPr/>
          <p:nvPr userDrawn="1"/>
        </p:nvCxnSpPr>
        <p:spPr>
          <a:xfrm>
            <a:off x="3118344" y="2127311"/>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3" name="Subtitle 2"/>
          <p:cNvSpPr>
            <a:spLocks noGrp="1"/>
          </p:cNvSpPr>
          <p:nvPr>
            <p:ph type="subTitle" idx="1" hasCustomPrompt="1"/>
          </p:nvPr>
        </p:nvSpPr>
        <p:spPr>
          <a:xfrm>
            <a:off x="3272183" y="3471348"/>
            <a:ext cx="5176113" cy="1239893"/>
          </a:xfrm>
        </p:spPr>
        <p:txBody>
          <a:bodyPr anchor="ctr">
            <a:noAutofit/>
          </a:bodyPr>
          <a:lstStyle>
            <a:lvl1pPr marL="0" indent="0" algn="ctr">
              <a:lnSpc>
                <a:spcPct val="80000"/>
              </a:lnSpc>
              <a:buNone/>
              <a:defRPr sz="40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Title of Lesson</a:t>
            </a:r>
            <a:br>
              <a:rPr lang="en-US" dirty="0"/>
            </a:br>
            <a:r>
              <a:rPr lang="en-US" dirty="0"/>
              <a:t>Second Line of Title</a:t>
            </a:r>
          </a:p>
        </p:txBody>
      </p:sp>
    </p:spTree>
    <p:extLst>
      <p:ext uri="{BB962C8B-B14F-4D97-AF65-F5344CB8AC3E}">
        <p14:creationId xmlns:p14="http://schemas.microsoft.com/office/powerpoint/2010/main" val="73650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spc="-150">
                <a:solidFill>
                  <a:schemeClr val="bg1"/>
                </a:solidFill>
                <a:latin typeface="Lato Black" panose="020F0502020204030203" pitchFamily="34" charset="0"/>
                <a:ea typeface="Lato Black" panose="020F0502020204030203" pitchFamily="34" charset="0"/>
                <a:cs typeface="Lato Black" panose="020F0502020204030203" pitchFamily="34" charset="0"/>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lvl1pPr>
              <a:defRPr b="0" i="0">
                <a:latin typeface="Lato" panose="020F0502020204030203" pitchFamily="34" charset="0"/>
                <a:ea typeface="Lato" panose="020F0502020204030203" pitchFamily="34" charset="0"/>
                <a:cs typeface="Lato" panose="020F0502020204030203" pitchFamily="34" charset="0"/>
              </a:defRPr>
            </a:lvl1pPr>
            <a:lvl2pPr>
              <a:defRPr b="0" i="0">
                <a:latin typeface="Lato" panose="020F0502020204030203" pitchFamily="34" charset="0"/>
                <a:ea typeface="Lato" panose="020F0502020204030203" pitchFamily="34" charset="0"/>
                <a:cs typeface="Lato" panose="020F0502020204030203" pitchFamily="34" charset="0"/>
              </a:defRPr>
            </a:lvl2pPr>
            <a:lvl3pPr>
              <a:defRPr b="0" i="0">
                <a:latin typeface="Lato" panose="020F0502020204030203" pitchFamily="34" charset="0"/>
                <a:ea typeface="Lato" panose="020F0502020204030203" pitchFamily="34" charset="0"/>
                <a:cs typeface="Lato" panose="020F0502020204030203" pitchFamily="34" charset="0"/>
              </a:defRPr>
            </a:lvl3pPr>
            <a:lvl4pPr>
              <a:defRPr b="0" i="0">
                <a:latin typeface="Lato" panose="020F0502020204030203" pitchFamily="34" charset="0"/>
                <a:ea typeface="Lato" panose="020F0502020204030203" pitchFamily="34" charset="0"/>
                <a:cs typeface="Lato" panose="020F0502020204030203" pitchFamily="34" charset="0"/>
              </a:defRPr>
            </a:lvl4pPr>
            <a:lvl5pPr>
              <a:defRPr b="0" i="0">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843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67" r:id="rId4"/>
    <p:sldLayoutId id="2147483675" r:id="rId5"/>
    <p:sldLayoutId id="2147483669" r:id="rId6"/>
    <p:sldLayoutId id="2147483668" r:id="rId7"/>
    <p:sldLayoutId id="2147483670" r:id="rId8"/>
    <p:sldLayoutId id="2147483671" r:id="rId9"/>
    <p:sldLayoutId id="2147483672" r:id="rId10"/>
    <p:sldLayoutId id="2147483673" r:id="rId11"/>
    <p:sldLayoutId id="2147483674" r:id="rId12"/>
  </p:sldLayoutIdLst>
  <p:txStyles>
    <p:titleStyle>
      <a:lvl1pPr algn="l" defTabSz="457200" rtl="0" eaLnBrk="1" latinLnBrk="0" hangingPunct="1">
        <a:spcBef>
          <a:spcPct val="0"/>
        </a:spcBef>
        <a:buNone/>
        <a:defRPr sz="3600" b="1" i="0" kern="1200" spc="-150">
          <a:solidFill>
            <a:schemeClr val="tx1"/>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742950" indent="-285750" algn="l" defTabSz="457200" rtl="0" eaLnBrk="1" latinLnBrk="0" hangingPunct="1">
        <a:spcBef>
          <a:spcPct val="20000"/>
        </a:spcBef>
        <a:buFont typeface="Arial"/>
        <a:buChar char="–"/>
        <a:defRPr sz="2800" b="0" i="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Font typeface="Arial"/>
        <a:buChar char="•"/>
        <a:defRPr sz="2400" b="0" i="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2057400" indent="-228600" algn="l" defTabSz="457200" rtl="0" eaLnBrk="1" latinLnBrk="0" hangingPunct="1">
        <a:spcBef>
          <a:spcPct val="20000"/>
        </a:spcBef>
        <a:buFont typeface="Arial"/>
        <a:buChar char="»"/>
        <a:defRPr sz="2000" b="0" i="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8203" y="1420092"/>
            <a:ext cx="2089632" cy="3363913"/>
          </a:xfrm>
        </p:spPr>
        <p:txBody>
          <a:bodyPr/>
          <a:lstStyle/>
          <a:p>
            <a:r>
              <a:rPr lang="en-US" dirty="0"/>
              <a:t>2</a:t>
            </a:r>
          </a:p>
        </p:txBody>
      </p:sp>
      <p:sp>
        <p:nvSpPr>
          <p:cNvPr id="3" name="Subtitle 2"/>
          <p:cNvSpPr>
            <a:spLocks noGrp="1"/>
          </p:cNvSpPr>
          <p:nvPr>
            <p:ph type="subTitle" idx="1"/>
          </p:nvPr>
        </p:nvSpPr>
        <p:spPr>
          <a:xfrm>
            <a:off x="2902520" y="2745072"/>
            <a:ext cx="5633385" cy="1239893"/>
          </a:xfrm>
        </p:spPr>
        <p:txBody>
          <a:bodyPr/>
          <a:lstStyle/>
          <a:p>
            <a:r>
              <a:rPr lang="en-US" sz="4400" dirty="0"/>
              <a:t>Drawing Closer</a:t>
            </a:r>
          </a:p>
        </p:txBody>
      </p:sp>
    </p:spTree>
    <p:extLst>
      <p:ext uri="{BB962C8B-B14F-4D97-AF65-F5344CB8AC3E}">
        <p14:creationId xmlns:p14="http://schemas.microsoft.com/office/powerpoint/2010/main" val="469371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EF0B89-4298-F546-A1DB-7C6D0E724FC6}"/>
              </a:ext>
            </a:extLst>
          </p:cNvPr>
          <p:cNvSpPr>
            <a:spLocks noGrp="1"/>
          </p:cNvSpPr>
          <p:nvPr>
            <p:ph type="body" sz="quarter" idx="10"/>
          </p:nvPr>
        </p:nvSpPr>
        <p:spPr>
          <a:xfrm>
            <a:off x="713221" y="429598"/>
            <a:ext cx="8112727" cy="3680039"/>
          </a:xfrm>
        </p:spPr>
        <p:txBody>
          <a:bodyPr/>
          <a:lstStyle/>
          <a:p>
            <a:r>
              <a:rPr lang="en-US" baseline="30000" dirty="0"/>
              <a:t>11</a:t>
            </a:r>
            <a:r>
              <a:rPr lang="en-US" dirty="0"/>
              <a:t> It is a trustworthy statement: </a:t>
            </a:r>
          </a:p>
          <a:p>
            <a:r>
              <a:rPr lang="en-US" dirty="0"/>
              <a:t>For if we died with Him,</a:t>
            </a:r>
            <a:br>
              <a:rPr lang="en-US" dirty="0"/>
            </a:br>
            <a:r>
              <a:rPr lang="en-US" dirty="0"/>
              <a:t>we will also live with Him;</a:t>
            </a:r>
            <a:br>
              <a:rPr lang="en-US" dirty="0"/>
            </a:br>
            <a:r>
              <a:rPr lang="en-US" baseline="30000" dirty="0"/>
              <a:t>12</a:t>
            </a:r>
            <a:r>
              <a:rPr lang="en-US" dirty="0"/>
              <a:t> If we endure, we will also reign with Him;​</a:t>
            </a:r>
          </a:p>
        </p:txBody>
      </p:sp>
      <p:sp>
        <p:nvSpPr>
          <p:cNvPr id="3" name="Text Placeholder 2">
            <a:extLst>
              <a:ext uri="{FF2B5EF4-FFF2-40B4-BE49-F238E27FC236}">
                <a16:creationId xmlns:a16="http://schemas.microsoft.com/office/drawing/2014/main" id="{64EE41AA-FBD2-7845-8965-3AEBAA9EFE11}"/>
              </a:ext>
            </a:extLst>
          </p:cNvPr>
          <p:cNvSpPr>
            <a:spLocks noGrp="1"/>
          </p:cNvSpPr>
          <p:nvPr>
            <p:ph type="body" sz="quarter" idx="11"/>
          </p:nvPr>
        </p:nvSpPr>
        <p:spPr/>
        <p:txBody>
          <a:bodyPr/>
          <a:lstStyle/>
          <a:p>
            <a:r>
              <a:rPr lang="en-US" dirty="0"/>
              <a:t>- II Timothy 2:11-12a</a:t>
            </a:r>
          </a:p>
        </p:txBody>
      </p:sp>
    </p:spTree>
    <p:extLst>
      <p:ext uri="{BB962C8B-B14F-4D97-AF65-F5344CB8AC3E}">
        <p14:creationId xmlns:p14="http://schemas.microsoft.com/office/powerpoint/2010/main" val="137789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FF44-83F6-6943-8F5B-F6BB109BEB01}"/>
              </a:ext>
            </a:extLst>
          </p:cNvPr>
          <p:cNvSpPr>
            <a:spLocks noGrp="1"/>
          </p:cNvSpPr>
          <p:nvPr>
            <p:ph type="title"/>
          </p:nvPr>
        </p:nvSpPr>
        <p:spPr/>
        <p:txBody>
          <a:bodyPr>
            <a:normAutofit/>
          </a:bodyPr>
          <a:lstStyle/>
          <a:p>
            <a:r>
              <a:rPr lang="en-US" sz="3200" b="0" dirty="0">
                <a:latin typeface="Lato Medium" panose="020F0502020204030203" pitchFamily="34" charset="0"/>
                <a:ea typeface="Lato Medium" panose="020F0502020204030203" pitchFamily="34" charset="0"/>
                <a:cs typeface="Lato Medium" panose="020F0502020204030203" pitchFamily="34" charset="0"/>
              </a:rPr>
              <a:t>The Second Step to Spiritual Maturity</a:t>
            </a:r>
            <a:br>
              <a:rPr lang="en-US" sz="3200" b="0" dirty="0">
                <a:latin typeface="Lato Medium" panose="020F0502020204030203" pitchFamily="34" charset="0"/>
                <a:ea typeface="Lato Medium" panose="020F0502020204030203" pitchFamily="34" charset="0"/>
                <a:cs typeface="Lato Medium" panose="020F0502020204030203" pitchFamily="34" charset="0"/>
              </a:rPr>
            </a:br>
            <a:br>
              <a:rPr lang="en-US" sz="3200" b="0" dirty="0">
                <a:latin typeface="Lato Medium" panose="020F0502020204030203" pitchFamily="34" charset="0"/>
                <a:ea typeface="Lato Medium" panose="020F0502020204030203" pitchFamily="34" charset="0"/>
                <a:cs typeface="Lato Medium" panose="020F0502020204030203" pitchFamily="34" charset="0"/>
              </a:rPr>
            </a:br>
            <a:r>
              <a:rPr lang="en-US" sz="6000" dirty="0">
                <a:latin typeface="Lato Black" panose="020F0502020204030203" pitchFamily="34" charset="0"/>
                <a:ea typeface="Lato Black" panose="020F0502020204030203" pitchFamily="34" charset="0"/>
                <a:cs typeface="Lato Black" panose="020F0502020204030203" pitchFamily="34" charset="0"/>
              </a:rPr>
              <a:t>Intimacy</a:t>
            </a:r>
            <a:endParaRPr lang="en-US" sz="3200" dirty="0">
              <a:latin typeface="Lato Black" panose="020F0502020204030203" pitchFamily="34" charset="0"/>
              <a:ea typeface="Lato Black" panose="020F0502020204030203" pitchFamily="34" charset="0"/>
              <a:cs typeface="Lato Black" panose="020F0502020204030203" pitchFamily="34" charset="0"/>
            </a:endParaRPr>
          </a:p>
        </p:txBody>
      </p:sp>
      <p:sp>
        <p:nvSpPr>
          <p:cNvPr id="3" name="Rounded Rectangle 2">
            <a:extLst>
              <a:ext uri="{FF2B5EF4-FFF2-40B4-BE49-F238E27FC236}">
                <a16:creationId xmlns:a16="http://schemas.microsoft.com/office/drawing/2014/main" id="{6F3F75BD-5E82-DC45-8DED-2B80B0C282EA}"/>
              </a:ext>
            </a:extLst>
          </p:cNvPr>
          <p:cNvSpPr/>
          <p:nvPr/>
        </p:nvSpPr>
        <p:spPr>
          <a:xfrm>
            <a:off x="2771029" y="2583583"/>
            <a:ext cx="3601941" cy="1085850"/>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47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3DF77-E0B1-2644-BDF9-13786D96FFDB}"/>
              </a:ext>
            </a:extLst>
          </p:cNvPr>
          <p:cNvSpPr>
            <a:spLocks noGrp="1"/>
          </p:cNvSpPr>
          <p:nvPr>
            <p:ph type="body" sz="quarter" idx="10"/>
          </p:nvPr>
        </p:nvSpPr>
        <p:spPr/>
        <p:txBody>
          <a:bodyPr/>
          <a:lstStyle/>
          <a:p>
            <a:r>
              <a:rPr lang="en-US" dirty="0"/>
              <a:t>And the man and his wife were both naked and were not ashamed.</a:t>
            </a:r>
          </a:p>
        </p:txBody>
      </p:sp>
      <p:sp>
        <p:nvSpPr>
          <p:cNvPr id="3" name="Text Placeholder 2">
            <a:extLst>
              <a:ext uri="{FF2B5EF4-FFF2-40B4-BE49-F238E27FC236}">
                <a16:creationId xmlns:a16="http://schemas.microsoft.com/office/drawing/2014/main" id="{BE5F8326-CAF0-0D4C-B3F7-CA1B6F62484F}"/>
              </a:ext>
            </a:extLst>
          </p:cNvPr>
          <p:cNvSpPr>
            <a:spLocks noGrp="1"/>
          </p:cNvSpPr>
          <p:nvPr>
            <p:ph type="body" sz="quarter" idx="11"/>
          </p:nvPr>
        </p:nvSpPr>
        <p:spPr/>
        <p:txBody>
          <a:bodyPr/>
          <a:lstStyle/>
          <a:p>
            <a:r>
              <a:rPr lang="en-US" dirty="0"/>
              <a:t>- Genesis 2:25</a:t>
            </a:r>
          </a:p>
        </p:txBody>
      </p:sp>
    </p:spTree>
    <p:extLst>
      <p:ext uri="{BB962C8B-B14F-4D97-AF65-F5344CB8AC3E}">
        <p14:creationId xmlns:p14="http://schemas.microsoft.com/office/powerpoint/2010/main" val="193887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C7D9-BDFC-494D-BFF6-DF5CD83B16B7}"/>
              </a:ext>
            </a:extLst>
          </p:cNvPr>
          <p:cNvSpPr>
            <a:spLocks noGrp="1"/>
          </p:cNvSpPr>
          <p:nvPr>
            <p:ph type="title"/>
          </p:nvPr>
        </p:nvSpPr>
        <p:spPr/>
        <p:txBody>
          <a:bodyPr/>
          <a:lstStyle/>
          <a:p>
            <a:r>
              <a:rPr lang="en-US" dirty="0"/>
              <a:t>How to Grow in Intimacy with God</a:t>
            </a:r>
          </a:p>
        </p:txBody>
      </p:sp>
      <p:sp>
        <p:nvSpPr>
          <p:cNvPr id="3" name="Text Placeholder 2">
            <a:extLst>
              <a:ext uri="{FF2B5EF4-FFF2-40B4-BE49-F238E27FC236}">
                <a16:creationId xmlns:a16="http://schemas.microsoft.com/office/drawing/2014/main" id="{1A78D725-3159-A547-A7E7-8F0C0491A10E}"/>
              </a:ext>
            </a:extLst>
          </p:cNvPr>
          <p:cNvSpPr>
            <a:spLocks noGrp="1"/>
          </p:cNvSpPr>
          <p:nvPr>
            <p:ph type="body" sz="quarter" idx="10"/>
          </p:nvPr>
        </p:nvSpPr>
        <p:spPr>
          <a:xfrm>
            <a:off x="598488" y="1359673"/>
            <a:ext cx="7913687" cy="3534007"/>
          </a:xfrm>
        </p:spPr>
        <p:txBody>
          <a:bodyPr>
            <a:normAutofit/>
          </a:bodyPr>
          <a:lstStyle/>
          <a:p>
            <a:pPr marL="697230" indent="-697230">
              <a:buFont typeface="+mj-lt"/>
              <a:buAutoNum type="arabicPeriod"/>
            </a:pPr>
            <a:r>
              <a:rPr lang="en-US" sz="5400" b="1" dirty="0"/>
              <a:t>Conform to His </a:t>
            </a:r>
            <a:br>
              <a:rPr lang="en-US" sz="5400" b="1" dirty="0"/>
            </a:br>
            <a:r>
              <a:rPr lang="en-US" sz="5400" b="1" dirty="0"/>
              <a:t>will and way</a:t>
            </a:r>
          </a:p>
        </p:txBody>
      </p:sp>
    </p:spTree>
    <p:extLst>
      <p:ext uri="{BB962C8B-B14F-4D97-AF65-F5344CB8AC3E}">
        <p14:creationId xmlns:p14="http://schemas.microsoft.com/office/powerpoint/2010/main" val="492164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01350-66D3-884C-B0E3-02B62E569DF9}"/>
              </a:ext>
            </a:extLst>
          </p:cNvPr>
          <p:cNvSpPr>
            <a:spLocks noGrp="1"/>
          </p:cNvSpPr>
          <p:nvPr>
            <p:ph type="body" sz="quarter" idx="10"/>
          </p:nvPr>
        </p:nvSpPr>
        <p:spPr/>
        <p:txBody>
          <a:bodyPr>
            <a:normAutofit/>
          </a:bodyPr>
          <a:lstStyle/>
          <a:p>
            <a:r>
              <a:rPr lang="en-US" sz="3600" dirty="0"/>
              <a:t>'You shall love the Lord your God with all your heart, and with all your soul, and with all your mind.'</a:t>
            </a:r>
          </a:p>
        </p:txBody>
      </p:sp>
      <p:sp>
        <p:nvSpPr>
          <p:cNvPr id="3" name="Text Placeholder 2">
            <a:extLst>
              <a:ext uri="{FF2B5EF4-FFF2-40B4-BE49-F238E27FC236}">
                <a16:creationId xmlns:a16="http://schemas.microsoft.com/office/drawing/2014/main" id="{E7260402-3ED7-A64C-81A7-39B4F337B0B9}"/>
              </a:ext>
            </a:extLst>
          </p:cNvPr>
          <p:cNvSpPr>
            <a:spLocks noGrp="1"/>
          </p:cNvSpPr>
          <p:nvPr>
            <p:ph type="body" sz="quarter" idx="11"/>
          </p:nvPr>
        </p:nvSpPr>
        <p:spPr/>
        <p:txBody>
          <a:bodyPr/>
          <a:lstStyle/>
          <a:p>
            <a:r>
              <a:rPr lang="en-US" dirty="0"/>
              <a:t>- Matthew 22:37</a:t>
            </a:r>
          </a:p>
        </p:txBody>
      </p:sp>
    </p:spTree>
    <p:extLst>
      <p:ext uri="{BB962C8B-B14F-4D97-AF65-F5344CB8AC3E}">
        <p14:creationId xmlns:p14="http://schemas.microsoft.com/office/powerpoint/2010/main" val="320466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C7D9-BDFC-494D-BFF6-DF5CD83B16B7}"/>
              </a:ext>
            </a:extLst>
          </p:cNvPr>
          <p:cNvSpPr>
            <a:spLocks noGrp="1"/>
          </p:cNvSpPr>
          <p:nvPr>
            <p:ph type="title"/>
          </p:nvPr>
        </p:nvSpPr>
        <p:spPr/>
        <p:txBody>
          <a:bodyPr/>
          <a:lstStyle/>
          <a:p>
            <a:r>
              <a:rPr lang="en-US" dirty="0"/>
              <a:t>How to Grow in Intimacy with God</a:t>
            </a:r>
          </a:p>
        </p:txBody>
      </p:sp>
      <p:sp>
        <p:nvSpPr>
          <p:cNvPr id="3" name="Text Placeholder 2">
            <a:extLst>
              <a:ext uri="{FF2B5EF4-FFF2-40B4-BE49-F238E27FC236}">
                <a16:creationId xmlns:a16="http://schemas.microsoft.com/office/drawing/2014/main" id="{1A78D725-3159-A547-A7E7-8F0C0491A10E}"/>
              </a:ext>
            </a:extLst>
          </p:cNvPr>
          <p:cNvSpPr>
            <a:spLocks noGrp="1"/>
          </p:cNvSpPr>
          <p:nvPr>
            <p:ph type="body" sz="quarter" idx="10"/>
          </p:nvPr>
        </p:nvSpPr>
        <p:spPr>
          <a:xfrm>
            <a:off x="598488" y="1359673"/>
            <a:ext cx="7913687" cy="3534007"/>
          </a:xfrm>
        </p:spPr>
        <p:txBody>
          <a:bodyPr>
            <a:normAutofit/>
          </a:bodyPr>
          <a:lstStyle/>
          <a:p>
            <a:pPr marL="697230" indent="-697230">
              <a:buFont typeface="+mj-lt"/>
              <a:buAutoNum type="arabicPeriod"/>
            </a:pPr>
            <a:r>
              <a:rPr lang="en-US" sz="2400" dirty="0"/>
              <a:t>Conform to His will and way</a:t>
            </a:r>
          </a:p>
          <a:p>
            <a:pPr marL="697230" indent="-697230">
              <a:buFont typeface="+mj-lt"/>
              <a:buAutoNum type="arabicPeriod"/>
            </a:pPr>
            <a:r>
              <a:rPr lang="en-US" sz="5400" b="1" dirty="0"/>
              <a:t>Let God deal with </a:t>
            </a:r>
            <a:br>
              <a:rPr lang="en-US" sz="5400" b="1" dirty="0"/>
            </a:br>
            <a:r>
              <a:rPr lang="en-US" sz="5400" b="1" dirty="0"/>
              <a:t>you on His terms</a:t>
            </a:r>
          </a:p>
        </p:txBody>
      </p:sp>
    </p:spTree>
    <p:extLst>
      <p:ext uri="{BB962C8B-B14F-4D97-AF65-F5344CB8AC3E}">
        <p14:creationId xmlns:p14="http://schemas.microsoft.com/office/powerpoint/2010/main" val="4003073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23A7E-7C99-2D40-B5CF-9FD8257D31F1}"/>
              </a:ext>
            </a:extLst>
          </p:cNvPr>
          <p:cNvSpPr>
            <a:spLocks noGrp="1"/>
          </p:cNvSpPr>
          <p:nvPr>
            <p:ph type="title"/>
          </p:nvPr>
        </p:nvSpPr>
        <p:spPr/>
        <p:txBody>
          <a:bodyPr/>
          <a:lstStyle/>
          <a:p>
            <a:pPr algn="l"/>
            <a:r>
              <a:rPr lang="en-US" dirty="0"/>
              <a:t>God often does His best work in us when He catches us by surprise and introduces a change that is completely against our own desire.</a:t>
            </a:r>
            <a:br>
              <a:rPr lang="en-US" dirty="0"/>
            </a:br>
            <a:br>
              <a:rPr lang="en-US" sz="1600" dirty="0"/>
            </a:br>
            <a:r>
              <a:rPr lang="en-US" b="0" dirty="0"/>
              <a:t>- Chuck Swindoll</a:t>
            </a:r>
          </a:p>
        </p:txBody>
      </p:sp>
    </p:spTree>
    <p:extLst>
      <p:ext uri="{BB962C8B-B14F-4D97-AF65-F5344CB8AC3E}">
        <p14:creationId xmlns:p14="http://schemas.microsoft.com/office/powerpoint/2010/main" val="3771035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D24F9-3C43-ED46-A231-C37C29E6AC7C}"/>
              </a:ext>
            </a:extLst>
          </p:cNvPr>
          <p:cNvSpPr>
            <a:spLocks noGrp="1"/>
          </p:cNvSpPr>
          <p:nvPr>
            <p:ph type="title"/>
          </p:nvPr>
        </p:nvSpPr>
        <p:spPr/>
        <p:txBody>
          <a:bodyPr/>
          <a:lstStyle/>
          <a:p>
            <a:r>
              <a:rPr lang="en-US" dirty="0"/>
              <a:t>Letting Go and Letting God</a:t>
            </a:r>
          </a:p>
        </p:txBody>
      </p:sp>
      <p:sp>
        <p:nvSpPr>
          <p:cNvPr id="3" name="Text Placeholder 2">
            <a:extLst>
              <a:ext uri="{FF2B5EF4-FFF2-40B4-BE49-F238E27FC236}">
                <a16:creationId xmlns:a16="http://schemas.microsoft.com/office/drawing/2014/main" id="{C866F3CB-C68A-3D42-9951-AEF73FD43B65}"/>
              </a:ext>
            </a:extLst>
          </p:cNvPr>
          <p:cNvSpPr>
            <a:spLocks noGrp="1"/>
          </p:cNvSpPr>
          <p:nvPr>
            <p:ph type="body" sz="quarter" idx="10"/>
          </p:nvPr>
        </p:nvSpPr>
        <p:spPr>
          <a:xfrm>
            <a:off x="598488" y="1375576"/>
            <a:ext cx="7913687" cy="3518104"/>
          </a:xfrm>
        </p:spPr>
        <p:txBody>
          <a:bodyPr>
            <a:normAutofit fontScale="85000" lnSpcReduction="10000"/>
          </a:bodyPr>
          <a:lstStyle/>
          <a:p>
            <a:pPr>
              <a:spcAft>
                <a:spcPts val="1200"/>
              </a:spcAft>
            </a:pPr>
            <a:r>
              <a:rPr lang="en-US" sz="4400" dirty="0"/>
              <a:t>Moves you to seek Him </a:t>
            </a:r>
            <a:br>
              <a:rPr lang="en-US" sz="4400" dirty="0"/>
            </a:br>
            <a:r>
              <a:rPr lang="en-US" sz="4400" dirty="0"/>
              <a:t>more intensely</a:t>
            </a:r>
          </a:p>
          <a:p>
            <a:pPr>
              <a:spcAft>
                <a:spcPts val="1200"/>
              </a:spcAft>
            </a:pPr>
            <a:r>
              <a:rPr lang="en-US" sz="4400" dirty="0"/>
              <a:t>Makes you more dependent </a:t>
            </a:r>
            <a:br>
              <a:rPr lang="en-US" sz="4400" dirty="0"/>
            </a:br>
            <a:r>
              <a:rPr lang="en-US" sz="4400" dirty="0"/>
              <a:t>on Him</a:t>
            </a:r>
          </a:p>
          <a:p>
            <a:pPr>
              <a:spcAft>
                <a:spcPts val="1200"/>
              </a:spcAft>
            </a:pPr>
            <a:r>
              <a:rPr lang="en-US" sz="4400" dirty="0"/>
              <a:t>Produces a godly character in you</a:t>
            </a:r>
          </a:p>
        </p:txBody>
      </p:sp>
    </p:spTree>
    <p:extLst>
      <p:ext uri="{BB962C8B-B14F-4D97-AF65-F5344CB8AC3E}">
        <p14:creationId xmlns:p14="http://schemas.microsoft.com/office/powerpoint/2010/main" val="27779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1623A-ACDA-0746-B760-A11D17CA8CEB}"/>
              </a:ext>
            </a:extLst>
          </p:cNvPr>
          <p:cNvSpPr>
            <a:spLocks noGrp="1"/>
          </p:cNvSpPr>
          <p:nvPr>
            <p:ph type="title"/>
          </p:nvPr>
        </p:nvSpPr>
        <p:spPr>
          <a:xfrm>
            <a:off x="866691" y="465439"/>
            <a:ext cx="7662023" cy="4236288"/>
          </a:xfrm>
        </p:spPr>
        <p:txBody>
          <a:bodyPr>
            <a:normAutofit/>
          </a:bodyPr>
          <a:lstStyle/>
          <a:p>
            <a:pPr algn="l"/>
            <a:r>
              <a:rPr lang="en-US" sz="3600" dirty="0"/>
              <a:t>Godliness / Spiritual Maturity becomes the result of being molded by God because you are intimate with Him.</a:t>
            </a:r>
          </a:p>
        </p:txBody>
      </p:sp>
    </p:spTree>
    <p:extLst>
      <p:ext uri="{BB962C8B-B14F-4D97-AF65-F5344CB8AC3E}">
        <p14:creationId xmlns:p14="http://schemas.microsoft.com/office/powerpoint/2010/main" val="2117669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1E71-3F11-BF48-8692-8C8306834BB4}"/>
              </a:ext>
            </a:extLst>
          </p:cNvPr>
          <p:cNvSpPr>
            <a:spLocks noGrp="1"/>
          </p:cNvSpPr>
          <p:nvPr>
            <p:ph type="title"/>
          </p:nvPr>
        </p:nvSpPr>
        <p:spPr/>
        <p:txBody>
          <a:bodyPr>
            <a:normAutofit fontScale="90000"/>
          </a:bodyPr>
          <a:lstStyle/>
          <a:p>
            <a:r>
              <a:rPr lang="en-US" dirty="0"/>
              <a:t>#1</a:t>
            </a:r>
            <a:br>
              <a:rPr lang="en-US" dirty="0"/>
            </a:br>
            <a:r>
              <a:rPr lang="en-US" sz="4400" dirty="0"/>
              <a:t>Would you describe yourself as an "open" person or a "closed" person? </a:t>
            </a:r>
            <a:r>
              <a:rPr lang="en-US" sz="4400" b="0" dirty="0"/>
              <a:t>Explain why you think that might be.</a:t>
            </a:r>
            <a:endParaRPr lang="en-US" b="0" dirty="0"/>
          </a:p>
        </p:txBody>
      </p:sp>
    </p:spTree>
    <p:extLst>
      <p:ext uri="{BB962C8B-B14F-4D97-AF65-F5344CB8AC3E}">
        <p14:creationId xmlns:p14="http://schemas.microsoft.com/office/powerpoint/2010/main" val="104926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3590C3-02AA-E343-BD9B-53A267AFAC8D}"/>
              </a:ext>
            </a:extLst>
          </p:cNvPr>
          <p:cNvSpPr>
            <a:spLocks noGrp="1"/>
          </p:cNvSpPr>
          <p:nvPr>
            <p:ph type="body" sz="quarter" idx="10"/>
          </p:nvPr>
        </p:nvSpPr>
        <p:spPr/>
        <p:txBody>
          <a:bodyPr>
            <a:normAutofit/>
          </a:bodyPr>
          <a:lstStyle/>
          <a:p>
            <a:r>
              <a:rPr lang="en-US" sz="2800" baseline="30000" dirty="0"/>
              <a:t>12</a:t>
            </a:r>
            <a:r>
              <a:rPr lang="en-US" sz="2800" dirty="0"/>
              <a:t> Therefore do not let sin reign in your mortal body so that you obey its lusts, </a:t>
            </a:r>
            <a:r>
              <a:rPr lang="en-US" sz="2800" baseline="30000" dirty="0"/>
              <a:t>13</a:t>
            </a:r>
            <a:r>
              <a:rPr lang="en-US" sz="2800" dirty="0"/>
              <a:t> and do not go on presenting the members of your body to sin as instruments of unrighteousness; but present yourselves to God as those alive from the dead, and your members as instruments of righteousness to God. </a:t>
            </a:r>
          </a:p>
        </p:txBody>
      </p:sp>
      <p:sp>
        <p:nvSpPr>
          <p:cNvPr id="3" name="Text Placeholder 2">
            <a:extLst>
              <a:ext uri="{FF2B5EF4-FFF2-40B4-BE49-F238E27FC236}">
                <a16:creationId xmlns:a16="http://schemas.microsoft.com/office/drawing/2014/main" id="{7BB3FF8C-412D-CF4B-BC26-80DF45B71049}"/>
              </a:ext>
            </a:extLst>
          </p:cNvPr>
          <p:cNvSpPr>
            <a:spLocks noGrp="1"/>
          </p:cNvSpPr>
          <p:nvPr>
            <p:ph type="body" sz="quarter" idx="11"/>
          </p:nvPr>
        </p:nvSpPr>
        <p:spPr/>
        <p:txBody>
          <a:bodyPr/>
          <a:lstStyle/>
          <a:p>
            <a:r>
              <a:rPr lang="en-US" dirty="0"/>
              <a:t>- Romans 6:12-13</a:t>
            </a:r>
          </a:p>
        </p:txBody>
      </p:sp>
    </p:spTree>
    <p:extLst>
      <p:ext uri="{BB962C8B-B14F-4D97-AF65-F5344CB8AC3E}">
        <p14:creationId xmlns:p14="http://schemas.microsoft.com/office/powerpoint/2010/main" val="195463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1E71-3F11-BF48-8692-8C8306834BB4}"/>
              </a:ext>
            </a:extLst>
          </p:cNvPr>
          <p:cNvSpPr>
            <a:spLocks noGrp="1"/>
          </p:cNvSpPr>
          <p:nvPr>
            <p:ph type="title"/>
          </p:nvPr>
        </p:nvSpPr>
        <p:spPr/>
        <p:txBody>
          <a:bodyPr>
            <a:normAutofit fontScale="90000"/>
          </a:bodyPr>
          <a:lstStyle/>
          <a:p>
            <a:r>
              <a:rPr lang="en-US" dirty="0"/>
              <a:t>#2</a:t>
            </a:r>
            <a:br>
              <a:rPr lang="en-US" dirty="0"/>
            </a:br>
            <a:r>
              <a:rPr lang="en-US" sz="4400" dirty="0"/>
              <a:t>On a scale of 1 (very far) to 10 (very close), how near to God do you feel? What reason has kept you where you are at with God.</a:t>
            </a:r>
            <a:endParaRPr lang="en-US" b="0" dirty="0"/>
          </a:p>
        </p:txBody>
      </p:sp>
    </p:spTree>
    <p:extLst>
      <p:ext uri="{BB962C8B-B14F-4D97-AF65-F5344CB8AC3E}">
        <p14:creationId xmlns:p14="http://schemas.microsoft.com/office/powerpoint/2010/main" val="1569946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1E71-3F11-BF48-8692-8C8306834BB4}"/>
              </a:ext>
            </a:extLst>
          </p:cNvPr>
          <p:cNvSpPr>
            <a:spLocks noGrp="1"/>
          </p:cNvSpPr>
          <p:nvPr>
            <p:ph type="title"/>
          </p:nvPr>
        </p:nvSpPr>
        <p:spPr/>
        <p:txBody>
          <a:bodyPr>
            <a:normAutofit/>
          </a:bodyPr>
          <a:lstStyle/>
          <a:p>
            <a:r>
              <a:rPr lang="en-US" dirty="0"/>
              <a:t>#3</a:t>
            </a:r>
            <a:br>
              <a:rPr lang="en-US" dirty="0"/>
            </a:br>
            <a:r>
              <a:rPr lang="en-US" sz="4400" dirty="0"/>
              <a:t>Share a time or experience when you felt the closest / furthest from God.</a:t>
            </a:r>
            <a:endParaRPr lang="en-US" b="0" dirty="0"/>
          </a:p>
        </p:txBody>
      </p:sp>
    </p:spTree>
    <p:extLst>
      <p:ext uri="{BB962C8B-B14F-4D97-AF65-F5344CB8AC3E}">
        <p14:creationId xmlns:p14="http://schemas.microsoft.com/office/powerpoint/2010/main" val="277164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1E71-3F11-BF48-8692-8C8306834BB4}"/>
              </a:ext>
            </a:extLst>
          </p:cNvPr>
          <p:cNvSpPr>
            <a:spLocks noGrp="1"/>
          </p:cNvSpPr>
          <p:nvPr>
            <p:ph type="title"/>
          </p:nvPr>
        </p:nvSpPr>
        <p:spPr/>
        <p:txBody>
          <a:bodyPr>
            <a:normAutofit fontScale="90000"/>
          </a:bodyPr>
          <a:lstStyle/>
          <a:p>
            <a:r>
              <a:rPr lang="en-US" dirty="0"/>
              <a:t>#4</a:t>
            </a:r>
            <a:br>
              <a:rPr lang="en-US" dirty="0"/>
            </a:br>
            <a:r>
              <a:rPr lang="en-US" sz="4400" dirty="0"/>
              <a:t>What is your strongest spiritual discipline (prayer, praise, giving, service, etc.)? Your weakest?</a:t>
            </a:r>
            <a:endParaRPr lang="en-US" b="0" dirty="0"/>
          </a:p>
        </p:txBody>
      </p:sp>
    </p:spTree>
    <p:extLst>
      <p:ext uri="{BB962C8B-B14F-4D97-AF65-F5344CB8AC3E}">
        <p14:creationId xmlns:p14="http://schemas.microsoft.com/office/powerpoint/2010/main" val="3510260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81E71-3F11-BF48-8692-8C8306834BB4}"/>
              </a:ext>
            </a:extLst>
          </p:cNvPr>
          <p:cNvSpPr>
            <a:spLocks noGrp="1"/>
          </p:cNvSpPr>
          <p:nvPr>
            <p:ph type="title"/>
          </p:nvPr>
        </p:nvSpPr>
        <p:spPr/>
        <p:txBody>
          <a:bodyPr>
            <a:normAutofit/>
          </a:bodyPr>
          <a:lstStyle/>
          <a:p>
            <a:r>
              <a:rPr lang="en-US" dirty="0"/>
              <a:t>#5</a:t>
            </a:r>
            <a:br>
              <a:rPr lang="en-US" dirty="0"/>
            </a:br>
            <a:r>
              <a:rPr lang="en-US" sz="4400" dirty="0"/>
              <a:t>How is God dealing with you today? What do you think He wants from you?</a:t>
            </a:r>
            <a:endParaRPr lang="en-US" b="0" dirty="0"/>
          </a:p>
        </p:txBody>
      </p:sp>
    </p:spTree>
    <p:extLst>
      <p:ext uri="{BB962C8B-B14F-4D97-AF65-F5344CB8AC3E}">
        <p14:creationId xmlns:p14="http://schemas.microsoft.com/office/powerpoint/2010/main" val="24178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F90D-DB98-D84D-B682-5E3E815CF8AE}"/>
              </a:ext>
            </a:extLst>
          </p:cNvPr>
          <p:cNvSpPr>
            <a:spLocks noGrp="1"/>
          </p:cNvSpPr>
          <p:nvPr>
            <p:ph type="title"/>
          </p:nvPr>
        </p:nvSpPr>
        <p:spPr/>
        <p:txBody>
          <a:bodyPr/>
          <a:lstStyle/>
          <a:p>
            <a:r>
              <a:rPr lang="en-US" dirty="0"/>
              <a:t>4 Stage Transformation</a:t>
            </a:r>
          </a:p>
        </p:txBody>
      </p:sp>
      <p:sp>
        <p:nvSpPr>
          <p:cNvPr id="3" name="Text Placeholder 2">
            <a:extLst>
              <a:ext uri="{FF2B5EF4-FFF2-40B4-BE49-F238E27FC236}">
                <a16:creationId xmlns:a16="http://schemas.microsoft.com/office/drawing/2014/main" id="{05598819-3BCC-6142-A258-F603DD424395}"/>
              </a:ext>
            </a:extLst>
          </p:cNvPr>
          <p:cNvSpPr>
            <a:spLocks noGrp="1"/>
          </p:cNvSpPr>
          <p:nvPr>
            <p:ph type="body" sz="quarter" idx="10"/>
          </p:nvPr>
        </p:nvSpPr>
        <p:spPr/>
        <p:txBody>
          <a:bodyPr>
            <a:normAutofit/>
          </a:bodyPr>
          <a:lstStyle/>
          <a:p>
            <a:pPr marL="0" indent="0">
              <a:buNone/>
            </a:pPr>
            <a:r>
              <a:rPr lang="en-US" sz="4800" b="1" dirty="0"/>
              <a:t>Stage #1 </a:t>
            </a:r>
            <a:r>
              <a:rPr lang="en-US" sz="4800" dirty="0"/>
              <a:t>– </a:t>
            </a:r>
            <a:r>
              <a:rPr lang="en-US" sz="5400" b="1" dirty="0">
                <a:latin typeface="Lato Black" panose="020F0502020204030203" pitchFamily="34" charset="0"/>
                <a:ea typeface="Lato Black" panose="020F0502020204030203" pitchFamily="34" charset="0"/>
                <a:cs typeface="Lato Black" panose="020F0502020204030203" pitchFamily="34" charset="0"/>
              </a:rPr>
              <a:t>Regeneration/Salvation</a:t>
            </a:r>
            <a:endParaRPr lang="en-US" sz="4800" b="1"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98490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F6FA8A-F5E9-FF4D-AED2-2A3705F433F6}"/>
              </a:ext>
            </a:extLst>
          </p:cNvPr>
          <p:cNvSpPr>
            <a:spLocks noGrp="1"/>
          </p:cNvSpPr>
          <p:nvPr>
            <p:ph type="body" sz="quarter" idx="10"/>
          </p:nvPr>
        </p:nvSpPr>
        <p:spPr/>
        <p:txBody>
          <a:bodyPr>
            <a:normAutofit/>
          </a:bodyPr>
          <a:lstStyle/>
          <a:p>
            <a:r>
              <a:rPr lang="en-US" sz="3600" dirty="0"/>
              <a:t>Peter said to them, "Repent, and each of you be baptized in the name of Jesus Christ for the forgiveness of your sins; and you will receive the gift of the Holy Spirit.</a:t>
            </a:r>
          </a:p>
        </p:txBody>
      </p:sp>
      <p:sp>
        <p:nvSpPr>
          <p:cNvPr id="3" name="Text Placeholder 2">
            <a:extLst>
              <a:ext uri="{FF2B5EF4-FFF2-40B4-BE49-F238E27FC236}">
                <a16:creationId xmlns:a16="http://schemas.microsoft.com/office/drawing/2014/main" id="{076196A0-8D4D-2B42-9632-37DEBFDD96B9}"/>
              </a:ext>
            </a:extLst>
          </p:cNvPr>
          <p:cNvSpPr>
            <a:spLocks noGrp="1"/>
          </p:cNvSpPr>
          <p:nvPr>
            <p:ph type="body" sz="quarter" idx="11"/>
          </p:nvPr>
        </p:nvSpPr>
        <p:spPr/>
        <p:txBody>
          <a:bodyPr/>
          <a:lstStyle/>
          <a:p>
            <a:r>
              <a:rPr lang="en-US" dirty="0"/>
              <a:t>- Acts 2:38</a:t>
            </a:r>
          </a:p>
        </p:txBody>
      </p:sp>
    </p:spTree>
    <p:extLst>
      <p:ext uri="{BB962C8B-B14F-4D97-AF65-F5344CB8AC3E}">
        <p14:creationId xmlns:p14="http://schemas.microsoft.com/office/powerpoint/2010/main" val="79441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F90D-DB98-D84D-B682-5E3E815CF8AE}"/>
              </a:ext>
            </a:extLst>
          </p:cNvPr>
          <p:cNvSpPr>
            <a:spLocks noGrp="1"/>
          </p:cNvSpPr>
          <p:nvPr>
            <p:ph type="title"/>
          </p:nvPr>
        </p:nvSpPr>
        <p:spPr/>
        <p:txBody>
          <a:bodyPr/>
          <a:lstStyle/>
          <a:p>
            <a:r>
              <a:rPr lang="en-US" dirty="0"/>
              <a:t>4 Stage Transformation</a:t>
            </a:r>
          </a:p>
        </p:txBody>
      </p:sp>
      <p:sp>
        <p:nvSpPr>
          <p:cNvPr id="3" name="Text Placeholder 2">
            <a:extLst>
              <a:ext uri="{FF2B5EF4-FFF2-40B4-BE49-F238E27FC236}">
                <a16:creationId xmlns:a16="http://schemas.microsoft.com/office/drawing/2014/main" id="{05598819-3BCC-6142-A258-F603DD424395}"/>
              </a:ext>
            </a:extLst>
          </p:cNvPr>
          <p:cNvSpPr>
            <a:spLocks noGrp="1"/>
          </p:cNvSpPr>
          <p:nvPr>
            <p:ph type="body" sz="quarter" idx="10"/>
          </p:nvPr>
        </p:nvSpPr>
        <p:spPr/>
        <p:txBody>
          <a:bodyPr>
            <a:normAutofit/>
          </a:bodyPr>
          <a:lstStyle/>
          <a:p>
            <a:pPr marL="0" indent="0">
              <a:buNone/>
            </a:pPr>
            <a:r>
              <a:rPr lang="en-US" sz="2800" dirty="0"/>
              <a:t>Stage #1 – Regeneration/Salvation</a:t>
            </a:r>
          </a:p>
          <a:p>
            <a:pPr marL="0" indent="0">
              <a:buNone/>
            </a:pPr>
            <a:r>
              <a:rPr lang="en-US" sz="4800" b="1" dirty="0"/>
              <a:t>Stage #2 </a:t>
            </a:r>
            <a:r>
              <a:rPr lang="en-US" sz="4800" dirty="0"/>
              <a:t>– </a:t>
            </a:r>
          </a:p>
          <a:p>
            <a:pPr marL="0" indent="0">
              <a:buNone/>
            </a:pPr>
            <a:r>
              <a:rPr lang="en-US" sz="6000" b="1" dirty="0">
                <a:latin typeface="Lato Black" panose="020F0502020204030203" pitchFamily="34" charset="0"/>
                <a:ea typeface="Lato Black" panose="020F0502020204030203" pitchFamily="34" charset="0"/>
                <a:cs typeface="Lato Black" panose="020F0502020204030203" pitchFamily="34" charset="0"/>
              </a:rPr>
              <a:t>Sanctification</a:t>
            </a:r>
          </a:p>
        </p:txBody>
      </p:sp>
    </p:spTree>
    <p:extLst>
      <p:ext uri="{BB962C8B-B14F-4D97-AF65-F5344CB8AC3E}">
        <p14:creationId xmlns:p14="http://schemas.microsoft.com/office/powerpoint/2010/main" val="379794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228FE0-6723-0D45-8DA4-1177382BD545}"/>
              </a:ext>
            </a:extLst>
          </p:cNvPr>
          <p:cNvSpPr>
            <a:spLocks noGrp="1"/>
          </p:cNvSpPr>
          <p:nvPr>
            <p:ph type="body" sz="quarter" idx="10"/>
          </p:nvPr>
        </p:nvSpPr>
        <p:spPr/>
        <p:txBody>
          <a:bodyPr>
            <a:normAutofit fontScale="92500" lnSpcReduction="20000"/>
          </a:bodyPr>
          <a:lstStyle/>
          <a:p>
            <a:r>
              <a:rPr lang="en-US" baseline="30000" dirty="0"/>
              <a:t>9</a:t>
            </a:r>
            <a:r>
              <a:rPr lang="en-US" dirty="0"/>
              <a:t> For this reason we also, since the day we heard about it, have not ceased praying for you and asking that you may be filled with the knowledge of His will in all spiritual wisdom and understanding, </a:t>
            </a:r>
            <a:r>
              <a:rPr lang="en-US" baseline="30000" dirty="0"/>
              <a:t>10</a:t>
            </a:r>
            <a:r>
              <a:rPr lang="en-US" dirty="0"/>
              <a:t> so that you will walk in a manner worthy of the Lord, to please Him in all respects, bearing fruit in every good work and increasing in the knowledge of God; </a:t>
            </a:r>
          </a:p>
        </p:txBody>
      </p:sp>
      <p:sp>
        <p:nvSpPr>
          <p:cNvPr id="3" name="Text Placeholder 2">
            <a:extLst>
              <a:ext uri="{FF2B5EF4-FFF2-40B4-BE49-F238E27FC236}">
                <a16:creationId xmlns:a16="http://schemas.microsoft.com/office/drawing/2014/main" id="{1C519627-B26F-5B48-8323-40221BCD6B22}"/>
              </a:ext>
            </a:extLst>
          </p:cNvPr>
          <p:cNvSpPr>
            <a:spLocks noGrp="1"/>
          </p:cNvSpPr>
          <p:nvPr>
            <p:ph type="body" sz="quarter" idx="11"/>
          </p:nvPr>
        </p:nvSpPr>
        <p:spPr/>
        <p:txBody>
          <a:bodyPr/>
          <a:lstStyle/>
          <a:p>
            <a:r>
              <a:rPr lang="en-US" dirty="0"/>
              <a:t>- Colossians 1:9-10</a:t>
            </a:r>
          </a:p>
        </p:txBody>
      </p:sp>
    </p:spTree>
    <p:extLst>
      <p:ext uri="{BB962C8B-B14F-4D97-AF65-F5344CB8AC3E}">
        <p14:creationId xmlns:p14="http://schemas.microsoft.com/office/powerpoint/2010/main" val="3584180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F90D-DB98-D84D-B682-5E3E815CF8AE}"/>
              </a:ext>
            </a:extLst>
          </p:cNvPr>
          <p:cNvSpPr>
            <a:spLocks noGrp="1"/>
          </p:cNvSpPr>
          <p:nvPr>
            <p:ph type="title"/>
          </p:nvPr>
        </p:nvSpPr>
        <p:spPr/>
        <p:txBody>
          <a:bodyPr/>
          <a:lstStyle/>
          <a:p>
            <a:r>
              <a:rPr lang="en-US" dirty="0"/>
              <a:t>4 Stage Transformation</a:t>
            </a:r>
          </a:p>
        </p:txBody>
      </p:sp>
      <p:sp>
        <p:nvSpPr>
          <p:cNvPr id="3" name="Text Placeholder 2">
            <a:extLst>
              <a:ext uri="{FF2B5EF4-FFF2-40B4-BE49-F238E27FC236}">
                <a16:creationId xmlns:a16="http://schemas.microsoft.com/office/drawing/2014/main" id="{05598819-3BCC-6142-A258-F603DD424395}"/>
              </a:ext>
            </a:extLst>
          </p:cNvPr>
          <p:cNvSpPr>
            <a:spLocks noGrp="1"/>
          </p:cNvSpPr>
          <p:nvPr>
            <p:ph type="body" sz="quarter" idx="10"/>
          </p:nvPr>
        </p:nvSpPr>
        <p:spPr/>
        <p:txBody>
          <a:bodyPr>
            <a:normAutofit/>
          </a:bodyPr>
          <a:lstStyle/>
          <a:p>
            <a:pPr marL="0" indent="0">
              <a:buNone/>
            </a:pPr>
            <a:r>
              <a:rPr lang="en-US" sz="2400" dirty="0"/>
              <a:t>Stage #1 – Regeneration/Salvation</a:t>
            </a:r>
          </a:p>
          <a:p>
            <a:pPr marL="0" indent="0">
              <a:buNone/>
            </a:pPr>
            <a:r>
              <a:rPr lang="en-US" sz="2400" dirty="0"/>
              <a:t>Stage #2 – Sanctification</a:t>
            </a:r>
          </a:p>
          <a:p>
            <a:pPr marL="0" indent="0">
              <a:buNone/>
            </a:pPr>
            <a:r>
              <a:rPr lang="en-US" sz="4800" b="1" dirty="0"/>
              <a:t>Stage #3 </a:t>
            </a:r>
            <a:r>
              <a:rPr lang="en-US" sz="4800" dirty="0"/>
              <a:t>– </a:t>
            </a:r>
            <a:br>
              <a:rPr lang="en-US" sz="4800" dirty="0"/>
            </a:br>
            <a:r>
              <a:rPr lang="en-US" sz="6000" b="1" dirty="0">
                <a:latin typeface="Lato Black" panose="020F0502020204030203" pitchFamily="34" charset="0"/>
                <a:ea typeface="Lato Black" panose="020F0502020204030203" pitchFamily="34" charset="0"/>
                <a:cs typeface="Lato Black" panose="020F0502020204030203" pitchFamily="34" charset="0"/>
              </a:rPr>
              <a:t>Glorification</a:t>
            </a:r>
            <a:r>
              <a:rPr lang="en-US" sz="6000" dirty="0"/>
              <a:t> </a:t>
            </a:r>
            <a:endParaRPr lang="en-US" sz="4800" dirty="0"/>
          </a:p>
        </p:txBody>
      </p:sp>
    </p:spTree>
    <p:extLst>
      <p:ext uri="{BB962C8B-B14F-4D97-AF65-F5344CB8AC3E}">
        <p14:creationId xmlns:p14="http://schemas.microsoft.com/office/powerpoint/2010/main" val="100841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40F189-4B09-AA4E-A48E-4E4B533D6406}"/>
              </a:ext>
            </a:extLst>
          </p:cNvPr>
          <p:cNvSpPr>
            <a:spLocks noGrp="1"/>
          </p:cNvSpPr>
          <p:nvPr>
            <p:ph type="body" sz="quarter" idx="10"/>
          </p:nvPr>
        </p:nvSpPr>
        <p:spPr/>
        <p:txBody>
          <a:bodyPr>
            <a:normAutofit/>
          </a:bodyPr>
          <a:lstStyle/>
          <a:p>
            <a:r>
              <a:rPr lang="en-US" sz="2800" baseline="30000" dirty="0"/>
              <a:t>42</a:t>
            </a:r>
            <a:r>
              <a:rPr lang="en-US" sz="2800" dirty="0"/>
              <a:t> So also is the resurrection of the dead. It is sown a perishable body, it is raised an imperishable body; </a:t>
            </a:r>
            <a:r>
              <a:rPr lang="en-US" sz="2800" baseline="30000" dirty="0"/>
              <a:t>43</a:t>
            </a:r>
            <a:r>
              <a:rPr lang="en-US" sz="2800" dirty="0"/>
              <a:t> it is sown in dishonor, it is raised in glory; it is sown in weakness, it is raised in power; </a:t>
            </a:r>
            <a:r>
              <a:rPr lang="en-US" sz="2800" baseline="30000" dirty="0"/>
              <a:t>44</a:t>
            </a:r>
            <a:r>
              <a:rPr lang="en-US" sz="2800" dirty="0"/>
              <a:t> it is sown a natural body, it is raised a spiritual body. If there is a natural body, there is also a spiritual body. </a:t>
            </a:r>
          </a:p>
        </p:txBody>
      </p:sp>
      <p:sp>
        <p:nvSpPr>
          <p:cNvPr id="3" name="Text Placeholder 2">
            <a:extLst>
              <a:ext uri="{FF2B5EF4-FFF2-40B4-BE49-F238E27FC236}">
                <a16:creationId xmlns:a16="http://schemas.microsoft.com/office/drawing/2014/main" id="{1F139CE9-2AA0-A740-8E6E-4A96D45E3181}"/>
              </a:ext>
            </a:extLst>
          </p:cNvPr>
          <p:cNvSpPr>
            <a:spLocks noGrp="1"/>
          </p:cNvSpPr>
          <p:nvPr>
            <p:ph type="body" sz="quarter" idx="11"/>
          </p:nvPr>
        </p:nvSpPr>
        <p:spPr/>
        <p:txBody>
          <a:bodyPr/>
          <a:lstStyle/>
          <a:p>
            <a:r>
              <a:rPr lang="en-US" dirty="0"/>
              <a:t>- I Corinthians 15:42-44</a:t>
            </a:r>
          </a:p>
        </p:txBody>
      </p:sp>
    </p:spTree>
    <p:extLst>
      <p:ext uri="{BB962C8B-B14F-4D97-AF65-F5344CB8AC3E}">
        <p14:creationId xmlns:p14="http://schemas.microsoft.com/office/powerpoint/2010/main" val="273066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F90D-DB98-D84D-B682-5E3E815CF8AE}"/>
              </a:ext>
            </a:extLst>
          </p:cNvPr>
          <p:cNvSpPr>
            <a:spLocks noGrp="1"/>
          </p:cNvSpPr>
          <p:nvPr>
            <p:ph type="title"/>
          </p:nvPr>
        </p:nvSpPr>
        <p:spPr/>
        <p:txBody>
          <a:bodyPr/>
          <a:lstStyle/>
          <a:p>
            <a:r>
              <a:rPr lang="en-US" dirty="0"/>
              <a:t>4 Stage Transformation</a:t>
            </a:r>
          </a:p>
        </p:txBody>
      </p:sp>
      <p:sp>
        <p:nvSpPr>
          <p:cNvPr id="3" name="Text Placeholder 2">
            <a:extLst>
              <a:ext uri="{FF2B5EF4-FFF2-40B4-BE49-F238E27FC236}">
                <a16:creationId xmlns:a16="http://schemas.microsoft.com/office/drawing/2014/main" id="{05598819-3BCC-6142-A258-F603DD424395}"/>
              </a:ext>
            </a:extLst>
          </p:cNvPr>
          <p:cNvSpPr>
            <a:spLocks noGrp="1"/>
          </p:cNvSpPr>
          <p:nvPr>
            <p:ph type="body" sz="quarter" idx="10"/>
          </p:nvPr>
        </p:nvSpPr>
        <p:spPr>
          <a:xfrm>
            <a:off x="598488" y="1391478"/>
            <a:ext cx="7913687" cy="3502202"/>
          </a:xfrm>
        </p:spPr>
        <p:txBody>
          <a:bodyPr>
            <a:normAutofit/>
          </a:bodyPr>
          <a:lstStyle/>
          <a:p>
            <a:pPr marL="0" indent="0">
              <a:buNone/>
            </a:pPr>
            <a:r>
              <a:rPr lang="en-US" sz="2400" dirty="0"/>
              <a:t>Stage #1 – Regeneration/Salvation</a:t>
            </a:r>
          </a:p>
          <a:p>
            <a:pPr marL="0" indent="0">
              <a:buNone/>
            </a:pPr>
            <a:r>
              <a:rPr lang="en-US" sz="2400" dirty="0"/>
              <a:t>Stage #2 – Sanctification</a:t>
            </a:r>
          </a:p>
          <a:p>
            <a:pPr marL="0" indent="0">
              <a:buNone/>
            </a:pPr>
            <a:r>
              <a:rPr lang="en-US" sz="2400" dirty="0"/>
              <a:t>Stage #3 – Glorification</a:t>
            </a:r>
          </a:p>
          <a:p>
            <a:pPr marL="0" indent="0">
              <a:buNone/>
            </a:pPr>
            <a:r>
              <a:rPr lang="en-US" sz="4800" b="1" dirty="0"/>
              <a:t>Stage #4 </a:t>
            </a:r>
            <a:r>
              <a:rPr lang="en-US" sz="4800" dirty="0"/>
              <a:t>– </a:t>
            </a:r>
            <a:br>
              <a:rPr lang="en-US" sz="4800" dirty="0"/>
            </a:br>
            <a:r>
              <a:rPr lang="en-US" sz="6600" b="1" dirty="0">
                <a:latin typeface="Lato Black" panose="020F0502020204030203" pitchFamily="34" charset="0"/>
                <a:ea typeface="Lato Black" panose="020F0502020204030203" pitchFamily="34" charset="0"/>
                <a:cs typeface="Lato Black" panose="020F0502020204030203" pitchFamily="34" charset="0"/>
              </a:rPr>
              <a:t>Exaltation</a:t>
            </a:r>
            <a:endParaRPr lang="en-US" sz="4800" b="1" dirty="0">
              <a:latin typeface="Lato Black" panose="020F0502020204030203" pitchFamily="34" charset="0"/>
              <a:ea typeface="Lato Black" panose="020F0502020204030203" pitchFamily="34" charset="0"/>
              <a:cs typeface="Lato Black" panose="020F0502020204030203" pitchFamily="34" charset="0"/>
            </a:endParaRPr>
          </a:p>
        </p:txBody>
      </p:sp>
    </p:spTree>
    <p:extLst>
      <p:ext uri="{BB962C8B-B14F-4D97-AF65-F5344CB8AC3E}">
        <p14:creationId xmlns:p14="http://schemas.microsoft.com/office/powerpoint/2010/main" val="2558142695"/>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76200"/>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2048</TotalTime>
  <Words>670</Words>
  <Application>Microsoft Macintosh PowerPoint</Application>
  <PresentationFormat>On-screen Show (16:9)</PresentationFormat>
  <Paragraphs>49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Lato</vt:lpstr>
      <vt:lpstr>Lato Black</vt:lpstr>
      <vt:lpstr>Lato Medium</vt:lpstr>
      <vt:lpstr>Lato Regular</vt:lpstr>
      <vt:lpstr>With Title</vt:lpstr>
      <vt:lpstr>PowerPoint Presentation</vt:lpstr>
      <vt:lpstr>PowerPoint Presentation</vt:lpstr>
      <vt:lpstr>4 Stage Transformation</vt:lpstr>
      <vt:lpstr>PowerPoint Presentation</vt:lpstr>
      <vt:lpstr>4 Stage Transformation</vt:lpstr>
      <vt:lpstr>PowerPoint Presentation</vt:lpstr>
      <vt:lpstr>4 Stage Transformation</vt:lpstr>
      <vt:lpstr>PowerPoint Presentation</vt:lpstr>
      <vt:lpstr>4 Stage Transformation</vt:lpstr>
      <vt:lpstr>PowerPoint Presentation</vt:lpstr>
      <vt:lpstr>The Second Step to Spiritual Maturity  Intimacy</vt:lpstr>
      <vt:lpstr>PowerPoint Presentation</vt:lpstr>
      <vt:lpstr>How to Grow in Intimacy with God</vt:lpstr>
      <vt:lpstr>PowerPoint Presentation</vt:lpstr>
      <vt:lpstr>How to Grow in Intimacy with God</vt:lpstr>
      <vt:lpstr>God often does His best work in us when He catches us by surprise and introduces a change that is completely against our own desire.  - Chuck Swindoll</vt:lpstr>
      <vt:lpstr>Letting Go and Letting God</vt:lpstr>
      <vt:lpstr>Godliness / Spiritual Maturity becomes the result of being molded by God because you are intimate with Him.</vt:lpstr>
      <vt:lpstr>#1 Would you describe yourself as an "open" person or a "closed" person? Explain why you think that might be.</vt:lpstr>
      <vt:lpstr>#2 On a scale of 1 (very far) to 10 (very close), how near to God do you feel? What reason has kept you where you are at with God.</vt:lpstr>
      <vt:lpstr>#3 Share a time or experience when you felt the closest / furthest from God.</vt:lpstr>
      <vt:lpstr>#4 What is your strongest spiritual discipline (prayer, praise, giving, service, etc.)? Your weakest?</vt:lpstr>
      <vt:lpstr>#5 How is God dealing with you today? What do you think He wants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Hal Gatewood</cp:lastModifiedBy>
  <cp:revision>228</cp:revision>
  <dcterms:created xsi:type="dcterms:W3CDTF">2014-04-30T18:34:38Z</dcterms:created>
  <dcterms:modified xsi:type="dcterms:W3CDTF">2021-05-28T15:04:40Z</dcterms:modified>
</cp:coreProperties>
</file>