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7"/>
  </p:handoutMasterIdLst>
  <p:sldIdLst>
    <p:sldId id="256" r:id="rId2"/>
    <p:sldId id="257" r:id="rId3"/>
    <p:sldId id="299" r:id="rId4"/>
    <p:sldId id="258" r:id="rId5"/>
    <p:sldId id="261" r:id="rId6"/>
    <p:sldId id="260"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60"/>
    <p:restoredTop sz="94218"/>
  </p:normalViewPr>
  <p:slideViewPr>
    <p:cSldViewPr snapToGrid="0" snapToObjects="1">
      <p:cViewPr varScale="1">
        <p:scale>
          <a:sx n="160" d="100"/>
          <a:sy n="160" d="100"/>
        </p:scale>
        <p:origin x="296"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1</a:t>
            </a:r>
          </a:p>
        </p:txBody>
      </p:sp>
      <p:sp>
        <p:nvSpPr>
          <p:cNvPr id="3" name="Subtitle 2"/>
          <p:cNvSpPr>
            <a:spLocks noGrp="1"/>
          </p:cNvSpPr>
          <p:nvPr>
            <p:ph type="subTitle" idx="1"/>
          </p:nvPr>
        </p:nvSpPr>
        <p:spPr>
          <a:xfrm>
            <a:off x="2921663" y="2711119"/>
            <a:ext cx="5633385" cy="1239893"/>
          </a:xfrm>
        </p:spPr>
        <p:txBody>
          <a:bodyPr/>
          <a:lstStyle/>
          <a:p>
            <a:r>
              <a:rPr lang="en-US" sz="4400" dirty="0"/>
              <a:t>A Plain Introduction to the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71F4-05A9-3FFB-4438-4337FAE85454}"/>
              </a:ext>
            </a:extLst>
          </p:cNvPr>
          <p:cNvSpPr>
            <a:spLocks noGrp="1"/>
          </p:cNvSpPr>
          <p:nvPr>
            <p:ph type="title"/>
          </p:nvPr>
        </p:nvSpPr>
        <p:spPr/>
        <p:txBody>
          <a:bodyPr>
            <a:normAutofit/>
          </a:bodyPr>
          <a:lstStyle/>
          <a:p>
            <a:pPr algn="l"/>
            <a:r>
              <a:rPr lang="en-US" sz="5400" i="1" dirty="0" err="1"/>
              <a:t>euaggélion</a:t>
            </a:r>
            <a:r>
              <a:rPr lang="en-US" sz="5400" i="1" dirty="0"/>
              <a:t> </a:t>
            </a:r>
            <a:br>
              <a:rPr lang="en-US" sz="5400" dirty="0"/>
            </a:br>
            <a:r>
              <a:rPr lang="en-US" sz="5400" dirty="0"/>
              <a:t>“preach the gospel” =  </a:t>
            </a:r>
            <a:br>
              <a:rPr lang="en-US" sz="5400" dirty="0"/>
            </a:br>
            <a:r>
              <a:rPr lang="en-US" sz="5400" dirty="0"/>
              <a:t>77 times</a:t>
            </a:r>
          </a:p>
        </p:txBody>
      </p:sp>
    </p:spTree>
    <p:extLst>
      <p:ext uri="{BB962C8B-B14F-4D97-AF65-F5344CB8AC3E}">
        <p14:creationId xmlns:p14="http://schemas.microsoft.com/office/powerpoint/2010/main" val="89990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7DDD-80CB-4433-7BF2-B610C616087C}"/>
              </a:ext>
            </a:extLst>
          </p:cNvPr>
          <p:cNvSpPr>
            <a:spLocks noGrp="1"/>
          </p:cNvSpPr>
          <p:nvPr>
            <p:ph type="title"/>
          </p:nvPr>
        </p:nvSpPr>
        <p:spPr>
          <a:xfrm>
            <a:off x="615284" y="465439"/>
            <a:ext cx="8173115" cy="4236288"/>
          </a:xfrm>
        </p:spPr>
        <p:txBody>
          <a:bodyPr>
            <a:noAutofit/>
          </a:bodyPr>
          <a:lstStyle/>
          <a:p>
            <a:pPr algn="l"/>
            <a:r>
              <a:rPr lang="en-US" sz="2800" spc="0" dirty="0">
                <a:solidFill>
                  <a:srgbClr val="68553F"/>
                </a:solidFill>
              </a:rPr>
              <a:t>GOS'PEL, </a:t>
            </a:r>
            <a:r>
              <a:rPr lang="en-US" sz="2800" spc="0" dirty="0"/>
              <a:t>n. [L. </a:t>
            </a:r>
            <a:r>
              <a:rPr lang="en-US" sz="2800" spc="0" dirty="0" err="1"/>
              <a:t>evangelium</a:t>
            </a:r>
            <a:r>
              <a:rPr lang="en-US" sz="2800" spc="0" dirty="0"/>
              <a:t>, a good or joyful message.] The history of the birth, life, actions, death, resurrection, ascension and doctrines of Jesus Christ; or a revelation of the grace of God to fallen man through a mediator, including the character, actions, and doctrines of Christ, with the whole scheme of salvation, as revealed by Christ and his apostles.</a:t>
            </a:r>
          </a:p>
        </p:txBody>
      </p:sp>
    </p:spTree>
    <p:extLst>
      <p:ext uri="{BB962C8B-B14F-4D97-AF65-F5344CB8AC3E}">
        <p14:creationId xmlns:p14="http://schemas.microsoft.com/office/powerpoint/2010/main" val="1019043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88EAE-F363-F39D-1B6B-B05A59698AF3}"/>
              </a:ext>
            </a:extLst>
          </p:cNvPr>
          <p:cNvSpPr>
            <a:spLocks noGrp="1"/>
          </p:cNvSpPr>
          <p:nvPr>
            <p:ph type="title"/>
          </p:nvPr>
        </p:nvSpPr>
        <p:spPr>
          <a:xfrm>
            <a:off x="966524" y="453606"/>
            <a:ext cx="7411115" cy="4236288"/>
          </a:xfrm>
        </p:spPr>
        <p:txBody>
          <a:bodyPr>
            <a:normAutofit/>
          </a:bodyPr>
          <a:lstStyle/>
          <a:p>
            <a:pPr algn="l"/>
            <a:r>
              <a:rPr lang="en-US" sz="4800" dirty="0"/>
              <a:t>The Old Covenant contains good news.</a:t>
            </a:r>
          </a:p>
        </p:txBody>
      </p:sp>
    </p:spTree>
    <p:extLst>
      <p:ext uri="{BB962C8B-B14F-4D97-AF65-F5344CB8AC3E}">
        <p14:creationId xmlns:p14="http://schemas.microsoft.com/office/powerpoint/2010/main" val="84872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16FF1-7649-A7F6-3CA4-76E791DCD3FD}"/>
              </a:ext>
            </a:extLst>
          </p:cNvPr>
          <p:cNvSpPr>
            <a:spLocks noGrp="1"/>
          </p:cNvSpPr>
          <p:nvPr>
            <p:ph type="body" sz="quarter" idx="10"/>
          </p:nvPr>
        </p:nvSpPr>
        <p:spPr/>
        <p:txBody>
          <a:bodyPr>
            <a:normAutofit/>
          </a:bodyPr>
          <a:lstStyle/>
          <a:p>
            <a:r>
              <a:rPr lang="en-US" dirty="0"/>
              <a:t>The Scripture, foreseeing that God would justify the Gentiles by faith, </a:t>
            </a:r>
            <a:r>
              <a:rPr lang="en-US" b="1" dirty="0">
                <a:latin typeface="Lato" panose="020F0502020204030203" pitchFamily="34" charset="0"/>
                <a:cs typeface="Lato" panose="020F0502020204030203" pitchFamily="34" charset="0"/>
              </a:rPr>
              <a:t>preached the gospel </a:t>
            </a:r>
            <a:r>
              <a:rPr lang="en-US" dirty="0"/>
              <a:t>beforehand to Abraham, saying, "ALL THE NATIONS WILL BE BLESSED IN YOU." </a:t>
            </a:r>
          </a:p>
        </p:txBody>
      </p:sp>
      <p:sp>
        <p:nvSpPr>
          <p:cNvPr id="3" name="Text Placeholder 2">
            <a:extLst>
              <a:ext uri="{FF2B5EF4-FFF2-40B4-BE49-F238E27FC236}">
                <a16:creationId xmlns:a16="http://schemas.microsoft.com/office/drawing/2014/main" id="{CF8FEC19-0131-9C5C-9350-3402CB9831DF}"/>
              </a:ext>
            </a:extLst>
          </p:cNvPr>
          <p:cNvSpPr>
            <a:spLocks noGrp="1"/>
          </p:cNvSpPr>
          <p:nvPr>
            <p:ph type="body" sz="quarter" idx="11"/>
          </p:nvPr>
        </p:nvSpPr>
        <p:spPr/>
        <p:txBody>
          <a:bodyPr/>
          <a:lstStyle/>
          <a:p>
            <a:r>
              <a:rPr lang="en-US" dirty="0"/>
              <a:t>- Galatians 3:8</a:t>
            </a:r>
          </a:p>
        </p:txBody>
      </p:sp>
    </p:spTree>
    <p:extLst>
      <p:ext uri="{BB962C8B-B14F-4D97-AF65-F5344CB8AC3E}">
        <p14:creationId xmlns:p14="http://schemas.microsoft.com/office/powerpoint/2010/main" val="2378023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16FF1-7649-A7F6-3CA4-76E791DCD3FD}"/>
              </a:ext>
            </a:extLst>
          </p:cNvPr>
          <p:cNvSpPr>
            <a:spLocks noGrp="1"/>
          </p:cNvSpPr>
          <p:nvPr>
            <p:ph type="body" sz="quarter" idx="10"/>
          </p:nvPr>
        </p:nvSpPr>
        <p:spPr/>
        <p:txBody>
          <a:bodyPr>
            <a:normAutofit/>
          </a:bodyPr>
          <a:lstStyle/>
          <a:p>
            <a:r>
              <a:rPr lang="en-US" sz="3600" dirty="0"/>
              <a:t>Bright eyes gladden the heart; </a:t>
            </a:r>
            <a:br>
              <a:rPr lang="en-US" sz="3600" dirty="0"/>
            </a:br>
            <a:r>
              <a:rPr lang="en-US" sz="3600" dirty="0"/>
              <a:t>Good news puts fat on the bones. </a:t>
            </a:r>
          </a:p>
        </p:txBody>
      </p:sp>
      <p:sp>
        <p:nvSpPr>
          <p:cNvPr id="3" name="Text Placeholder 2">
            <a:extLst>
              <a:ext uri="{FF2B5EF4-FFF2-40B4-BE49-F238E27FC236}">
                <a16:creationId xmlns:a16="http://schemas.microsoft.com/office/drawing/2014/main" id="{CF8FEC19-0131-9C5C-9350-3402CB9831DF}"/>
              </a:ext>
            </a:extLst>
          </p:cNvPr>
          <p:cNvSpPr>
            <a:spLocks noGrp="1"/>
          </p:cNvSpPr>
          <p:nvPr>
            <p:ph type="body" sz="quarter" idx="11"/>
          </p:nvPr>
        </p:nvSpPr>
        <p:spPr/>
        <p:txBody>
          <a:bodyPr/>
          <a:lstStyle/>
          <a:p>
            <a:r>
              <a:rPr lang="en-US" dirty="0"/>
              <a:t>- Proverbs 15:30  </a:t>
            </a:r>
          </a:p>
        </p:txBody>
      </p:sp>
    </p:spTree>
    <p:extLst>
      <p:ext uri="{BB962C8B-B14F-4D97-AF65-F5344CB8AC3E}">
        <p14:creationId xmlns:p14="http://schemas.microsoft.com/office/powerpoint/2010/main" val="1245915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16FF1-7649-A7F6-3CA4-76E791DCD3FD}"/>
              </a:ext>
            </a:extLst>
          </p:cNvPr>
          <p:cNvSpPr>
            <a:spLocks noGrp="1"/>
          </p:cNvSpPr>
          <p:nvPr>
            <p:ph type="body" sz="quarter" idx="10"/>
          </p:nvPr>
        </p:nvSpPr>
        <p:spPr>
          <a:xfrm>
            <a:off x="713221" y="429598"/>
            <a:ext cx="7717558" cy="3680039"/>
          </a:xfrm>
        </p:spPr>
        <p:txBody>
          <a:bodyPr>
            <a:normAutofit/>
          </a:bodyPr>
          <a:lstStyle/>
          <a:p>
            <a:r>
              <a:rPr lang="en-US" sz="3600" dirty="0"/>
              <a:t>Like cold water to a weary soul, </a:t>
            </a:r>
            <a:br>
              <a:rPr lang="en-US" sz="3600" dirty="0"/>
            </a:br>
            <a:r>
              <a:rPr lang="en-US" sz="3600" dirty="0"/>
              <a:t>So is good news from a distant land.</a:t>
            </a:r>
          </a:p>
        </p:txBody>
      </p:sp>
      <p:sp>
        <p:nvSpPr>
          <p:cNvPr id="3" name="Text Placeholder 2">
            <a:extLst>
              <a:ext uri="{FF2B5EF4-FFF2-40B4-BE49-F238E27FC236}">
                <a16:creationId xmlns:a16="http://schemas.microsoft.com/office/drawing/2014/main" id="{CF8FEC19-0131-9C5C-9350-3402CB9831DF}"/>
              </a:ext>
            </a:extLst>
          </p:cNvPr>
          <p:cNvSpPr>
            <a:spLocks noGrp="1"/>
          </p:cNvSpPr>
          <p:nvPr>
            <p:ph type="body" sz="quarter" idx="11"/>
          </p:nvPr>
        </p:nvSpPr>
        <p:spPr/>
        <p:txBody>
          <a:bodyPr/>
          <a:lstStyle/>
          <a:p>
            <a:r>
              <a:rPr lang="en-US" dirty="0"/>
              <a:t>- Proverbs 25:25  </a:t>
            </a:r>
          </a:p>
        </p:txBody>
      </p:sp>
    </p:spTree>
    <p:extLst>
      <p:ext uri="{BB962C8B-B14F-4D97-AF65-F5344CB8AC3E}">
        <p14:creationId xmlns:p14="http://schemas.microsoft.com/office/powerpoint/2010/main" val="64082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254AF-6BBB-11D5-11DA-257B5C21E4E6}"/>
              </a:ext>
            </a:extLst>
          </p:cNvPr>
          <p:cNvSpPr>
            <a:spLocks noGrp="1"/>
          </p:cNvSpPr>
          <p:nvPr>
            <p:ph type="body" sz="quarter" idx="10"/>
          </p:nvPr>
        </p:nvSpPr>
        <p:spPr/>
        <p:txBody>
          <a:bodyPr/>
          <a:lstStyle/>
          <a:p>
            <a:r>
              <a:rPr lang="en-US" dirty="0"/>
              <a:t>How lovely on the mountains Are the feet of him who brings good news, Who announces peace And brings good news of happiness, Who announces salvation, And says to Zion, "Your God reigns!"</a:t>
            </a:r>
          </a:p>
        </p:txBody>
      </p:sp>
      <p:sp>
        <p:nvSpPr>
          <p:cNvPr id="3" name="Text Placeholder 2">
            <a:extLst>
              <a:ext uri="{FF2B5EF4-FFF2-40B4-BE49-F238E27FC236}">
                <a16:creationId xmlns:a16="http://schemas.microsoft.com/office/drawing/2014/main" id="{776F2075-56C0-3FDD-16D7-8B8EF6CD06DB}"/>
              </a:ext>
            </a:extLst>
          </p:cNvPr>
          <p:cNvSpPr>
            <a:spLocks noGrp="1"/>
          </p:cNvSpPr>
          <p:nvPr>
            <p:ph type="body" sz="quarter" idx="11"/>
          </p:nvPr>
        </p:nvSpPr>
        <p:spPr/>
        <p:txBody>
          <a:bodyPr/>
          <a:lstStyle/>
          <a:p>
            <a:r>
              <a:rPr lang="en-US" dirty="0"/>
              <a:t>- Isaiah 52:7  </a:t>
            </a:r>
          </a:p>
        </p:txBody>
      </p:sp>
    </p:spTree>
    <p:extLst>
      <p:ext uri="{BB962C8B-B14F-4D97-AF65-F5344CB8AC3E}">
        <p14:creationId xmlns:p14="http://schemas.microsoft.com/office/powerpoint/2010/main" val="2382554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7AF81-903C-45F0-DF8D-77213E2AD6D4}"/>
              </a:ext>
            </a:extLst>
          </p:cNvPr>
          <p:cNvSpPr>
            <a:spLocks noGrp="1"/>
          </p:cNvSpPr>
          <p:nvPr>
            <p:ph type="body" sz="quarter" idx="10"/>
          </p:nvPr>
        </p:nvSpPr>
        <p:spPr/>
        <p:txBody>
          <a:bodyPr/>
          <a:lstStyle/>
          <a:p>
            <a:r>
              <a:rPr lang="en-US" dirty="0"/>
              <a:t>Then they said to one another, "We are not doing right. This day is a day of good news, but we are keeping silent; if we wait until morning light, punishment will overtake us. Now therefore come, let us go and tell the king's household."</a:t>
            </a:r>
          </a:p>
        </p:txBody>
      </p:sp>
      <p:sp>
        <p:nvSpPr>
          <p:cNvPr id="3" name="Text Placeholder 2">
            <a:extLst>
              <a:ext uri="{FF2B5EF4-FFF2-40B4-BE49-F238E27FC236}">
                <a16:creationId xmlns:a16="http://schemas.microsoft.com/office/drawing/2014/main" id="{2D46F5E4-F79A-5434-7B26-1736D4F895AA}"/>
              </a:ext>
            </a:extLst>
          </p:cNvPr>
          <p:cNvSpPr>
            <a:spLocks noGrp="1"/>
          </p:cNvSpPr>
          <p:nvPr>
            <p:ph type="body" sz="quarter" idx="11"/>
          </p:nvPr>
        </p:nvSpPr>
        <p:spPr/>
        <p:txBody>
          <a:bodyPr/>
          <a:lstStyle/>
          <a:p>
            <a:r>
              <a:rPr lang="en-US" dirty="0"/>
              <a:t>- 2 Kings 7:9  </a:t>
            </a:r>
          </a:p>
        </p:txBody>
      </p:sp>
    </p:spTree>
    <p:extLst>
      <p:ext uri="{BB962C8B-B14F-4D97-AF65-F5344CB8AC3E}">
        <p14:creationId xmlns:p14="http://schemas.microsoft.com/office/powerpoint/2010/main" val="331188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89DC-197B-7C11-C056-FF87CD0CE056}"/>
              </a:ext>
            </a:extLst>
          </p:cNvPr>
          <p:cNvSpPr>
            <a:spLocks noGrp="1"/>
          </p:cNvSpPr>
          <p:nvPr>
            <p:ph type="title"/>
          </p:nvPr>
        </p:nvSpPr>
        <p:spPr/>
        <p:txBody>
          <a:bodyPr/>
          <a:lstStyle/>
          <a:p>
            <a:pPr algn="l"/>
            <a:r>
              <a:rPr lang="en-US" b="0" dirty="0"/>
              <a:t>I want to know the gospel which must be preached to the whole world before the </a:t>
            </a:r>
            <a:r>
              <a:rPr lang="en-US" u="sng" dirty="0">
                <a:latin typeface="Lato Black" panose="020F0502020204030203" pitchFamily="34" charset="0"/>
                <a:ea typeface="Lato Black" panose="020F0502020204030203" pitchFamily="34" charset="0"/>
                <a:cs typeface="Lato Black" panose="020F0502020204030203" pitchFamily="34" charset="0"/>
              </a:rPr>
              <a:t>end</a:t>
            </a:r>
            <a:r>
              <a:rPr lang="en-US" b="0" dirty="0"/>
              <a:t> comes.</a:t>
            </a:r>
            <a:br>
              <a:rPr lang="en-US" b="0" dirty="0"/>
            </a:br>
            <a:br>
              <a:rPr lang="en-US" sz="1600" dirty="0"/>
            </a:br>
            <a:r>
              <a:rPr lang="en-US" sz="1600" dirty="0"/>
              <a:t>	</a:t>
            </a:r>
            <a:r>
              <a:rPr lang="en-US" u="sng" dirty="0"/>
              <a:t>Matthew 24:14</a:t>
            </a:r>
            <a:endParaRPr lang="en-US" dirty="0"/>
          </a:p>
        </p:txBody>
      </p:sp>
    </p:spTree>
    <p:extLst>
      <p:ext uri="{BB962C8B-B14F-4D97-AF65-F5344CB8AC3E}">
        <p14:creationId xmlns:p14="http://schemas.microsoft.com/office/powerpoint/2010/main" val="549296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89DC-197B-7C11-C056-FF87CD0CE056}"/>
              </a:ext>
            </a:extLst>
          </p:cNvPr>
          <p:cNvSpPr>
            <a:spLocks noGrp="1"/>
          </p:cNvSpPr>
          <p:nvPr>
            <p:ph type="title"/>
          </p:nvPr>
        </p:nvSpPr>
        <p:spPr>
          <a:xfrm>
            <a:off x="615284" y="465439"/>
            <a:ext cx="8091835" cy="4236288"/>
          </a:xfrm>
        </p:spPr>
        <p:txBody>
          <a:bodyPr/>
          <a:lstStyle/>
          <a:p>
            <a:pPr algn="l"/>
            <a:r>
              <a:rPr lang="en-US" sz="4800" b="0" dirty="0"/>
              <a:t>I interested in the gospel which is of benefit to the </a:t>
            </a:r>
            <a:r>
              <a:rPr lang="en-US" sz="4800" u="sng" dirty="0">
                <a:latin typeface="Lato Black" panose="020F0502020204030203" pitchFamily="34" charset="0"/>
                <a:ea typeface="Lato Black" panose="020F0502020204030203" pitchFamily="34" charset="0"/>
                <a:cs typeface="Lato Black" panose="020F0502020204030203" pitchFamily="34" charset="0"/>
              </a:rPr>
              <a:t>poor</a:t>
            </a:r>
            <a:r>
              <a:rPr lang="en-US" sz="4800" b="0" dirty="0"/>
              <a:t>.</a:t>
            </a:r>
            <a:br>
              <a:rPr lang="en-US" b="0" dirty="0"/>
            </a:br>
            <a:br>
              <a:rPr lang="en-US" b="0" dirty="0"/>
            </a:br>
            <a:r>
              <a:rPr lang="en-US" b="0" dirty="0"/>
              <a:t>	</a:t>
            </a:r>
            <a:r>
              <a:rPr lang="en-US" u="sng" dirty="0">
                <a:latin typeface="Lato Black" panose="020F0502020204030203" pitchFamily="34" charset="0"/>
                <a:ea typeface="Lato Black" panose="020F0502020204030203" pitchFamily="34" charset="0"/>
                <a:cs typeface="Lato Black" panose="020F0502020204030203" pitchFamily="34" charset="0"/>
              </a:rPr>
              <a:t>Matthew 11:4-5</a:t>
            </a:r>
            <a:r>
              <a:rPr lang="en-US" b="0" dirty="0"/>
              <a:t>; Luke 4:18; 7:22</a:t>
            </a:r>
            <a:endParaRPr lang="en-US" dirty="0"/>
          </a:p>
        </p:txBody>
      </p:sp>
    </p:spTree>
    <p:extLst>
      <p:ext uri="{BB962C8B-B14F-4D97-AF65-F5344CB8AC3E}">
        <p14:creationId xmlns:p14="http://schemas.microsoft.com/office/powerpoint/2010/main" val="558087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ADE7-4646-7AA5-ABFB-5C6DFBAD5B3F}"/>
              </a:ext>
            </a:extLst>
          </p:cNvPr>
          <p:cNvSpPr>
            <a:spLocks noGrp="1"/>
          </p:cNvSpPr>
          <p:nvPr>
            <p:ph type="title"/>
          </p:nvPr>
        </p:nvSpPr>
        <p:spPr/>
        <p:txBody>
          <a:bodyPr/>
          <a:lstStyle/>
          <a:p>
            <a:r>
              <a:rPr lang="en-US" dirty="0"/>
              <a:t>Gospel has become a popular label:</a:t>
            </a:r>
          </a:p>
        </p:txBody>
      </p:sp>
      <p:sp>
        <p:nvSpPr>
          <p:cNvPr id="3" name="Text Placeholder 2">
            <a:extLst>
              <a:ext uri="{FF2B5EF4-FFF2-40B4-BE49-F238E27FC236}">
                <a16:creationId xmlns:a16="http://schemas.microsoft.com/office/drawing/2014/main" id="{6CABA41A-F6F9-5B84-9FBB-15D7A1E2E125}"/>
              </a:ext>
            </a:extLst>
          </p:cNvPr>
          <p:cNvSpPr>
            <a:spLocks noGrp="1"/>
          </p:cNvSpPr>
          <p:nvPr>
            <p:ph type="body" sz="quarter" idx="10"/>
          </p:nvPr>
        </p:nvSpPr>
        <p:spPr>
          <a:xfrm>
            <a:off x="598230" y="1282456"/>
            <a:ext cx="4532312" cy="3642243"/>
          </a:xfrm>
        </p:spPr>
        <p:txBody>
          <a:bodyPr>
            <a:normAutofit/>
          </a:bodyPr>
          <a:lstStyle/>
          <a:p>
            <a:pPr>
              <a:lnSpc>
                <a:spcPct val="150000"/>
              </a:lnSpc>
            </a:pPr>
            <a:r>
              <a:rPr lang="en-US" sz="2800" dirty="0"/>
              <a:t>Gospel </a:t>
            </a:r>
            <a:r>
              <a:rPr lang="en-US" sz="2800" b="1" dirty="0"/>
              <a:t>Message</a:t>
            </a:r>
            <a:r>
              <a:rPr lang="en-US" sz="2800" dirty="0"/>
              <a:t> </a:t>
            </a:r>
          </a:p>
          <a:p>
            <a:pPr>
              <a:lnSpc>
                <a:spcPct val="150000"/>
              </a:lnSpc>
            </a:pPr>
            <a:r>
              <a:rPr lang="en-US" sz="2800" dirty="0"/>
              <a:t>Gospel </a:t>
            </a:r>
            <a:r>
              <a:rPr lang="en-US" sz="2800" b="1" dirty="0"/>
              <a:t>Missions</a:t>
            </a:r>
            <a:r>
              <a:rPr lang="en-US" sz="2800" dirty="0"/>
              <a:t> </a:t>
            </a:r>
          </a:p>
          <a:p>
            <a:pPr>
              <a:lnSpc>
                <a:spcPct val="150000"/>
              </a:lnSpc>
            </a:pPr>
            <a:r>
              <a:rPr lang="en-US" sz="2800" dirty="0"/>
              <a:t>Gospel </a:t>
            </a:r>
            <a:r>
              <a:rPr lang="en-US" sz="2800" b="1" dirty="0"/>
              <a:t>Projects</a:t>
            </a:r>
            <a:r>
              <a:rPr lang="en-US" sz="2800" dirty="0"/>
              <a:t> </a:t>
            </a:r>
          </a:p>
          <a:p>
            <a:pPr>
              <a:lnSpc>
                <a:spcPct val="150000"/>
              </a:lnSpc>
            </a:pPr>
            <a:r>
              <a:rPr lang="en-US" sz="2800" dirty="0"/>
              <a:t>Gospel </a:t>
            </a:r>
            <a:r>
              <a:rPr lang="en-US" sz="2800" b="1" dirty="0"/>
              <a:t>Music</a:t>
            </a:r>
            <a:r>
              <a:rPr lang="en-US" sz="2800" dirty="0"/>
              <a:t> </a:t>
            </a:r>
          </a:p>
          <a:p>
            <a:pPr>
              <a:lnSpc>
                <a:spcPct val="150000"/>
              </a:lnSpc>
            </a:pPr>
            <a:r>
              <a:rPr lang="en-US" sz="2800" b="1" dirty="0"/>
              <a:t>Contemporary</a:t>
            </a:r>
            <a:r>
              <a:rPr lang="en-US" sz="2800" dirty="0"/>
              <a:t> Gospel</a:t>
            </a:r>
          </a:p>
        </p:txBody>
      </p:sp>
      <p:sp>
        <p:nvSpPr>
          <p:cNvPr id="4" name="Text Placeholder 2">
            <a:extLst>
              <a:ext uri="{FF2B5EF4-FFF2-40B4-BE49-F238E27FC236}">
                <a16:creationId xmlns:a16="http://schemas.microsoft.com/office/drawing/2014/main" id="{B2101D42-4452-91DA-F51C-29E595EACFEB}"/>
              </a:ext>
            </a:extLst>
          </p:cNvPr>
          <p:cNvSpPr txBox="1">
            <a:spLocks/>
          </p:cNvSpPr>
          <p:nvPr/>
        </p:nvSpPr>
        <p:spPr>
          <a:xfrm>
            <a:off x="4751388" y="1295278"/>
            <a:ext cx="7913687" cy="36422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800" dirty="0"/>
              <a:t>Gospel </a:t>
            </a:r>
            <a:r>
              <a:rPr lang="en-US" sz="2800" b="1" dirty="0"/>
              <a:t>Meetings</a:t>
            </a:r>
            <a:r>
              <a:rPr lang="en-US" sz="2800" dirty="0"/>
              <a:t> </a:t>
            </a:r>
          </a:p>
          <a:p>
            <a:pPr>
              <a:lnSpc>
                <a:spcPct val="150000"/>
              </a:lnSpc>
            </a:pPr>
            <a:r>
              <a:rPr lang="en-US" sz="2800" dirty="0"/>
              <a:t>Gospel </a:t>
            </a:r>
            <a:r>
              <a:rPr lang="en-US" sz="2800" b="1" dirty="0"/>
              <a:t>Singers</a:t>
            </a:r>
            <a:r>
              <a:rPr lang="en-US" sz="2800" dirty="0"/>
              <a:t> </a:t>
            </a:r>
          </a:p>
          <a:p>
            <a:pPr>
              <a:lnSpc>
                <a:spcPct val="150000"/>
              </a:lnSpc>
            </a:pPr>
            <a:r>
              <a:rPr lang="en-US" sz="2800" dirty="0"/>
              <a:t>Gospel </a:t>
            </a:r>
            <a:r>
              <a:rPr lang="en-US" sz="2800" b="1" dirty="0"/>
              <a:t>Coalitions</a:t>
            </a:r>
            <a:r>
              <a:rPr lang="en-US" sz="2800" dirty="0"/>
              <a:t> </a:t>
            </a:r>
          </a:p>
          <a:p>
            <a:pPr>
              <a:lnSpc>
                <a:spcPct val="150000"/>
              </a:lnSpc>
            </a:pPr>
            <a:r>
              <a:rPr lang="en-US" sz="2800" dirty="0"/>
              <a:t>Gospel </a:t>
            </a:r>
            <a:r>
              <a:rPr lang="en-US" sz="2800" b="1" dirty="0"/>
              <a:t>Radio Stations</a:t>
            </a:r>
          </a:p>
        </p:txBody>
      </p:sp>
    </p:spTree>
    <p:extLst>
      <p:ext uri="{BB962C8B-B14F-4D97-AF65-F5344CB8AC3E}">
        <p14:creationId xmlns:p14="http://schemas.microsoft.com/office/powerpoint/2010/main" val="117569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7A45-3C6B-1E29-F9DD-1E977B1E851C}"/>
              </a:ext>
            </a:extLst>
          </p:cNvPr>
          <p:cNvSpPr>
            <a:spLocks noGrp="1"/>
          </p:cNvSpPr>
          <p:nvPr>
            <p:ph type="title"/>
          </p:nvPr>
        </p:nvSpPr>
        <p:spPr/>
        <p:txBody>
          <a:bodyPr/>
          <a:lstStyle/>
          <a:p>
            <a:r>
              <a:rPr lang="en-US" dirty="0"/>
              <a:t>We’re going to learn:</a:t>
            </a:r>
          </a:p>
        </p:txBody>
      </p:sp>
      <p:sp>
        <p:nvSpPr>
          <p:cNvPr id="3" name="Text Placeholder 2">
            <a:extLst>
              <a:ext uri="{FF2B5EF4-FFF2-40B4-BE49-F238E27FC236}">
                <a16:creationId xmlns:a16="http://schemas.microsoft.com/office/drawing/2014/main" id="{1EC47A1E-F07A-3355-24FB-FB76CCB483C0}"/>
              </a:ext>
            </a:extLst>
          </p:cNvPr>
          <p:cNvSpPr>
            <a:spLocks noGrp="1"/>
          </p:cNvSpPr>
          <p:nvPr>
            <p:ph type="body" sz="quarter" idx="10"/>
          </p:nvPr>
        </p:nvSpPr>
        <p:spPr>
          <a:xfrm>
            <a:off x="598488" y="1251437"/>
            <a:ext cx="8012775" cy="3642243"/>
          </a:xfrm>
        </p:spPr>
        <p:txBody>
          <a:bodyPr>
            <a:normAutofit fontScale="85000" lnSpcReduction="10000"/>
          </a:bodyPr>
          <a:lstStyle/>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truth</a:t>
            </a:r>
            <a:r>
              <a:rPr lang="en-US" dirty="0"/>
              <a:t> of the gospel 			</a:t>
            </a:r>
            <a:r>
              <a:rPr lang="en-US" sz="2800" dirty="0"/>
              <a:t>– Galatians 2:5,14</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mystery</a:t>
            </a:r>
            <a:r>
              <a:rPr lang="en-US" dirty="0"/>
              <a:t> of the gospel 		</a:t>
            </a:r>
            <a:r>
              <a:rPr lang="en-US" sz="2800" dirty="0"/>
              <a:t>– Ephesians 6:19</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faith</a:t>
            </a:r>
            <a:r>
              <a:rPr lang="en-US" dirty="0"/>
              <a:t> of the gospel 			</a:t>
            </a:r>
            <a:r>
              <a:rPr lang="en-US" sz="2800" dirty="0"/>
              <a:t>– Philippians 1:27</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hope</a:t>
            </a:r>
            <a:r>
              <a:rPr lang="en-US" dirty="0"/>
              <a:t> of the gospel 			</a:t>
            </a:r>
            <a:r>
              <a:rPr lang="en-US" sz="2800" dirty="0"/>
              <a:t>– Colossians 1:23</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standpoint</a:t>
            </a:r>
            <a:r>
              <a:rPr lang="en-US" dirty="0"/>
              <a:t> of the gospel 	</a:t>
            </a:r>
            <a:r>
              <a:rPr lang="en-US" sz="2800" dirty="0"/>
              <a:t>– Romans 11:28</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word</a:t>
            </a:r>
            <a:r>
              <a:rPr lang="en-US" dirty="0"/>
              <a:t> of the gospel 			</a:t>
            </a:r>
            <a:r>
              <a:rPr lang="en-US" sz="2800" dirty="0"/>
              <a:t>– Acts 15:7</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cause</a:t>
            </a:r>
            <a:r>
              <a:rPr lang="en-US" dirty="0"/>
              <a:t> of the gospel 			</a:t>
            </a:r>
            <a:r>
              <a:rPr lang="en-US" sz="2800" dirty="0"/>
              <a:t>– Philippians 4:3</a:t>
            </a:r>
            <a:endParaRPr lang="en-US" dirty="0"/>
          </a:p>
          <a:p>
            <a:r>
              <a:rPr lang="en-US" dirty="0"/>
              <a:t>the </a:t>
            </a:r>
            <a:r>
              <a:rPr lang="en-US" b="1" dirty="0">
                <a:latin typeface="Lato Black" panose="020F0502020204030203" pitchFamily="34" charset="0"/>
                <a:ea typeface="Lato Black" panose="020F0502020204030203" pitchFamily="34" charset="0"/>
                <a:cs typeface="Lato Black" panose="020F0502020204030203" pitchFamily="34" charset="0"/>
              </a:rPr>
              <a:t>light</a:t>
            </a:r>
            <a:r>
              <a:rPr lang="en-US" dirty="0"/>
              <a:t> of the gospel 			</a:t>
            </a:r>
            <a:r>
              <a:rPr lang="en-US" sz="2800" dirty="0"/>
              <a:t>– 2 Corinthians 4:4</a:t>
            </a:r>
            <a:endParaRPr lang="en-US" dirty="0"/>
          </a:p>
        </p:txBody>
      </p:sp>
    </p:spTree>
    <p:extLst>
      <p:ext uri="{BB962C8B-B14F-4D97-AF65-F5344CB8AC3E}">
        <p14:creationId xmlns:p14="http://schemas.microsoft.com/office/powerpoint/2010/main" val="339368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C5B1-1F59-44DC-F00B-8DEF2CAA5CD5}"/>
              </a:ext>
            </a:extLst>
          </p:cNvPr>
          <p:cNvSpPr>
            <a:spLocks noGrp="1"/>
          </p:cNvSpPr>
          <p:nvPr>
            <p:ph type="title"/>
          </p:nvPr>
        </p:nvSpPr>
        <p:spPr>
          <a:xfrm>
            <a:off x="930245" y="453606"/>
            <a:ext cx="7913430" cy="4236288"/>
          </a:xfrm>
        </p:spPr>
        <p:txBody>
          <a:bodyPr>
            <a:normAutofit/>
          </a:bodyPr>
          <a:lstStyle/>
          <a:p>
            <a:pPr algn="l"/>
            <a:r>
              <a:rPr lang="en-US" dirty="0"/>
              <a:t>We’re going to witness the </a:t>
            </a:r>
            <a:r>
              <a:rPr lang="en-US" u="sng" dirty="0">
                <a:latin typeface="Lato Black" panose="020F0502020204030203" pitchFamily="34" charset="0"/>
                <a:ea typeface="Lato Black" panose="020F0502020204030203" pitchFamily="34" charset="0"/>
                <a:cs typeface="Lato Black" panose="020F0502020204030203" pitchFamily="34" charset="0"/>
              </a:rPr>
              <a:t>first preaching</a:t>
            </a:r>
            <a:r>
              <a:rPr lang="en-US" dirty="0">
                <a:latin typeface="Lato Black" panose="020F0502020204030203" pitchFamily="34" charset="0"/>
                <a:ea typeface="Lato Black" panose="020F0502020204030203" pitchFamily="34" charset="0"/>
                <a:cs typeface="Lato Black" panose="020F0502020204030203" pitchFamily="34" charset="0"/>
              </a:rPr>
              <a:t> </a:t>
            </a:r>
            <a:r>
              <a:rPr lang="en-US" dirty="0"/>
              <a:t>of the gospel. </a:t>
            </a:r>
            <a:br>
              <a:rPr lang="en-US" dirty="0"/>
            </a:br>
            <a:br>
              <a:rPr lang="en-US" sz="2000" dirty="0"/>
            </a:br>
            <a:r>
              <a:rPr lang="en-US" sz="2000" dirty="0"/>
              <a:t>	</a:t>
            </a:r>
            <a:r>
              <a:rPr lang="en-US" dirty="0"/>
              <a:t>Philippians 4:15</a:t>
            </a:r>
          </a:p>
        </p:txBody>
      </p:sp>
    </p:spTree>
    <p:extLst>
      <p:ext uri="{BB962C8B-B14F-4D97-AF65-F5344CB8AC3E}">
        <p14:creationId xmlns:p14="http://schemas.microsoft.com/office/powerpoint/2010/main" val="173401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C5B1-1F59-44DC-F00B-8DEF2CAA5CD5}"/>
              </a:ext>
            </a:extLst>
          </p:cNvPr>
          <p:cNvSpPr>
            <a:spLocks noGrp="1"/>
          </p:cNvSpPr>
          <p:nvPr>
            <p:ph type="title"/>
          </p:nvPr>
        </p:nvSpPr>
        <p:spPr>
          <a:xfrm>
            <a:off x="818485" y="453606"/>
            <a:ext cx="7832534" cy="4236288"/>
          </a:xfrm>
        </p:spPr>
        <p:txBody>
          <a:bodyPr>
            <a:normAutofit/>
          </a:bodyPr>
          <a:lstStyle/>
          <a:p>
            <a:pPr algn="l"/>
            <a:r>
              <a:rPr lang="en-US" dirty="0"/>
              <a:t>We’re going to master the </a:t>
            </a:r>
            <a:r>
              <a:rPr lang="en-US" u="sng" dirty="0">
                <a:latin typeface="Lato Black" panose="020F0502020204030203" pitchFamily="34" charset="0"/>
                <a:ea typeface="Lato Black" panose="020F0502020204030203" pitchFamily="34" charset="0"/>
                <a:cs typeface="Lato Black" panose="020F0502020204030203" pitchFamily="34" charset="0"/>
              </a:rPr>
              <a:t>defense</a:t>
            </a:r>
            <a:r>
              <a:rPr lang="en-US" dirty="0"/>
              <a:t> of the gospel </a:t>
            </a:r>
            <a:r>
              <a:rPr lang="en-US" b="0" dirty="0"/>
              <a:t>(Philippians 1:16) </a:t>
            </a:r>
            <a:br>
              <a:rPr lang="en-US" b="0" dirty="0"/>
            </a:br>
            <a:r>
              <a:rPr lang="en-US" dirty="0"/>
              <a:t>so we will see the </a:t>
            </a:r>
            <a:r>
              <a:rPr lang="en-US" u="sng" dirty="0">
                <a:latin typeface="Lato Black" panose="020F0502020204030203" pitchFamily="34" charset="0"/>
                <a:ea typeface="Lato Black" panose="020F0502020204030203" pitchFamily="34" charset="0"/>
                <a:cs typeface="Lato Black" panose="020F0502020204030203" pitchFamily="34" charset="0"/>
              </a:rPr>
              <a:t>furtherance</a:t>
            </a:r>
            <a:r>
              <a:rPr lang="en-US" dirty="0"/>
              <a:t> </a:t>
            </a:r>
            <a:br>
              <a:rPr lang="en-US" dirty="0"/>
            </a:br>
            <a:r>
              <a:rPr lang="en-US" dirty="0"/>
              <a:t>of the gospel </a:t>
            </a:r>
            <a:r>
              <a:rPr lang="en-US" b="0" dirty="0"/>
              <a:t>(Philippians 2:2).</a:t>
            </a:r>
          </a:p>
        </p:txBody>
      </p:sp>
    </p:spTree>
    <p:extLst>
      <p:ext uri="{BB962C8B-B14F-4D97-AF65-F5344CB8AC3E}">
        <p14:creationId xmlns:p14="http://schemas.microsoft.com/office/powerpoint/2010/main" val="237420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4FA9-8709-5AF6-6214-B0A2A31552E1}"/>
              </a:ext>
            </a:extLst>
          </p:cNvPr>
          <p:cNvSpPr>
            <a:spLocks noGrp="1"/>
          </p:cNvSpPr>
          <p:nvPr>
            <p:ph type="title"/>
          </p:nvPr>
        </p:nvSpPr>
        <p:spPr/>
        <p:txBody>
          <a:bodyPr/>
          <a:lstStyle/>
          <a:p>
            <a:r>
              <a:rPr lang="en-US" dirty="0"/>
              <a:t>Classes</a:t>
            </a:r>
          </a:p>
        </p:txBody>
      </p:sp>
      <p:sp>
        <p:nvSpPr>
          <p:cNvPr id="3" name="Text Placeholder 2">
            <a:extLst>
              <a:ext uri="{FF2B5EF4-FFF2-40B4-BE49-F238E27FC236}">
                <a16:creationId xmlns:a16="http://schemas.microsoft.com/office/drawing/2014/main" id="{A9C2F0D8-A71F-E554-AA45-2E93A4FAA86E}"/>
              </a:ext>
            </a:extLst>
          </p:cNvPr>
          <p:cNvSpPr>
            <a:spLocks noGrp="1"/>
          </p:cNvSpPr>
          <p:nvPr>
            <p:ph type="body" sz="quarter" idx="10"/>
          </p:nvPr>
        </p:nvSpPr>
        <p:spPr/>
        <p:txBody>
          <a:bodyPr>
            <a:normAutofit fontScale="85000" lnSpcReduction="20000"/>
          </a:bodyPr>
          <a:lstStyle/>
          <a:p>
            <a:pPr marL="514350" indent="-514350">
              <a:lnSpc>
                <a:spcPct val="140000"/>
              </a:lnSpc>
              <a:buFont typeface="+mj-lt"/>
              <a:buAutoNum type="arabicPeriod"/>
            </a:pPr>
            <a:r>
              <a:rPr lang="en-US" dirty="0"/>
              <a:t>A Plain Introduction to the Gospel</a:t>
            </a:r>
          </a:p>
          <a:p>
            <a:pPr marL="514350" indent="-514350">
              <a:lnSpc>
                <a:spcPct val="140000"/>
              </a:lnSpc>
              <a:buFont typeface="+mj-lt"/>
              <a:buAutoNum type="arabicPeriod"/>
            </a:pPr>
            <a:r>
              <a:rPr lang="en-US" dirty="0"/>
              <a:t>Marks of the Plain Gospel</a:t>
            </a:r>
          </a:p>
          <a:p>
            <a:pPr marL="514350" indent="-514350">
              <a:lnSpc>
                <a:spcPct val="140000"/>
              </a:lnSpc>
              <a:buFont typeface="+mj-lt"/>
              <a:buAutoNum type="arabicPeriod"/>
            </a:pPr>
            <a:r>
              <a:rPr lang="en-US" dirty="0"/>
              <a:t>The Plain Gospel and Acts</a:t>
            </a:r>
          </a:p>
          <a:p>
            <a:pPr marL="514350" indent="-514350">
              <a:lnSpc>
                <a:spcPct val="140000"/>
              </a:lnSpc>
              <a:buFont typeface="+mj-lt"/>
              <a:buAutoNum type="arabicPeriod"/>
            </a:pPr>
            <a:r>
              <a:rPr lang="en-US" dirty="0"/>
              <a:t>Romans: Obligated to the Plain Gospel</a:t>
            </a:r>
          </a:p>
          <a:p>
            <a:pPr marL="514350" indent="-514350">
              <a:lnSpc>
                <a:spcPct val="140000"/>
              </a:lnSpc>
              <a:buFont typeface="+mj-lt"/>
              <a:buAutoNum type="arabicPeriod"/>
            </a:pPr>
            <a:r>
              <a:rPr lang="en-US" dirty="0"/>
              <a:t>1 Corinthians: The Core of the Plain Gospel</a:t>
            </a:r>
          </a:p>
          <a:p>
            <a:pPr marL="514350" indent="-514350">
              <a:lnSpc>
                <a:spcPct val="140000"/>
              </a:lnSpc>
              <a:buFont typeface="+mj-lt"/>
              <a:buAutoNum type="arabicPeriod"/>
            </a:pPr>
            <a:r>
              <a:rPr lang="en-US" dirty="0"/>
              <a:t>Galatians: When the Gospel is Not the Gospel</a:t>
            </a:r>
          </a:p>
        </p:txBody>
      </p:sp>
    </p:spTree>
    <p:extLst>
      <p:ext uri="{BB962C8B-B14F-4D97-AF65-F5344CB8AC3E}">
        <p14:creationId xmlns:p14="http://schemas.microsoft.com/office/powerpoint/2010/main" val="82692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4FA9-8709-5AF6-6214-B0A2A31552E1}"/>
              </a:ext>
            </a:extLst>
          </p:cNvPr>
          <p:cNvSpPr>
            <a:spLocks noGrp="1"/>
          </p:cNvSpPr>
          <p:nvPr>
            <p:ph type="title"/>
          </p:nvPr>
        </p:nvSpPr>
        <p:spPr/>
        <p:txBody>
          <a:bodyPr/>
          <a:lstStyle/>
          <a:p>
            <a:r>
              <a:rPr lang="en-US" dirty="0"/>
              <a:t>Classes</a:t>
            </a:r>
          </a:p>
        </p:txBody>
      </p:sp>
      <p:sp>
        <p:nvSpPr>
          <p:cNvPr id="3" name="Text Placeholder 2">
            <a:extLst>
              <a:ext uri="{FF2B5EF4-FFF2-40B4-BE49-F238E27FC236}">
                <a16:creationId xmlns:a16="http://schemas.microsoft.com/office/drawing/2014/main" id="{A9C2F0D8-A71F-E554-AA45-2E93A4FAA86E}"/>
              </a:ext>
            </a:extLst>
          </p:cNvPr>
          <p:cNvSpPr>
            <a:spLocks noGrp="1"/>
          </p:cNvSpPr>
          <p:nvPr>
            <p:ph type="body" sz="quarter" idx="10"/>
          </p:nvPr>
        </p:nvSpPr>
        <p:spPr>
          <a:xfrm>
            <a:off x="598488" y="1251437"/>
            <a:ext cx="8067992" cy="3642243"/>
          </a:xfrm>
        </p:spPr>
        <p:txBody>
          <a:bodyPr>
            <a:normAutofit/>
          </a:bodyPr>
          <a:lstStyle/>
          <a:p>
            <a:pPr marL="514350" indent="-514350">
              <a:lnSpc>
                <a:spcPct val="130000"/>
              </a:lnSpc>
              <a:buFont typeface="+mj-lt"/>
              <a:buAutoNum type="arabicPeriod" startAt="7"/>
            </a:pPr>
            <a:r>
              <a:rPr lang="en-US" dirty="0"/>
              <a:t>Ephesians: The Plain Saving Gospel </a:t>
            </a:r>
          </a:p>
          <a:p>
            <a:pPr marL="514350" indent="-514350">
              <a:lnSpc>
                <a:spcPct val="130000"/>
              </a:lnSpc>
              <a:buFont typeface="+mj-lt"/>
              <a:buAutoNum type="arabicPeriod" startAt="7"/>
            </a:pPr>
            <a:r>
              <a:rPr lang="en-US" dirty="0"/>
              <a:t>Philippians: Defense of the Plain Gospel </a:t>
            </a:r>
          </a:p>
          <a:p>
            <a:pPr marL="514350" indent="-514350">
              <a:lnSpc>
                <a:spcPct val="130000"/>
              </a:lnSpc>
              <a:buFont typeface="+mj-lt"/>
              <a:buAutoNum type="arabicPeriod" startAt="7"/>
            </a:pPr>
            <a:r>
              <a:rPr lang="en-US" sz="2800" dirty="0"/>
              <a:t>Thessalonica: The Impact of the Plain Gospel </a:t>
            </a:r>
          </a:p>
          <a:p>
            <a:pPr marL="697230" indent="-697230">
              <a:lnSpc>
                <a:spcPct val="130000"/>
              </a:lnSpc>
              <a:buFont typeface="+mj-lt"/>
              <a:buAutoNum type="arabicPeriod" startAt="7"/>
            </a:pPr>
            <a:r>
              <a:rPr lang="en-US" dirty="0"/>
              <a:t>Obeying the Plain Gospel</a:t>
            </a:r>
          </a:p>
        </p:txBody>
      </p:sp>
    </p:spTree>
    <p:extLst>
      <p:ext uri="{BB962C8B-B14F-4D97-AF65-F5344CB8AC3E}">
        <p14:creationId xmlns:p14="http://schemas.microsoft.com/office/powerpoint/2010/main" val="2803046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2760B84-9FF1-8AA4-4A1A-559ECA524913}"/>
              </a:ext>
            </a:extLst>
          </p:cNvPr>
          <p:cNvSpPr/>
          <p:nvPr/>
        </p:nvSpPr>
        <p:spPr>
          <a:xfrm>
            <a:off x="792266" y="1201801"/>
            <a:ext cx="3400124" cy="604299"/>
          </a:xfrm>
          <a:prstGeom prst="roundRect">
            <a:avLst/>
          </a:prstGeom>
          <a:solidFill>
            <a:srgbClr val="685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E46AC7-860A-7F9F-7CF4-048FAFD2324F}"/>
              </a:ext>
            </a:extLst>
          </p:cNvPr>
          <p:cNvSpPr>
            <a:spLocks noGrp="1"/>
          </p:cNvSpPr>
          <p:nvPr>
            <p:ph type="title"/>
          </p:nvPr>
        </p:nvSpPr>
        <p:spPr>
          <a:xfrm>
            <a:off x="792266" y="1688113"/>
            <a:ext cx="7565924" cy="2695946"/>
          </a:xfrm>
        </p:spPr>
        <p:txBody>
          <a:bodyPr>
            <a:normAutofit fontScale="90000"/>
          </a:bodyPr>
          <a:lstStyle/>
          <a:p>
            <a:pPr algn="l"/>
            <a:r>
              <a:rPr lang="en-US" sz="4400" dirty="0">
                <a:latin typeface="Lato Black" panose="020F0502020204030203" pitchFamily="34" charset="0"/>
                <a:ea typeface="Lato Black" panose="020F0502020204030203" pitchFamily="34" charset="0"/>
                <a:cs typeface="Lato Black" panose="020F0502020204030203" pitchFamily="34" charset="0"/>
              </a:rPr>
              <a:t>To get you to the point that you fully understand the gospel and can communicate it to others.</a:t>
            </a:r>
            <a:endParaRPr lang="en-US" dirty="0">
              <a:latin typeface="Lato Black" panose="020F0502020204030203" pitchFamily="34" charset="0"/>
              <a:ea typeface="Lato Black" panose="020F0502020204030203" pitchFamily="34" charset="0"/>
              <a:cs typeface="Lato Black" panose="020F0502020204030203" pitchFamily="34" charset="0"/>
            </a:endParaRPr>
          </a:p>
        </p:txBody>
      </p:sp>
      <p:sp>
        <p:nvSpPr>
          <p:cNvPr id="5" name="TextBox 4">
            <a:extLst>
              <a:ext uri="{FF2B5EF4-FFF2-40B4-BE49-F238E27FC236}">
                <a16:creationId xmlns:a16="http://schemas.microsoft.com/office/drawing/2014/main" id="{8C5C8603-C759-8E16-B68A-67C5689CE755}"/>
              </a:ext>
            </a:extLst>
          </p:cNvPr>
          <p:cNvSpPr txBox="1"/>
          <p:nvPr/>
        </p:nvSpPr>
        <p:spPr>
          <a:xfrm>
            <a:off x="792266" y="1293905"/>
            <a:ext cx="3400124" cy="430887"/>
          </a:xfrm>
          <a:prstGeom prst="rect">
            <a:avLst/>
          </a:prstGeom>
          <a:noFill/>
        </p:spPr>
        <p:txBody>
          <a:bodyPr wrap="square">
            <a:spAutoFit/>
          </a:bodyPr>
          <a:lstStyle/>
          <a:p>
            <a:pPr algn="ctr"/>
            <a:r>
              <a:rPr lang="en-US" sz="2200" dirty="0">
                <a:latin typeface="Lato Black" panose="020F0502020204030203" pitchFamily="34" charset="0"/>
                <a:ea typeface="Lato Black" panose="020F0502020204030203" pitchFamily="34" charset="0"/>
                <a:cs typeface="Lato Black" panose="020F0502020204030203" pitchFamily="34" charset="0"/>
              </a:rPr>
              <a:t>COURSE OBJECTIVE</a:t>
            </a:r>
            <a:endParaRPr lang="en-US" sz="2200" dirty="0"/>
          </a:p>
        </p:txBody>
      </p:sp>
    </p:spTree>
    <p:extLst>
      <p:ext uri="{BB962C8B-B14F-4D97-AF65-F5344CB8AC3E}">
        <p14:creationId xmlns:p14="http://schemas.microsoft.com/office/powerpoint/2010/main" val="411101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EFF5-4C71-4846-F623-82389A5DBEEE}"/>
              </a:ext>
            </a:extLst>
          </p:cNvPr>
          <p:cNvSpPr>
            <a:spLocks noGrp="1"/>
          </p:cNvSpPr>
          <p:nvPr>
            <p:ph type="title"/>
          </p:nvPr>
        </p:nvSpPr>
        <p:spPr>
          <a:xfrm>
            <a:off x="1209041" y="465439"/>
            <a:ext cx="7319674" cy="4236288"/>
          </a:xfrm>
        </p:spPr>
        <p:txBody>
          <a:bodyPr>
            <a:normAutofit/>
          </a:bodyPr>
          <a:lstStyle/>
          <a:p>
            <a:pPr algn="l"/>
            <a:r>
              <a:rPr lang="en-US" sz="7200" b="0" dirty="0"/>
              <a:t>Why call it the </a:t>
            </a:r>
            <a:br>
              <a:rPr lang="en-US" sz="7200" dirty="0"/>
            </a:br>
            <a:r>
              <a:rPr lang="en-US" sz="7200" dirty="0">
                <a:latin typeface="Lato Black" panose="020F0502020204030203" pitchFamily="34" charset="0"/>
                <a:ea typeface="Lato Black" panose="020F0502020204030203" pitchFamily="34" charset="0"/>
                <a:cs typeface="Lato Black" panose="020F0502020204030203" pitchFamily="34" charset="0"/>
              </a:rPr>
              <a:t>Plain</a:t>
            </a:r>
            <a:r>
              <a:rPr lang="en-US" sz="7200" dirty="0"/>
              <a:t> </a:t>
            </a:r>
            <a:r>
              <a:rPr lang="en-US" sz="7200" b="0" dirty="0"/>
              <a:t>Gospel?</a:t>
            </a:r>
          </a:p>
        </p:txBody>
      </p:sp>
    </p:spTree>
    <p:extLst>
      <p:ext uri="{BB962C8B-B14F-4D97-AF65-F5344CB8AC3E}">
        <p14:creationId xmlns:p14="http://schemas.microsoft.com/office/powerpoint/2010/main" val="1302627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515C-0D2C-85CC-0553-5D379DC12B34}"/>
              </a:ext>
            </a:extLst>
          </p:cNvPr>
          <p:cNvSpPr>
            <a:spLocks noGrp="1"/>
          </p:cNvSpPr>
          <p:nvPr>
            <p:ph type="title"/>
          </p:nvPr>
        </p:nvSpPr>
        <p:spPr/>
        <p:txBody>
          <a:bodyPr/>
          <a:lstStyle/>
          <a:p>
            <a:r>
              <a:rPr lang="en-US" dirty="0"/>
              <a:t>Why Call it the </a:t>
            </a:r>
            <a:r>
              <a:rPr lang="en-US" dirty="0">
                <a:latin typeface="Lato Black" panose="020F0502020204030203" pitchFamily="34" charset="0"/>
                <a:ea typeface="Lato Black" panose="020F0502020204030203" pitchFamily="34" charset="0"/>
                <a:cs typeface="Lato Black" panose="020F0502020204030203" pitchFamily="34" charset="0"/>
              </a:rPr>
              <a:t>Plain</a:t>
            </a:r>
            <a:r>
              <a:rPr lang="en-US" dirty="0"/>
              <a:t> Gospel?</a:t>
            </a:r>
          </a:p>
        </p:txBody>
      </p:sp>
      <p:sp>
        <p:nvSpPr>
          <p:cNvPr id="4" name="Text Placeholder 3">
            <a:extLst>
              <a:ext uri="{FF2B5EF4-FFF2-40B4-BE49-F238E27FC236}">
                <a16:creationId xmlns:a16="http://schemas.microsoft.com/office/drawing/2014/main" id="{5AAFE860-F4EE-7DF8-0A29-0EA4993374D3}"/>
              </a:ext>
            </a:extLst>
          </p:cNvPr>
          <p:cNvSpPr>
            <a:spLocks noGrp="1"/>
          </p:cNvSpPr>
          <p:nvPr>
            <p:ph type="body" sz="quarter" idx="10"/>
          </p:nvPr>
        </p:nvSpPr>
        <p:spPr>
          <a:xfrm>
            <a:off x="598489" y="1251437"/>
            <a:ext cx="7217643" cy="3642243"/>
          </a:xfrm>
        </p:spPr>
        <p:txBody>
          <a:bodyPr>
            <a:normAutofit/>
          </a:bodyPr>
          <a:lstStyle/>
          <a:p>
            <a:pPr marL="0" indent="0">
              <a:buNone/>
            </a:pPr>
            <a:r>
              <a:rPr lang="en-US" sz="3600" b="1" dirty="0"/>
              <a:t>Plain: </a:t>
            </a:r>
          </a:p>
          <a:p>
            <a:pPr marL="0" indent="0">
              <a:buNone/>
            </a:pPr>
            <a:r>
              <a:rPr lang="en-US" sz="3600" dirty="0"/>
              <a:t>Spoken with unreserved sincerity, communicated with frankness, honesty and openness; speaking and acting without art, stratagem or disguise.</a:t>
            </a:r>
          </a:p>
        </p:txBody>
      </p:sp>
    </p:spTree>
    <p:extLst>
      <p:ext uri="{BB962C8B-B14F-4D97-AF65-F5344CB8AC3E}">
        <p14:creationId xmlns:p14="http://schemas.microsoft.com/office/powerpoint/2010/main" val="140685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60F7-4E7E-7A39-8814-E3F2566F3547}"/>
              </a:ext>
            </a:extLst>
          </p:cNvPr>
          <p:cNvSpPr>
            <a:spLocks noGrp="1"/>
          </p:cNvSpPr>
          <p:nvPr>
            <p:ph type="title"/>
          </p:nvPr>
        </p:nvSpPr>
        <p:spPr>
          <a:xfrm>
            <a:off x="1270000" y="465439"/>
            <a:ext cx="7258714" cy="4236288"/>
          </a:xfrm>
        </p:spPr>
        <p:txBody>
          <a:bodyPr>
            <a:normAutofit/>
          </a:bodyPr>
          <a:lstStyle/>
          <a:p>
            <a:pPr algn="l"/>
            <a:r>
              <a:rPr lang="en-US" sz="5400" b="0" dirty="0"/>
              <a:t>Why do we teach the </a:t>
            </a:r>
            <a:r>
              <a:rPr lang="en-US" sz="5400" dirty="0"/>
              <a:t>Plain Gospel?</a:t>
            </a:r>
          </a:p>
        </p:txBody>
      </p:sp>
    </p:spTree>
    <p:extLst>
      <p:ext uri="{BB962C8B-B14F-4D97-AF65-F5344CB8AC3E}">
        <p14:creationId xmlns:p14="http://schemas.microsoft.com/office/powerpoint/2010/main" val="21469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82B67-B3FE-A94A-36F6-26A692478A25}"/>
              </a:ext>
            </a:extLst>
          </p:cNvPr>
          <p:cNvSpPr>
            <a:spLocks noGrp="1"/>
          </p:cNvSpPr>
          <p:nvPr>
            <p:ph type="body" sz="quarter" idx="10"/>
          </p:nvPr>
        </p:nvSpPr>
        <p:spPr/>
        <p:txBody>
          <a:bodyPr/>
          <a:lstStyle/>
          <a:p>
            <a:r>
              <a:rPr lang="en-US" dirty="0"/>
              <a:t>For Christ did not send me to baptize, but to preach the gospel, not in cleverness of speech, so that the cross of Christ would not be made void.</a:t>
            </a:r>
          </a:p>
        </p:txBody>
      </p:sp>
      <p:sp>
        <p:nvSpPr>
          <p:cNvPr id="3" name="Text Placeholder 2">
            <a:extLst>
              <a:ext uri="{FF2B5EF4-FFF2-40B4-BE49-F238E27FC236}">
                <a16:creationId xmlns:a16="http://schemas.microsoft.com/office/drawing/2014/main" id="{1923B90C-BE83-A73D-2440-F1A506DB8C7B}"/>
              </a:ext>
            </a:extLst>
          </p:cNvPr>
          <p:cNvSpPr>
            <a:spLocks noGrp="1"/>
          </p:cNvSpPr>
          <p:nvPr>
            <p:ph type="body" sz="quarter" idx="11"/>
          </p:nvPr>
        </p:nvSpPr>
        <p:spPr/>
        <p:txBody>
          <a:bodyPr/>
          <a:lstStyle/>
          <a:p>
            <a:r>
              <a:rPr lang="en-US" dirty="0"/>
              <a:t>- 1 Corinthians 1:17  </a:t>
            </a:r>
          </a:p>
        </p:txBody>
      </p:sp>
    </p:spTree>
    <p:extLst>
      <p:ext uri="{BB962C8B-B14F-4D97-AF65-F5344CB8AC3E}">
        <p14:creationId xmlns:p14="http://schemas.microsoft.com/office/powerpoint/2010/main" val="27495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35936-6121-313C-0D99-E1CD12FBE46F}"/>
              </a:ext>
            </a:extLst>
          </p:cNvPr>
          <p:cNvSpPr>
            <a:spLocks noGrp="1"/>
          </p:cNvSpPr>
          <p:nvPr>
            <p:ph type="title"/>
          </p:nvPr>
        </p:nvSpPr>
        <p:spPr>
          <a:xfrm>
            <a:off x="1104900" y="465439"/>
            <a:ext cx="7086600" cy="4236288"/>
          </a:xfrm>
        </p:spPr>
        <p:txBody>
          <a:bodyPr>
            <a:normAutofit/>
          </a:bodyPr>
          <a:lstStyle/>
          <a:p>
            <a:pPr algn="l"/>
            <a:r>
              <a:rPr lang="en-US" sz="4400" dirty="0"/>
              <a:t>Adding things to the gospel makes it void. We want to teach the gospel the way it was originally taught.</a:t>
            </a:r>
          </a:p>
        </p:txBody>
      </p:sp>
    </p:spTree>
    <p:extLst>
      <p:ext uri="{BB962C8B-B14F-4D97-AF65-F5344CB8AC3E}">
        <p14:creationId xmlns:p14="http://schemas.microsoft.com/office/powerpoint/2010/main" val="350848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71F4-05A9-3FFB-4438-4337FAE85454}"/>
              </a:ext>
            </a:extLst>
          </p:cNvPr>
          <p:cNvSpPr>
            <a:spLocks noGrp="1"/>
          </p:cNvSpPr>
          <p:nvPr>
            <p:ph type="title"/>
          </p:nvPr>
        </p:nvSpPr>
        <p:spPr>
          <a:xfrm>
            <a:off x="800100" y="453606"/>
            <a:ext cx="8204199" cy="4236288"/>
          </a:xfrm>
        </p:spPr>
        <p:txBody>
          <a:bodyPr>
            <a:normAutofit/>
          </a:bodyPr>
          <a:lstStyle/>
          <a:p>
            <a:pPr algn="l"/>
            <a:r>
              <a:rPr lang="el-GR" sz="5400" dirty="0" err="1"/>
              <a:t>εὐαγγελίζω</a:t>
            </a:r>
            <a:r>
              <a:rPr lang="el-GR" sz="5400" dirty="0"/>
              <a:t> </a:t>
            </a:r>
            <a:r>
              <a:rPr lang="en-US" sz="5400" dirty="0"/>
              <a:t>/ </a:t>
            </a:r>
            <a:r>
              <a:rPr lang="en-US" sz="5400" i="1" dirty="0" err="1"/>
              <a:t>euaggelizo</a:t>
            </a:r>
            <a:r>
              <a:rPr lang="en-US" sz="5400" dirty="0"/>
              <a:t> = </a:t>
            </a:r>
            <a:br>
              <a:rPr lang="en-US" sz="5400" dirty="0"/>
            </a:br>
            <a:r>
              <a:rPr lang="en-US" sz="5400" dirty="0"/>
              <a:t>A Good Message</a:t>
            </a:r>
          </a:p>
        </p:txBody>
      </p:sp>
    </p:spTree>
    <p:extLst>
      <p:ext uri="{BB962C8B-B14F-4D97-AF65-F5344CB8AC3E}">
        <p14:creationId xmlns:p14="http://schemas.microsoft.com/office/powerpoint/2010/main" val="168433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71F4-05A9-3FFB-4438-4337FAE85454}"/>
              </a:ext>
            </a:extLst>
          </p:cNvPr>
          <p:cNvSpPr>
            <a:spLocks noGrp="1"/>
          </p:cNvSpPr>
          <p:nvPr>
            <p:ph type="title"/>
          </p:nvPr>
        </p:nvSpPr>
        <p:spPr>
          <a:xfrm>
            <a:off x="615284" y="465439"/>
            <a:ext cx="8185815" cy="4236288"/>
          </a:xfrm>
        </p:spPr>
        <p:txBody>
          <a:bodyPr>
            <a:normAutofit/>
          </a:bodyPr>
          <a:lstStyle/>
          <a:p>
            <a:pPr algn="l"/>
            <a:r>
              <a:rPr lang="en-US" sz="5400" dirty="0"/>
              <a:t>Gospel + Good News  = </a:t>
            </a:r>
            <a:br>
              <a:rPr lang="en-US" sz="5400" dirty="0"/>
            </a:br>
            <a:r>
              <a:rPr lang="en-US" sz="5400" dirty="0"/>
              <a:t>55 + 9 times</a:t>
            </a:r>
          </a:p>
        </p:txBody>
      </p:sp>
    </p:spTree>
    <p:extLst>
      <p:ext uri="{BB962C8B-B14F-4D97-AF65-F5344CB8AC3E}">
        <p14:creationId xmlns:p14="http://schemas.microsoft.com/office/powerpoint/2010/main" val="2937843431"/>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700</Words>
  <Application>Microsoft Macintosh PowerPoint</Application>
  <PresentationFormat>On-screen Show (16:9)</PresentationFormat>
  <Paragraphs>62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Book Antiqua</vt:lpstr>
      <vt:lpstr>Calibri</vt:lpstr>
      <vt:lpstr>Lato</vt:lpstr>
      <vt:lpstr>Lato Black</vt:lpstr>
      <vt:lpstr>With Title</vt:lpstr>
      <vt:lpstr>PowerPoint Presentation</vt:lpstr>
      <vt:lpstr>Gospel has become a popular label:</vt:lpstr>
      <vt:lpstr>Why call it the  Plain Gospel?</vt:lpstr>
      <vt:lpstr>Why Call it the Plain Gospel?</vt:lpstr>
      <vt:lpstr>Why do we teach the Plain Gospel?</vt:lpstr>
      <vt:lpstr>PowerPoint Presentation</vt:lpstr>
      <vt:lpstr>Adding things to the gospel makes it void. We want to teach the gospel the way it was originally taught.</vt:lpstr>
      <vt:lpstr>εὐαγγελίζω / euaggelizo =  A Good Message</vt:lpstr>
      <vt:lpstr>Gospel + Good News  =  55 + 9 times</vt:lpstr>
      <vt:lpstr>euaggélion  “preach the gospel” =   77 times</vt:lpstr>
      <vt:lpstr>GOS'PEL, n. [L. evangelium, a good or joyful message.] The history of the birth, life, actions, death, resurrection, ascension and doctrines of Jesus Christ; or a revelation of the grace of God to fallen man through a mediator, including the character, actions, and doctrines of Christ, with the whole scheme of salvation, as revealed by Christ and his apostles.</vt:lpstr>
      <vt:lpstr>The Old Covenant contains good news.</vt:lpstr>
      <vt:lpstr>PowerPoint Presentation</vt:lpstr>
      <vt:lpstr>PowerPoint Presentation</vt:lpstr>
      <vt:lpstr>PowerPoint Presentation</vt:lpstr>
      <vt:lpstr>PowerPoint Presentation</vt:lpstr>
      <vt:lpstr>PowerPoint Presentation</vt:lpstr>
      <vt:lpstr>I want to know the gospel which must be preached to the whole world before the end comes.   Matthew 24:14</vt:lpstr>
      <vt:lpstr>I interested in the gospel which is of benefit to the poor.   Matthew 11:4-5; Luke 4:18; 7:22</vt:lpstr>
      <vt:lpstr>We’re going to learn:</vt:lpstr>
      <vt:lpstr>We’re going to witness the first preaching of the gospel.    Philippians 4:15</vt:lpstr>
      <vt:lpstr>We’re going to master the defense of the gospel (Philippians 1:16)  so we will see the furtherance  of the gospel (Philippians 2:2).</vt:lpstr>
      <vt:lpstr>Classes</vt:lpstr>
      <vt:lpstr>Classes</vt:lpstr>
      <vt:lpstr>To get you to the point that you fully understand the gospel and can communicate it to others.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215</cp:revision>
  <dcterms:created xsi:type="dcterms:W3CDTF">2014-04-30T18:34:38Z</dcterms:created>
  <dcterms:modified xsi:type="dcterms:W3CDTF">2022-09-02T17:59:15Z</dcterms:modified>
</cp:coreProperties>
</file>