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33"/>
  </p:handoutMasterIdLst>
  <p:sldIdLst>
    <p:sldId id="256" r:id="rId2"/>
    <p:sldId id="257" r:id="rId3"/>
    <p:sldId id="258" r:id="rId4"/>
    <p:sldId id="274" r:id="rId5"/>
    <p:sldId id="277" r:id="rId6"/>
    <p:sldId id="259" r:id="rId7"/>
    <p:sldId id="260" r:id="rId8"/>
    <p:sldId id="276" r:id="rId9"/>
    <p:sldId id="261" r:id="rId10"/>
    <p:sldId id="263" r:id="rId11"/>
    <p:sldId id="275" r:id="rId12"/>
    <p:sldId id="264" r:id="rId13"/>
    <p:sldId id="273" r:id="rId14"/>
    <p:sldId id="265" r:id="rId15"/>
    <p:sldId id="266" r:id="rId16"/>
    <p:sldId id="272" r:id="rId17"/>
    <p:sldId id="267" r:id="rId18"/>
    <p:sldId id="268" r:id="rId19"/>
    <p:sldId id="269" r:id="rId20"/>
    <p:sldId id="270" r:id="rId21"/>
    <p:sldId id="271" r:id="rId22"/>
    <p:sldId id="278" r:id="rId23"/>
    <p:sldId id="279" r:id="rId24"/>
    <p:sldId id="280" r:id="rId25"/>
    <p:sldId id="281" r:id="rId26"/>
    <p:sldId id="284" r:id="rId27"/>
    <p:sldId id="282" r:id="rId28"/>
    <p:sldId id="283" r:id="rId29"/>
    <p:sldId id="285" r:id="rId30"/>
    <p:sldId id="287" r:id="rId31"/>
    <p:sldId id="286" r:id="rId3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553F"/>
    <a:srgbClr val="A58763"/>
    <a:srgbClr val="904B25"/>
    <a:srgbClr val="C0652E"/>
    <a:srgbClr val="871C17"/>
    <a:srgbClr val="A5241D"/>
    <a:srgbClr val="16313B"/>
    <a:srgbClr val="0C1E25"/>
    <a:srgbClr val="9A3E28"/>
    <a:srgbClr val="5116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30"/>
    <p:restoredTop sz="94218"/>
  </p:normalViewPr>
  <p:slideViewPr>
    <p:cSldViewPr snapToGrid="0" snapToObjects="1">
      <p:cViewPr varScale="1">
        <p:scale>
          <a:sx n="150" d="100"/>
          <a:sy n="150" d="100"/>
        </p:scale>
        <p:origin x="176" y="33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956BFB-72F2-C149-B567-312CA65074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0E3FAE24-DD58-C349-AFB0-44F2BB9DAA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5AACDBE-C70C-5848-B54E-B7EF5E19C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F775A4-25D9-AB46-B3E9-AE6665A365C2}" type="slidenum">
              <a:rPr lang="en-US" smtClean="0"/>
              <a:t>‹#›</a:t>
            </a:fld>
            <a:endParaRPr lang="en-US"/>
          </a:p>
        </p:txBody>
      </p:sp>
      <p:sp>
        <p:nvSpPr>
          <p:cNvPr id="6" name="Date Placeholder 5">
            <a:extLst>
              <a:ext uri="{FF2B5EF4-FFF2-40B4-BE49-F238E27FC236}">
                <a16:creationId xmlns:a16="http://schemas.microsoft.com/office/drawing/2014/main" id="{DC1B7E47-8A17-D744-8FC4-318015769F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9C70D9-64D7-9F45-8AAD-0E4E4CEBF8C6}" type="datetimeFigureOut">
              <a:rPr lang="en-US" smtClean="0"/>
              <a:t>9/21/22</a:t>
            </a:fld>
            <a:endParaRPr lang="en-US"/>
          </a:p>
        </p:txBody>
      </p:sp>
    </p:spTree>
    <p:extLst>
      <p:ext uri="{BB962C8B-B14F-4D97-AF65-F5344CB8AC3E}">
        <p14:creationId xmlns:p14="http://schemas.microsoft.com/office/powerpoint/2010/main" val="282871409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p:cNvSpPr txBox="1"/>
          <p:nvPr userDrawn="1"/>
        </p:nvSpPr>
        <p:spPr>
          <a:xfrm>
            <a:off x="2597737" y="2073932"/>
            <a:ext cx="3924746" cy="338554"/>
          </a:xfrm>
          <a:prstGeom prst="rect">
            <a:avLst/>
          </a:prstGeom>
          <a:noFill/>
        </p:spPr>
        <p:txBody>
          <a:bodyPr wrap="square" rtlCol="0" anchor="b">
            <a:spAutoFit/>
          </a:bodyPr>
          <a:lstStyle/>
          <a:p>
            <a:pPr algn="ctr"/>
            <a:r>
              <a:rPr lang="en-US" sz="1600" b="1" i="0" spc="0" dirty="0">
                <a:latin typeface="Lato" panose="020F0502020204030203" pitchFamily="34" charset="0"/>
                <a:ea typeface="Lato" panose="020F0502020204030203" pitchFamily="34" charset="0"/>
                <a:cs typeface="Lato" panose="020F0502020204030203" pitchFamily="34" charset="0"/>
              </a:rPr>
              <a:t>CURTIS HARTSHORN</a:t>
            </a:r>
          </a:p>
        </p:txBody>
      </p:sp>
      <p:sp>
        <p:nvSpPr>
          <p:cNvPr id="5" name="Text Placeholder 4"/>
          <p:cNvSpPr>
            <a:spLocks noGrp="1"/>
          </p:cNvSpPr>
          <p:nvPr>
            <p:ph type="body" sz="quarter" idx="10" hasCustomPrompt="1"/>
          </p:nvPr>
        </p:nvSpPr>
        <p:spPr>
          <a:xfrm>
            <a:off x="520699" y="1420092"/>
            <a:ext cx="2781301" cy="3363913"/>
          </a:xfrm>
        </p:spPr>
        <p:txBody>
          <a:bodyPr anchor="b">
            <a:normAutofit/>
          </a:bodyPr>
          <a:lstStyle>
            <a:lvl1pPr marL="0" indent="0" algn="ctr">
              <a:buNone/>
              <a:defRPr sz="19900">
                <a:latin typeface="Lato Black"/>
                <a:cs typeface="Lato Black"/>
              </a:defRPr>
            </a:lvl1pPr>
          </a:lstStyle>
          <a:p>
            <a:pPr lvl="0"/>
            <a:r>
              <a:rPr lang="en-US"/>
              <a:t>9</a:t>
            </a:r>
            <a:endParaRPr lang="en-US" dirty="0"/>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986" y="4503641"/>
            <a:ext cx="1825066" cy="259424"/>
          </a:xfrm>
          <a:prstGeom prst="rect">
            <a:avLst/>
          </a:prstGeom>
        </p:spPr>
      </p:pic>
      <p:cxnSp>
        <p:nvCxnSpPr>
          <p:cNvPr id="4" name="Straight Connector 3"/>
          <p:cNvCxnSpPr/>
          <p:nvPr userDrawn="1"/>
        </p:nvCxnSpPr>
        <p:spPr>
          <a:xfrm>
            <a:off x="3118344" y="1938470"/>
            <a:ext cx="2883533"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p:ph type="subTitle" idx="1" hasCustomPrompt="1"/>
          </p:nvPr>
        </p:nvSpPr>
        <p:spPr>
          <a:xfrm>
            <a:off x="3302000" y="2934636"/>
            <a:ext cx="5176113" cy="1239893"/>
          </a:xfrm>
        </p:spPr>
        <p:txBody>
          <a:bodyPr anchor="ctr">
            <a:noAutofit/>
          </a:bodyPr>
          <a:lstStyle>
            <a:lvl1pPr marL="0" indent="0" algn="ctr">
              <a:lnSpc>
                <a:spcPct val="80000"/>
              </a:lnSpc>
              <a:buNone/>
              <a:defRPr sz="4000" b="1" spc="0" baseline="0">
                <a:solidFill>
                  <a:schemeClr val="tx1">
                    <a:tint val="75000"/>
                  </a:schemeClr>
                </a:solidFill>
                <a:latin typeface="Lato Black"/>
                <a:cs typeface="Lato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Title of Lesson</a:t>
            </a:r>
            <a:br>
              <a:rPr lang="en-US" dirty="0"/>
            </a:br>
            <a:r>
              <a:rPr lang="en-US" dirty="0"/>
              <a:t>Second Line of Title</a:t>
            </a:r>
          </a:p>
        </p:txBody>
      </p:sp>
    </p:spTree>
    <p:extLst>
      <p:ext uri="{BB962C8B-B14F-4D97-AF65-F5344CB8AC3E}">
        <p14:creationId xmlns:p14="http://schemas.microsoft.com/office/powerpoint/2010/main" val="1444753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spc="-15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598488" y="1251437"/>
            <a:ext cx="7913687" cy="3642243"/>
          </a:xfr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6836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13221" y="429598"/>
            <a:ext cx="7473085" cy="3680039"/>
          </a:xfr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a:solidFill>
                  <a:schemeClr val="bg2">
                    <a:lumMod val="10000"/>
                  </a:schemeClr>
                </a:solidFill>
                <a:latin typeface="Book Antiqua" panose="02040602050305030304" pitchFamily="18"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713221" y="4109637"/>
            <a:ext cx="4156042" cy="522988"/>
          </a:xfrm>
        </p:spPr>
        <p:txBody>
          <a:bodyPr>
            <a:normAutofit/>
          </a:bodyPr>
          <a:lstStyle>
            <a:lvl1pPr marL="0" indent="0" algn="l">
              <a:buNone/>
              <a:defRPr sz="2800" b="1" i="0" baseline="0">
                <a:solidFill>
                  <a:schemeClr val="bg2">
                    <a:lumMod val="1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John 3:16</a:t>
            </a:r>
          </a:p>
        </p:txBody>
      </p:sp>
    </p:spTree>
    <p:extLst>
      <p:ext uri="{BB962C8B-B14F-4D97-AF65-F5344CB8AC3E}">
        <p14:creationId xmlns:p14="http://schemas.microsoft.com/office/powerpoint/2010/main" val="164928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285" y="465439"/>
            <a:ext cx="7913430" cy="4236288"/>
          </a:xfrm>
        </p:spPr>
        <p:txBody>
          <a:bodyPr anchor="ctr">
            <a:normAutofit/>
          </a:bodyPr>
          <a:lstStyle>
            <a:lvl1pPr algn="ctr">
              <a:defRPr sz="4000" b="1"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531764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bg2">
            <a:lumMod val="10000"/>
          </a:schemeClr>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8230" y="205979"/>
            <a:ext cx="791343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98230" y="1318483"/>
            <a:ext cx="791343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3260633"/>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5" r:id="rId3"/>
    <p:sldLayoutId id="2147483667" r:id="rId4"/>
    <p:sldLayoutId id="2147483668" r:id="rId5"/>
  </p:sldLayoutIdLst>
  <p:txStyles>
    <p:titleStyle>
      <a:lvl1pPr algn="l" defTabSz="457200" rtl="0" eaLnBrk="1" latinLnBrk="0" hangingPunct="1">
        <a:spcBef>
          <a:spcPct val="0"/>
        </a:spcBef>
        <a:buNone/>
        <a:defRPr sz="3600" b="1" i="0" kern="1200" spc="-15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88952" y="1420092"/>
            <a:ext cx="2089632" cy="3363913"/>
          </a:xfrm>
        </p:spPr>
        <p:txBody>
          <a:bodyPr/>
          <a:lstStyle/>
          <a:p>
            <a:r>
              <a:rPr lang="en-US" dirty="0"/>
              <a:t>5</a:t>
            </a:r>
          </a:p>
        </p:txBody>
      </p:sp>
      <p:sp>
        <p:nvSpPr>
          <p:cNvPr id="3" name="Subtitle 2"/>
          <p:cNvSpPr>
            <a:spLocks noGrp="1"/>
          </p:cNvSpPr>
          <p:nvPr>
            <p:ph type="subTitle" idx="1"/>
          </p:nvPr>
        </p:nvSpPr>
        <p:spPr>
          <a:xfrm>
            <a:off x="2921663" y="2711119"/>
            <a:ext cx="5633385" cy="1239893"/>
          </a:xfrm>
        </p:spPr>
        <p:txBody>
          <a:bodyPr/>
          <a:lstStyle/>
          <a:p>
            <a:r>
              <a:rPr lang="en-US" sz="4400" dirty="0"/>
              <a:t>1 Corinthians: </a:t>
            </a:r>
            <a:br>
              <a:rPr lang="en-US" sz="4400" dirty="0"/>
            </a:br>
            <a:r>
              <a:rPr lang="en-US" dirty="0"/>
              <a:t>The Core of the Gospel</a:t>
            </a:r>
            <a:endParaRPr lang="en-US" sz="4400" dirty="0"/>
          </a:p>
        </p:txBody>
      </p:sp>
    </p:spTree>
    <p:extLst>
      <p:ext uri="{BB962C8B-B14F-4D97-AF65-F5344CB8AC3E}">
        <p14:creationId xmlns:p14="http://schemas.microsoft.com/office/powerpoint/2010/main" val="469371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C860F-0C45-1A48-E5A4-9E5EEFDA14C0}"/>
              </a:ext>
            </a:extLst>
          </p:cNvPr>
          <p:cNvSpPr>
            <a:spLocks noGrp="1"/>
          </p:cNvSpPr>
          <p:nvPr>
            <p:ph type="title"/>
          </p:nvPr>
        </p:nvSpPr>
        <p:spPr/>
        <p:txBody>
          <a:bodyPr>
            <a:normAutofit/>
          </a:bodyPr>
          <a:lstStyle/>
          <a:p>
            <a:r>
              <a:rPr lang="en-US" dirty="0"/>
              <a:t>B. Ensuring the Gospel’s Future</a:t>
            </a:r>
          </a:p>
        </p:txBody>
      </p:sp>
      <p:sp>
        <p:nvSpPr>
          <p:cNvPr id="3" name="Text Placeholder 2">
            <a:extLst>
              <a:ext uri="{FF2B5EF4-FFF2-40B4-BE49-F238E27FC236}">
                <a16:creationId xmlns:a16="http://schemas.microsoft.com/office/drawing/2014/main" id="{288D462D-6813-483B-B6F8-7D2C73C6EC31}"/>
              </a:ext>
            </a:extLst>
          </p:cNvPr>
          <p:cNvSpPr>
            <a:spLocks noGrp="1"/>
          </p:cNvSpPr>
          <p:nvPr>
            <p:ph type="body" sz="quarter" idx="10"/>
          </p:nvPr>
        </p:nvSpPr>
        <p:spPr>
          <a:xfrm>
            <a:off x="598489" y="1251437"/>
            <a:ext cx="7352816" cy="3642243"/>
          </a:xfrm>
        </p:spPr>
        <p:txBody>
          <a:bodyPr>
            <a:normAutofit/>
          </a:bodyPr>
          <a:lstStyle/>
          <a:p>
            <a:pPr marL="742950" indent="-742950">
              <a:spcAft>
                <a:spcPts val="1200"/>
              </a:spcAft>
              <a:buFont typeface="+mj-lt"/>
              <a:buAutoNum type="arabicPeriod"/>
            </a:pPr>
            <a:r>
              <a:rPr lang="en-US" sz="4400" dirty="0"/>
              <a:t>Do all you can to not </a:t>
            </a:r>
            <a:r>
              <a:rPr lang="en-US" sz="4400" b="1" u="sng" dirty="0">
                <a:latin typeface="Lato Black" panose="020F0502020204030203" pitchFamily="34" charset="0"/>
                <a:ea typeface="Lato Black" panose="020F0502020204030203" pitchFamily="34" charset="0"/>
                <a:cs typeface="Lato Black" panose="020F0502020204030203" pitchFamily="34" charset="0"/>
              </a:rPr>
              <a:t>hinder</a:t>
            </a:r>
            <a:r>
              <a:rPr lang="en-US" sz="4400" dirty="0"/>
              <a:t> the gospel. </a:t>
            </a:r>
          </a:p>
          <a:p>
            <a:pPr marL="1097280" lvl="1" indent="-457200"/>
            <a:r>
              <a:rPr lang="en-US" sz="3600" b="1" u="sng" dirty="0">
                <a:latin typeface="Lato Black" panose="020F0502020204030203" pitchFamily="34" charset="0"/>
                <a:ea typeface="Lato Black" panose="020F0502020204030203" pitchFamily="34" charset="0"/>
                <a:cs typeface="Lato Black" panose="020F0502020204030203" pitchFamily="34" charset="0"/>
              </a:rPr>
              <a:t>1 Corinthians 9:11-12</a:t>
            </a:r>
            <a:endParaRPr lang="en-US" sz="3600" dirty="0"/>
          </a:p>
        </p:txBody>
      </p:sp>
    </p:spTree>
    <p:extLst>
      <p:ext uri="{BB962C8B-B14F-4D97-AF65-F5344CB8AC3E}">
        <p14:creationId xmlns:p14="http://schemas.microsoft.com/office/powerpoint/2010/main" val="418274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6EECCC-3A01-D3E4-2FBD-AD51DCDED383}"/>
              </a:ext>
            </a:extLst>
          </p:cNvPr>
          <p:cNvSpPr>
            <a:spLocks noGrp="1"/>
          </p:cNvSpPr>
          <p:nvPr>
            <p:ph type="body" sz="quarter" idx="10"/>
          </p:nvPr>
        </p:nvSpPr>
        <p:spPr/>
        <p:txBody>
          <a:bodyPr>
            <a:normAutofit/>
          </a:bodyPr>
          <a:lstStyle/>
          <a:p>
            <a:r>
              <a:rPr lang="en-US" sz="2800" baseline="30000" dirty="0"/>
              <a:t>11</a:t>
            </a:r>
            <a:r>
              <a:rPr lang="en-US" sz="2800" dirty="0"/>
              <a:t> If we sowed spiritual things in you, is it too much if we reap material things from you? </a:t>
            </a:r>
            <a:br>
              <a:rPr lang="en-US" sz="2800" dirty="0"/>
            </a:br>
            <a:r>
              <a:rPr lang="en-US" sz="2800" baseline="30000" dirty="0"/>
              <a:t>12</a:t>
            </a:r>
            <a:r>
              <a:rPr lang="en-US" sz="2800" dirty="0"/>
              <a:t> If others share the right over you, do we not more? Nevertheless, we did not use this right, but we endure all things so that we will cause no hindrance to the gospel of Christ.</a:t>
            </a:r>
          </a:p>
        </p:txBody>
      </p:sp>
      <p:sp>
        <p:nvSpPr>
          <p:cNvPr id="3" name="Text Placeholder 2">
            <a:extLst>
              <a:ext uri="{FF2B5EF4-FFF2-40B4-BE49-F238E27FC236}">
                <a16:creationId xmlns:a16="http://schemas.microsoft.com/office/drawing/2014/main" id="{348B5D8D-E674-E03F-7015-63B50CC0917D}"/>
              </a:ext>
            </a:extLst>
          </p:cNvPr>
          <p:cNvSpPr>
            <a:spLocks noGrp="1"/>
          </p:cNvSpPr>
          <p:nvPr>
            <p:ph type="body" sz="quarter" idx="11"/>
          </p:nvPr>
        </p:nvSpPr>
        <p:spPr/>
        <p:txBody>
          <a:bodyPr/>
          <a:lstStyle/>
          <a:p>
            <a:r>
              <a:rPr lang="en-US" dirty="0"/>
              <a:t>- 1 Corinthians 9:11-12</a:t>
            </a:r>
          </a:p>
        </p:txBody>
      </p:sp>
    </p:spTree>
    <p:extLst>
      <p:ext uri="{BB962C8B-B14F-4D97-AF65-F5344CB8AC3E}">
        <p14:creationId xmlns:p14="http://schemas.microsoft.com/office/powerpoint/2010/main" val="1768280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C860F-0C45-1A48-E5A4-9E5EEFDA14C0}"/>
              </a:ext>
            </a:extLst>
          </p:cNvPr>
          <p:cNvSpPr>
            <a:spLocks noGrp="1"/>
          </p:cNvSpPr>
          <p:nvPr>
            <p:ph type="title"/>
          </p:nvPr>
        </p:nvSpPr>
        <p:spPr/>
        <p:txBody>
          <a:bodyPr>
            <a:normAutofit/>
          </a:bodyPr>
          <a:lstStyle/>
          <a:p>
            <a:r>
              <a:rPr lang="en-US" dirty="0"/>
              <a:t>B. Ensuring the Gospel’s Future</a:t>
            </a:r>
          </a:p>
        </p:txBody>
      </p:sp>
      <p:sp>
        <p:nvSpPr>
          <p:cNvPr id="3" name="Text Placeholder 2">
            <a:extLst>
              <a:ext uri="{FF2B5EF4-FFF2-40B4-BE49-F238E27FC236}">
                <a16:creationId xmlns:a16="http://schemas.microsoft.com/office/drawing/2014/main" id="{288D462D-6813-483B-B6F8-7D2C73C6EC31}"/>
              </a:ext>
            </a:extLst>
          </p:cNvPr>
          <p:cNvSpPr>
            <a:spLocks noGrp="1"/>
          </p:cNvSpPr>
          <p:nvPr>
            <p:ph type="body" sz="quarter" idx="10"/>
          </p:nvPr>
        </p:nvSpPr>
        <p:spPr>
          <a:xfrm>
            <a:off x="598488" y="1251437"/>
            <a:ext cx="7750381" cy="3642243"/>
          </a:xfrm>
        </p:spPr>
        <p:txBody>
          <a:bodyPr>
            <a:normAutofit/>
          </a:bodyPr>
          <a:lstStyle/>
          <a:p>
            <a:pPr marL="742950" indent="-742950">
              <a:spcAft>
                <a:spcPts val="1200"/>
              </a:spcAft>
              <a:buFont typeface="+mj-lt"/>
              <a:buAutoNum type="arabicPeriod" startAt="2"/>
            </a:pPr>
            <a:r>
              <a:rPr lang="en-US" sz="4000" dirty="0"/>
              <a:t>Those who preach the gospel are within their right to earn a </a:t>
            </a:r>
            <a:r>
              <a:rPr lang="en-US" sz="4000" b="1" u="sng" dirty="0">
                <a:latin typeface="Lato Black" panose="020F0502020204030203" pitchFamily="34" charset="0"/>
                <a:ea typeface="Lato Black" panose="020F0502020204030203" pitchFamily="34" charset="0"/>
                <a:cs typeface="Lato Black" panose="020F0502020204030203" pitchFamily="34" charset="0"/>
              </a:rPr>
              <a:t>living</a:t>
            </a:r>
            <a:r>
              <a:rPr lang="en-US" sz="4000" dirty="0"/>
              <a:t> from the gospel.</a:t>
            </a:r>
          </a:p>
          <a:p>
            <a:pPr marL="1097280" lvl="1" indent="-457200"/>
            <a:r>
              <a:rPr lang="en-US" sz="3600" b="1" u="sng" dirty="0">
                <a:latin typeface="Lato Black" panose="020F0502020204030203" pitchFamily="34" charset="0"/>
                <a:ea typeface="Lato Black" panose="020F0502020204030203" pitchFamily="34" charset="0"/>
                <a:cs typeface="Lato Black" panose="020F0502020204030203" pitchFamily="34" charset="0"/>
              </a:rPr>
              <a:t>1 Corinthians 9:13-14</a:t>
            </a:r>
            <a:endParaRPr lang="en-US" sz="3600" dirty="0"/>
          </a:p>
        </p:txBody>
      </p:sp>
    </p:spTree>
    <p:extLst>
      <p:ext uri="{BB962C8B-B14F-4D97-AF65-F5344CB8AC3E}">
        <p14:creationId xmlns:p14="http://schemas.microsoft.com/office/powerpoint/2010/main" val="1805767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E4655A-FBAF-9FE7-68A7-4BBF3BBA233F}"/>
              </a:ext>
            </a:extLst>
          </p:cNvPr>
          <p:cNvSpPr>
            <a:spLocks noGrp="1"/>
          </p:cNvSpPr>
          <p:nvPr>
            <p:ph type="body" sz="quarter" idx="10"/>
          </p:nvPr>
        </p:nvSpPr>
        <p:spPr/>
        <p:txBody>
          <a:bodyPr>
            <a:normAutofit/>
          </a:bodyPr>
          <a:lstStyle/>
          <a:p>
            <a:r>
              <a:rPr lang="en-US" sz="2800" baseline="30000" dirty="0"/>
              <a:t>13</a:t>
            </a:r>
            <a:r>
              <a:rPr lang="en-US" sz="2800" dirty="0"/>
              <a:t> Do you not know that those who perform sacred services eat the food of the temple, and those who attend regularly to the altar have their share from the altar? </a:t>
            </a:r>
            <a:r>
              <a:rPr lang="en-US" sz="2800" baseline="30000" dirty="0"/>
              <a:t>14</a:t>
            </a:r>
            <a:r>
              <a:rPr lang="en-US" sz="2800" dirty="0"/>
              <a:t> So also the Lord directed those who proclaim the gospel to get their living from the gospel.</a:t>
            </a:r>
          </a:p>
        </p:txBody>
      </p:sp>
      <p:sp>
        <p:nvSpPr>
          <p:cNvPr id="3" name="Text Placeholder 2">
            <a:extLst>
              <a:ext uri="{FF2B5EF4-FFF2-40B4-BE49-F238E27FC236}">
                <a16:creationId xmlns:a16="http://schemas.microsoft.com/office/drawing/2014/main" id="{19135EDC-04DB-82B8-F02F-0AEAA834AE2F}"/>
              </a:ext>
            </a:extLst>
          </p:cNvPr>
          <p:cNvSpPr>
            <a:spLocks noGrp="1"/>
          </p:cNvSpPr>
          <p:nvPr>
            <p:ph type="body" sz="quarter" idx="11"/>
          </p:nvPr>
        </p:nvSpPr>
        <p:spPr/>
        <p:txBody>
          <a:bodyPr/>
          <a:lstStyle/>
          <a:p>
            <a:r>
              <a:rPr lang="en-US" dirty="0"/>
              <a:t>- 1 Corinthians 9:13-14</a:t>
            </a:r>
          </a:p>
        </p:txBody>
      </p:sp>
    </p:spTree>
    <p:extLst>
      <p:ext uri="{BB962C8B-B14F-4D97-AF65-F5344CB8AC3E}">
        <p14:creationId xmlns:p14="http://schemas.microsoft.com/office/powerpoint/2010/main" val="1608138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C860F-0C45-1A48-E5A4-9E5EEFDA14C0}"/>
              </a:ext>
            </a:extLst>
          </p:cNvPr>
          <p:cNvSpPr>
            <a:spLocks noGrp="1"/>
          </p:cNvSpPr>
          <p:nvPr>
            <p:ph type="title"/>
          </p:nvPr>
        </p:nvSpPr>
        <p:spPr/>
        <p:txBody>
          <a:bodyPr>
            <a:normAutofit/>
          </a:bodyPr>
          <a:lstStyle/>
          <a:p>
            <a:r>
              <a:rPr lang="en-US" dirty="0"/>
              <a:t>B. Ensuring the Gospel’s Future</a:t>
            </a:r>
          </a:p>
        </p:txBody>
      </p:sp>
      <p:sp>
        <p:nvSpPr>
          <p:cNvPr id="3" name="Text Placeholder 2">
            <a:extLst>
              <a:ext uri="{FF2B5EF4-FFF2-40B4-BE49-F238E27FC236}">
                <a16:creationId xmlns:a16="http://schemas.microsoft.com/office/drawing/2014/main" id="{288D462D-6813-483B-B6F8-7D2C73C6EC31}"/>
              </a:ext>
            </a:extLst>
          </p:cNvPr>
          <p:cNvSpPr>
            <a:spLocks noGrp="1"/>
          </p:cNvSpPr>
          <p:nvPr>
            <p:ph type="body" sz="quarter" idx="10"/>
          </p:nvPr>
        </p:nvSpPr>
        <p:spPr>
          <a:xfrm>
            <a:off x="598488" y="1251437"/>
            <a:ext cx="7913172" cy="3642243"/>
          </a:xfrm>
        </p:spPr>
        <p:txBody>
          <a:bodyPr>
            <a:normAutofit/>
          </a:bodyPr>
          <a:lstStyle/>
          <a:p>
            <a:pPr marL="742950" indent="-742950">
              <a:spcAft>
                <a:spcPts val="1200"/>
              </a:spcAft>
              <a:buFont typeface="+mj-lt"/>
              <a:buAutoNum type="arabicPeriod" startAt="3"/>
            </a:pPr>
            <a:r>
              <a:rPr lang="en-US" sz="4000" dirty="0"/>
              <a:t>Woe to any </a:t>
            </a:r>
            <a:r>
              <a:rPr lang="en-US" sz="4000" b="1" u="sng" dirty="0">
                <a:latin typeface="Lato Black" panose="020F0502020204030203" pitchFamily="34" charset="0"/>
                <a:ea typeface="Lato Black" panose="020F0502020204030203" pitchFamily="34" charset="0"/>
                <a:cs typeface="Lato Black" panose="020F0502020204030203" pitchFamily="34" charset="0"/>
              </a:rPr>
              <a:t>believer</a:t>
            </a:r>
            <a:r>
              <a:rPr lang="en-US" sz="4000" dirty="0"/>
              <a:t> who does not preach the plain gospel.</a:t>
            </a:r>
          </a:p>
          <a:p>
            <a:pPr marL="1097280" lvl="1" indent="-457200"/>
            <a:r>
              <a:rPr lang="en-US" sz="3600" b="1" u="sng" dirty="0">
                <a:latin typeface="Lato Black" panose="020F0502020204030203" pitchFamily="34" charset="0"/>
                <a:ea typeface="Lato Black" panose="020F0502020204030203" pitchFamily="34" charset="0"/>
                <a:cs typeface="Lato Black" panose="020F0502020204030203" pitchFamily="34" charset="0"/>
              </a:rPr>
              <a:t>1 Corinthians 9:15-16</a:t>
            </a:r>
            <a:r>
              <a:rPr lang="en-US" sz="3600" dirty="0"/>
              <a:t> </a:t>
            </a:r>
          </a:p>
          <a:p>
            <a:pPr marL="1097280" lvl="1" indent="-457200"/>
            <a:r>
              <a:rPr lang="en-US" sz="3600" dirty="0"/>
              <a:t>2 Corinthians 11:4; 9:13</a:t>
            </a:r>
          </a:p>
        </p:txBody>
      </p:sp>
    </p:spTree>
    <p:extLst>
      <p:ext uri="{BB962C8B-B14F-4D97-AF65-F5344CB8AC3E}">
        <p14:creationId xmlns:p14="http://schemas.microsoft.com/office/powerpoint/2010/main" val="355816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DCA896-F445-D7E6-3497-83B5A3850F8F}"/>
              </a:ext>
            </a:extLst>
          </p:cNvPr>
          <p:cNvSpPr>
            <a:spLocks noGrp="1"/>
          </p:cNvSpPr>
          <p:nvPr>
            <p:ph type="body" sz="quarter" idx="10"/>
          </p:nvPr>
        </p:nvSpPr>
        <p:spPr/>
        <p:txBody>
          <a:bodyPr>
            <a:normAutofit/>
          </a:bodyPr>
          <a:lstStyle/>
          <a:p>
            <a:r>
              <a:rPr lang="en-US" sz="2800" baseline="30000" dirty="0"/>
              <a:t>15</a:t>
            </a:r>
            <a:r>
              <a:rPr lang="en-US" sz="2800" dirty="0"/>
              <a:t> But I have used none of these things. And I am not writing these things so that it will be done so in my case; for it would be better for me to die than have any man make my boast an empty one. </a:t>
            </a:r>
            <a:r>
              <a:rPr lang="en-US" sz="2800" baseline="30000" dirty="0"/>
              <a:t>16</a:t>
            </a:r>
            <a:r>
              <a:rPr lang="en-US" sz="2800" dirty="0"/>
              <a:t> For if I preach the gospel, I have nothing to boast of, for I am under compulsion; for woe is me if I do not preach the gospel.</a:t>
            </a:r>
          </a:p>
        </p:txBody>
      </p:sp>
      <p:sp>
        <p:nvSpPr>
          <p:cNvPr id="3" name="Text Placeholder 2">
            <a:extLst>
              <a:ext uri="{FF2B5EF4-FFF2-40B4-BE49-F238E27FC236}">
                <a16:creationId xmlns:a16="http://schemas.microsoft.com/office/drawing/2014/main" id="{FC5035B3-0A8E-1868-61A9-4DFC8FE87BEC}"/>
              </a:ext>
            </a:extLst>
          </p:cNvPr>
          <p:cNvSpPr>
            <a:spLocks noGrp="1"/>
          </p:cNvSpPr>
          <p:nvPr>
            <p:ph type="body" sz="quarter" idx="11"/>
          </p:nvPr>
        </p:nvSpPr>
        <p:spPr/>
        <p:txBody>
          <a:bodyPr/>
          <a:lstStyle/>
          <a:p>
            <a:r>
              <a:rPr lang="en-US" dirty="0"/>
              <a:t>- 1 Corinthians 9:15-16</a:t>
            </a:r>
          </a:p>
        </p:txBody>
      </p:sp>
    </p:spTree>
    <p:extLst>
      <p:ext uri="{BB962C8B-B14F-4D97-AF65-F5344CB8AC3E}">
        <p14:creationId xmlns:p14="http://schemas.microsoft.com/office/powerpoint/2010/main" val="58770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DCA896-F445-D7E6-3497-83B5A3850F8F}"/>
              </a:ext>
            </a:extLst>
          </p:cNvPr>
          <p:cNvSpPr>
            <a:spLocks noGrp="1"/>
          </p:cNvSpPr>
          <p:nvPr>
            <p:ph type="body" sz="quarter" idx="10"/>
          </p:nvPr>
        </p:nvSpPr>
        <p:spPr/>
        <p:txBody>
          <a:bodyPr/>
          <a:lstStyle/>
          <a:p>
            <a:r>
              <a:rPr lang="en-US" dirty="0"/>
              <a:t>For if one comes and preaches another Jesus whom we have not preached, or you receive a different spirit which you have not received, or a different gospel which you have not accepted, you bear this beautifully.	</a:t>
            </a:r>
          </a:p>
        </p:txBody>
      </p:sp>
      <p:sp>
        <p:nvSpPr>
          <p:cNvPr id="3" name="Text Placeholder 2">
            <a:extLst>
              <a:ext uri="{FF2B5EF4-FFF2-40B4-BE49-F238E27FC236}">
                <a16:creationId xmlns:a16="http://schemas.microsoft.com/office/drawing/2014/main" id="{FC5035B3-0A8E-1868-61A9-4DFC8FE87BEC}"/>
              </a:ext>
            </a:extLst>
          </p:cNvPr>
          <p:cNvSpPr>
            <a:spLocks noGrp="1"/>
          </p:cNvSpPr>
          <p:nvPr>
            <p:ph type="body" sz="quarter" idx="11"/>
          </p:nvPr>
        </p:nvSpPr>
        <p:spPr/>
        <p:txBody>
          <a:bodyPr/>
          <a:lstStyle/>
          <a:p>
            <a:r>
              <a:rPr lang="en-US" dirty="0"/>
              <a:t>- 2 Corinthians 11:4</a:t>
            </a:r>
          </a:p>
        </p:txBody>
      </p:sp>
    </p:spTree>
    <p:extLst>
      <p:ext uri="{BB962C8B-B14F-4D97-AF65-F5344CB8AC3E}">
        <p14:creationId xmlns:p14="http://schemas.microsoft.com/office/powerpoint/2010/main" val="148577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DCA896-F445-D7E6-3497-83B5A3850F8F}"/>
              </a:ext>
            </a:extLst>
          </p:cNvPr>
          <p:cNvSpPr>
            <a:spLocks noGrp="1"/>
          </p:cNvSpPr>
          <p:nvPr>
            <p:ph type="body" sz="quarter" idx="10"/>
          </p:nvPr>
        </p:nvSpPr>
        <p:spPr/>
        <p:txBody>
          <a:bodyPr/>
          <a:lstStyle/>
          <a:p>
            <a:r>
              <a:rPr lang="en-US" dirty="0"/>
              <a:t>Because of the proof given by this ministry, they will glorify God for your obedience to your confession of the gospel of Christ and for the liberality of your contribution to them and to all,</a:t>
            </a:r>
          </a:p>
        </p:txBody>
      </p:sp>
      <p:sp>
        <p:nvSpPr>
          <p:cNvPr id="3" name="Text Placeholder 2">
            <a:extLst>
              <a:ext uri="{FF2B5EF4-FFF2-40B4-BE49-F238E27FC236}">
                <a16:creationId xmlns:a16="http://schemas.microsoft.com/office/drawing/2014/main" id="{FC5035B3-0A8E-1868-61A9-4DFC8FE87BEC}"/>
              </a:ext>
            </a:extLst>
          </p:cNvPr>
          <p:cNvSpPr>
            <a:spLocks noGrp="1"/>
          </p:cNvSpPr>
          <p:nvPr>
            <p:ph type="body" sz="quarter" idx="11"/>
          </p:nvPr>
        </p:nvSpPr>
        <p:spPr/>
        <p:txBody>
          <a:bodyPr/>
          <a:lstStyle/>
          <a:p>
            <a:r>
              <a:rPr lang="en-US" dirty="0"/>
              <a:t>- 2 Corinthians 9:13</a:t>
            </a:r>
          </a:p>
        </p:txBody>
      </p:sp>
    </p:spTree>
    <p:extLst>
      <p:ext uri="{BB962C8B-B14F-4D97-AF65-F5344CB8AC3E}">
        <p14:creationId xmlns:p14="http://schemas.microsoft.com/office/powerpoint/2010/main" val="522078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C860F-0C45-1A48-E5A4-9E5EEFDA14C0}"/>
              </a:ext>
            </a:extLst>
          </p:cNvPr>
          <p:cNvSpPr>
            <a:spLocks noGrp="1"/>
          </p:cNvSpPr>
          <p:nvPr>
            <p:ph type="title"/>
          </p:nvPr>
        </p:nvSpPr>
        <p:spPr/>
        <p:txBody>
          <a:bodyPr>
            <a:normAutofit/>
          </a:bodyPr>
          <a:lstStyle/>
          <a:p>
            <a:r>
              <a:rPr lang="en-US" dirty="0"/>
              <a:t>B. Ensuring the Gospel’s Future</a:t>
            </a:r>
          </a:p>
        </p:txBody>
      </p:sp>
      <p:sp>
        <p:nvSpPr>
          <p:cNvPr id="3" name="Text Placeholder 2">
            <a:extLst>
              <a:ext uri="{FF2B5EF4-FFF2-40B4-BE49-F238E27FC236}">
                <a16:creationId xmlns:a16="http://schemas.microsoft.com/office/drawing/2014/main" id="{288D462D-6813-483B-B6F8-7D2C73C6EC31}"/>
              </a:ext>
            </a:extLst>
          </p:cNvPr>
          <p:cNvSpPr>
            <a:spLocks noGrp="1"/>
          </p:cNvSpPr>
          <p:nvPr>
            <p:ph type="body" sz="quarter" idx="10"/>
          </p:nvPr>
        </p:nvSpPr>
        <p:spPr>
          <a:xfrm>
            <a:off x="598488" y="1251437"/>
            <a:ext cx="7913172" cy="3642243"/>
          </a:xfrm>
        </p:spPr>
        <p:txBody>
          <a:bodyPr>
            <a:normAutofit/>
          </a:bodyPr>
          <a:lstStyle/>
          <a:p>
            <a:pPr marL="742950" indent="-742950">
              <a:spcAft>
                <a:spcPts val="1200"/>
              </a:spcAft>
              <a:buFont typeface="+mj-lt"/>
              <a:buAutoNum type="arabicPeriod" startAt="4"/>
            </a:pPr>
            <a:r>
              <a:rPr lang="en-US" sz="4000" dirty="0"/>
              <a:t>A preacher may choose to </a:t>
            </a:r>
            <a:r>
              <a:rPr lang="en-US" sz="4000" b="1" u="sng" dirty="0">
                <a:latin typeface="Lato Black" panose="020F0502020204030203" pitchFamily="34" charset="0"/>
                <a:ea typeface="Lato Black" panose="020F0502020204030203" pitchFamily="34" charset="0"/>
                <a:cs typeface="Lato Black" panose="020F0502020204030203" pitchFamily="34" charset="0"/>
              </a:rPr>
              <a:t>forfeit</a:t>
            </a:r>
            <a:r>
              <a:rPr lang="en-US" sz="4000" dirty="0"/>
              <a:t> his right to earn a living from the gospel.</a:t>
            </a:r>
          </a:p>
          <a:p>
            <a:pPr marL="1097280" lvl="1" indent="-457200"/>
            <a:r>
              <a:rPr lang="en-US" sz="3600" b="1" u="sng" dirty="0">
                <a:latin typeface="Lato Black" panose="020F0502020204030203" pitchFamily="34" charset="0"/>
                <a:ea typeface="Lato Black" panose="020F0502020204030203" pitchFamily="34" charset="0"/>
                <a:cs typeface="Lato Black" panose="020F0502020204030203" pitchFamily="34" charset="0"/>
              </a:rPr>
              <a:t>1 Corinthians 9:17-18</a:t>
            </a:r>
          </a:p>
          <a:p>
            <a:pPr marL="1097280" lvl="1" indent="-457200"/>
            <a:r>
              <a:rPr lang="en-US" sz="3600" dirty="0"/>
              <a:t>2 Corinthians 11:7</a:t>
            </a:r>
          </a:p>
        </p:txBody>
      </p:sp>
    </p:spTree>
    <p:extLst>
      <p:ext uri="{BB962C8B-B14F-4D97-AF65-F5344CB8AC3E}">
        <p14:creationId xmlns:p14="http://schemas.microsoft.com/office/powerpoint/2010/main" val="953029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EFB2A0-D529-0DDB-6AA5-E0AEF5E0CF5F}"/>
              </a:ext>
            </a:extLst>
          </p:cNvPr>
          <p:cNvSpPr>
            <a:spLocks noGrp="1"/>
          </p:cNvSpPr>
          <p:nvPr>
            <p:ph type="body" sz="quarter" idx="10"/>
          </p:nvPr>
        </p:nvSpPr>
        <p:spPr/>
        <p:txBody>
          <a:bodyPr>
            <a:normAutofit/>
          </a:bodyPr>
          <a:lstStyle/>
          <a:p>
            <a:r>
              <a:rPr lang="en-US" sz="2800" baseline="30000" dirty="0"/>
              <a:t>17</a:t>
            </a:r>
            <a:r>
              <a:rPr lang="en-US" sz="2800" dirty="0"/>
              <a:t> For if I do this voluntarily, I have a reward; but if against my will, I have a stewardship entrusted to me. </a:t>
            </a:r>
            <a:r>
              <a:rPr lang="en-US" sz="2800" baseline="30000" dirty="0"/>
              <a:t>18</a:t>
            </a:r>
            <a:r>
              <a:rPr lang="en-US" sz="2800" dirty="0"/>
              <a:t> What then is my reward? That, when I preach the gospel, I may offer the gospel without charge, so as not to make full use of my right in the gospel.</a:t>
            </a:r>
          </a:p>
        </p:txBody>
      </p:sp>
      <p:sp>
        <p:nvSpPr>
          <p:cNvPr id="3" name="Text Placeholder 2">
            <a:extLst>
              <a:ext uri="{FF2B5EF4-FFF2-40B4-BE49-F238E27FC236}">
                <a16:creationId xmlns:a16="http://schemas.microsoft.com/office/drawing/2014/main" id="{C8F8776F-A64A-E464-1417-F428DBD9098F}"/>
              </a:ext>
            </a:extLst>
          </p:cNvPr>
          <p:cNvSpPr>
            <a:spLocks noGrp="1"/>
          </p:cNvSpPr>
          <p:nvPr>
            <p:ph type="body" sz="quarter" idx="11"/>
          </p:nvPr>
        </p:nvSpPr>
        <p:spPr/>
        <p:txBody>
          <a:bodyPr/>
          <a:lstStyle/>
          <a:p>
            <a:r>
              <a:rPr lang="en-US" dirty="0"/>
              <a:t>- 1 Corinthians 9:17-18</a:t>
            </a:r>
          </a:p>
        </p:txBody>
      </p:sp>
    </p:spTree>
    <p:extLst>
      <p:ext uri="{BB962C8B-B14F-4D97-AF65-F5344CB8AC3E}">
        <p14:creationId xmlns:p14="http://schemas.microsoft.com/office/powerpoint/2010/main" val="4207297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00C6F-015D-F43C-5D9A-710C414B6429}"/>
              </a:ext>
            </a:extLst>
          </p:cNvPr>
          <p:cNvSpPr>
            <a:spLocks noGrp="1"/>
          </p:cNvSpPr>
          <p:nvPr>
            <p:ph type="title"/>
          </p:nvPr>
        </p:nvSpPr>
        <p:spPr/>
        <p:txBody>
          <a:bodyPr>
            <a:normAutofit/>
          </a:bodyPr>
          <a:lstStyle/>
          <a:p>
            <a:r>
              <a:rPr lang="en-US" dirty="0"/>
              <a:t>The Core of the Gospel</a:t>
            </a:r>
          </a:p>
        </p:txBody>
      </p:sp>
      <p:sp>
        <p:nvSpPr>
          <p:cNvPr id="3" name="Text Placeholder 2">
            <a:extLst>
              <a:ext uri="{FF2B5EF4-FFF2-40B4-BE49-F238E27FC236}">
                <a16:creationId xmlns:a16="http://schemas.microsoft.com/office/drawing/2014/main" id="{2847CB34-5FD3-C309-2598-7E17E15ACBFF}"/>
              </a:ext>
            </a:extLst>
          </p:cNvPr>
          <p:cNvSpPr>
            <a:spLocks noGrp="1"/>
          </p:cNvSpPr>
          <p:nvPr>
            <p:ph type="body" sz="quarter" idx="10"/>
          </p:nvPr>
        </p:nvSpPr>
        <p:spPr/>
        <p:txBody>
          <a:bodyPr>
            <a:normAutofit/>
          </a:bodyPr>
          <a:lstStyle/>
          <a:p>
            <a:pPr marL="832104" indent="-832104">
              <a:buFont typeface="+mj-lt"/>
              <a:buAutoNum type="alphaUcPeriod"/>
            </a:pPr>
            <a:r>
              <a:rPr lang="en-US" sz="5400" b="1" dirty="0"/>
              <a:t>The Relationship </a:t>
            </a:r>
            <a:br>
              <a:rPr lang="en-US" sz="5400" b="1" dirty="0"/>
            </a:br>
            <a:r>
              <a:rPr lang="en-US" sz="5400" b="1" dirty="0"/>
              <a:t>Building Gospel</a:t>
            </a:r>
          </a:p>
        </p:txBody>
      </p:sp>
    </p:spTree>
    <p:extLst>
      <p:ext uri="{BB962C8B-B14F-4D97-AF65-F5344CB8AC3E}">
        <p14:creationId xmlns:p14="http://schemas.microsoft.com/office/powerpoint/2010/main" val="2218071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EFB2A0-D529-0DDB-6AA5-E0AEF5E0CF5F}"/>
              </a:ext>
            </a:extLst>
          </p:cNvPr>
          <p:cNvSpPr>
            <a:spLocks noGrp="1"/>
          </p:cNvSpPr>
          <p:nvPr>
            <p:ph type="body" sz="quarter" idx="10"/>
          </p:nvPr>
        </p:nvSpPr>
        <p:spPr>
          <a:xfrm>
            <a:off x="713221" y="429598"/>
            <a:ext cx="7428915" cy="3680039"/>
          </a:xfrm>
        </p:spPr>
        <p:txBody>
          <a:bodyPr/>
          <a:lstStyle/>
          <a:p>
            <a:r>
              <a:rPr lang="en-US" dirty="0"/>
              <a:t>Or did I commit a sin in humbling myself so that you might be exalted, because I preached the gospel of God to you without charge?</a:t>
            </a:r>
          </a:p>
        </p:txBody>
      </p:sp>
      <p:sp>
        <p:nvSpPr>
          <p:cNvPr id="3" name="Text Placeholder 2">
            <a:extLst>
              <a:ext uri="{FF2B5EF4-FFF2-40B4-BE49-F238E27FC236}">
                <a16:creationId xmlns:a16="http://schemas.microsoft.com/office/drawing/2014/main" id="{C8F8776F-A64A-E464-1417-F428DBD9098F}"/>
              </a:ext>
            </a:extLst>
          </p:cNvPr>
          <p:cNvSpPr>
            <a:spLocks noGrp="1"/>
          </p:cNvSpPr>
          <p:nvPr>
            <p:ph type="body" sz="quarter" idx="11"/>
          </p:nvPr>
        </p:nvSpPr>
        <p:spPr/>
        <p:txBody>
          <a:bodyPr/>
          <a:lstStyle/>
          <a:p>
            <a:r>
              <a:rPr lang="en-US" dirty="0"/>
              <a:t>- 2 Corinthians 11:7</a:t>
            </a:r>
          </a:p>
        </p:txBody>
      </p:sp>
    </p:spTree>
    <p:extLst>
      <p:ext uri="{BB962C8B-B14F-4D97-AF65-F5344CB8AC3E}">
        <p14:creationId xmlns:p14="http://schemas.microsoft.com/office/powerpoint/2010/main" val="387094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C860F-0C45-1A48-E5A4-9E5EEFDA14C0}"/>
              </a:ext>
            </a:extLst>
          </p:cNvPr>
          <p:cNvSpPr>
            <a:spLocks noGrp="1"/>
          </p:cNvSpPr>
          <p:nvPr>
            <p:ph type="title"/>
          </p:nvPr>
        </p:nvSpPr>
        <p:spPr/>
        <p:txBody>
          <a:bodyPr>
            <a:normAutofit/>
          </a:bodyPr>
          <a:lstStyle/>
          <a:p>
            <a:r>
              <a:rPr lang="en-US" dirty="0"/>
              <a:t>B. Ensuring the Gospel’s Future</a:t>
            </a:r>
          </a:p>
        </p:txBody>
      </p:sp>
      <p:sp>
        <p:nvSpPr>
          <p:cNvPr id="3" name="Text Placeholder 2">
            <a:extLst>
              <a:ext uri="{FF2B5EF4-FFF2-40B4-BE49-F238E27FC236}">
                <a16:creationId xmlns:a16="http://schemas.microsoft.com/office/drawing/2014/main" id="{288D462D-6813-483B-B6F8-7D2C73C6EC31}"/>
              </a:ext>
            </a:extLst>
          </p:cNvPr>
          <p:cNvSpPr>
            <a:spLocks noGrp="1"/>
          </p:cNvSpPr>
          <p:nvPr>
            <p:ph type="body" sz="quarter" idx="10"/>
          </p:nvPr>
        </p:nvSpPr>
        <p:spPr>
          <a:xfrm>
            <a:off x="598488" y="1251437"/>
            <a:ext cx="7913172" cy="3642243"/>
          </a:xfrm>
        </p:spPr>
        <p:txBody>
          <a:bodyPr>
            <a:normAutofit/>
          </a:bodyPr>
          <a:lstStyle/>
          <a:p>
            <a:pPr marL="742950" indent="-742950">
              <a:spcAft>
                <a:spcPts val="1200"/>
              </a:spcAft>
              <a:buFont typeface="+mj-lt"/>
              <a:buAutoNum type="arabicPeriod" startAt="5"/>
            </a:pPr>
            <a:r>
              <a:rPr lang="en-US" sz="4000" dirty="0"/>
              <a:t>Everything we do as a church and as </a:t>
            </a:r>
            <a:r>
              <a:rPr lang="en-US" sz="4000" b="1" u="sng" dirty="0">
                <a:latin typeface="Lato Black" panose="020F0502020204030203" pitchFamily="34" charset="0"/>
                <a:ea typeface="Lato Black" panose="020F0502020204030203" pitchFamily="34" charset="0"/>
                <a:cs typeface="Lato Black" panose="020F0502020204030203" pitchFamily="34" charset="0"/>
              </a:rPr>
              <a:t>individuals</a:t>
            </a:r>
            <a:r>
              <a:rPr lang="en-US" sz="4000" dirty="0"/>
              <a:t> is for the </a:t>
            </a:r>
            <a:r>
              <a:rPr lang="en-US" sz="4000"/>
              <a:t>gospel’s sake.</a:t>
            </a:r>
            <a:endParaRPr lang="en-US" sz="4000" dirty="0"/>
          </a:p>
          <a:p>
            <a:pPr marL="1097280" lvl="1" indent="-457200"/>
            <a:r>
              <a:rPr lang="en-US" sz="3600" b="1" u="sng" dirty="0">
                <a:latin typeface="Lato Black" panose="020F0502020204030203" pitchFamily="34" charset="0"/>
                <a:ea typeface="Lato Black" panose="020F0502020204030203" pitchFamily="34" charset="0"/>
                <a:cs typeface="Lato Black" panose="020F0502020204030203" pitchFamily="34" charset="0"/>
              </a:rPr>
              <a:t>1 Corinthians 9:22-23</a:t>
            </a:r>
            <a:endParaRPr lang="en-US" sz="3600" dirty="0"/>
          </a:p>
          <a:p>
            <a:pPr marL="742950" indent="-742950">
              <a:spcAft>
                <a:spcPts val="1200"/>
              </a:spcAft>
              <a:buFont typeface="+mj-lt"/>
              <a:buAutoNum type="arabicPeriod" startAt="5"/>
            </a:pPr>
            <a:endParaRPr lang="en-US" sz="4000" dirty="0"/>
          </a:p>
        </p:txBody>
      </p:sp>
    </p:spTree>
    <p:extLst>
      <p:ext uri="{BB962C8B-B14F-4D97-AF65-F5344CB8AC3E}">
        <p14:creationId xmlns:p14="http://schemas.microsoft.com/office/powerpoint/2010/main" val="2066360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EFB2A0-D529-0DDB-6AA5-E0AEF5E0CF5F}"/>
              </a:ext>
            </a:extLst>
          </p:cNvPr>
          <p:cNvSpPr>
            <a:spLocks noGrp="1"/>
          </p:cNvSpPr>
          <p:nvPr>
            <p:ph type="body" sz="quarter" idx="10"/>
          </p:nvPr>
        </p:nvSpPr>
        <p:spPr>
          <a:xfrm>
            <a:off x="713221" y="429598"/>
            <a:ext cx="7428915" cy="3680039"/>
          </a:xfrm>
        </p:spPr>
        <p:txBody>
          <a:bodyPr/>
          <a:lstStyle/>
          <a:p>
            <a:r>
              <a:rPr lang="en-US" baseline="30000" dirty="0"/>
              <a:t>22</a:t>
            </a:r>
            <a:r>
              <a:rPr lang="en-US" dirty="0"/>
              <a:t> To the weak I became weak, that I might win the weak; I have become all things to all men, so that I may by all means save some. </a:t>
            </a:r>
            <a:r>
              <a:rPr lang="en-US" baseline="30000" dirty="0"/>
              <a:t>23</a:t>
            </a:r>
            <a:r>
              <a:rPr lang="en-US" dirty="0"/>
              <a:t> I do all things for the sake of the gospel, so that I may become a fellow partaker of it.</a:t>
            </a:r>
          </a:p>
        </p:txBody>
      </p:sp>
      <p:sp>
        <p:nvSpPr>
          <p:cNvPr id="3" name="Text Placeholder 2">
            <a:extLst>
              <a:ext uri="{FF2B5EF4-FFF2-40B4-BE49-F238E27FC236}">
                <a16:creationId xmlns:a16="http://schemas.microsoft.com/office/drawing/2014/main" id="{C8F8776F-A64A-E464-1417-F428DBD9098F}"/>
              </a:ext>
            </a:extLst>
          </p:cNvPr>
          <p:cNvSpPr>
            <a:spLocks noGrp="1"/>
          </p:cNvSpPr>
          <p:nvPr>
            <p:ph type="body" sz="quarter" idx="11"/>
          </p:nvPr>
        </p:nvSpPr>
        <p:spPr/>
        <p:txBody>
          <a:bodyPr/>
          <a:lstStyle/>
          <a:p>
            <a:r>
              <a:rPr lang="en-US" dirty="0"/>
              <a:t>- 1 Corinthians 9:22-23</a:t>
            </a:r>
          </a:p>
        </p:txBody>
      </p:sp>
    </p:spTree>
    <p:extLst>
      <p:ext uri="{BB962C8B-B14F-4D97-AF65-F5344CB8AC3E}">
        <p14:creationId xmlns:p14="http://schemas.microsoft.com/office/powerpoint/2010/main" val="3804747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00C6F-015D-F43C-5D9A-710C414B6429}"/>
              </a:ext>
            </a:extLst>
          </p:cNvPr>
          <p:cNvSpPr>
            <a:spLocks noGrp="1"/>
          </p:cNvSpPr>
          <p:nvPr>
            <p:ph type="title"/>
          </p:nvPr>
        </p:nvSpPr>
        <p:spPr/>
        <p:txBody>
          <a:bodyPr>
            <a:normAutofit/>
          </a:bodyPr>
          <a:lstStyle/>
          <a:p>
            <a:r>
              <a:rPr lang="en-US" dirty="0"/>
              <a:t>The Core of the Gospel</a:t>
            </a:r>
          </a:p>
        </p:txBody>
      </p:sp>
      <p:sp>
        <p:nvSpPr>
          <p:cNvPr id="3" name="Text Placeholder 2">
            <a:extLst>
              <a:ext uri="{FF2B5EF4-FFF2-40B4-BE49-F238E27FC236}">
                <a16:creationId xmlns:a16="http://schemas.microsoft.com/office/drawing/2014/main" id="{2847CB34-5FD3-C309-2598-7E17E15ACBFF}"/>
              </a:ext>
            </a:extLst>
          </p:cNvPr>
          <p:cNvSpPr>
            <a:spLocks noGrp="1"/>
          </p:cNvSpPr>
          <p:nvPr>
            <p:ph type="body" sz="quarter" idx="10"/>
          </p:nvPr>
        </p:nvSpPr>
        <p:spPr/>
        <p:txBody>
          <a:bodyPr>
            <a:normAutofit/>
          </a:bodyPr>
          <a:lstStyle/>
          <a:p>
            <a:pPr marL="640080" indent="-640080">
              <a:buFont typeface="+mj-lt"/>
              <a:buAutoNum type="alphaUcPeriod"/>
            </a:pPr>
            <a:r>
              <a:rPr lang="en-US" sz="2600" dirty="0"/>
              <a:t>The Relationship Building Gospel</a:t>
            </a:r>
          </a:p>
          <a:p>
            <a:pPr marL="640080" indent="-640080">
              <a:buFont typeface="+mj-lt"/>
              <a:buAutoNum type="alphaUcPeriod"/>
            </a:pPr>
            <a:r>
              <a:rPr lang="en-US" sz="2600" dirty="0"/>
              <a:t>Ensuring the Gospel’s Future</a:t>
            </a:r>
          </a:p>
          <a:p>
            <a:pPr marL="832104" indent="-832104">
              <a:buFont typeface="+mj-lt"/>
              <a:buAutoNum type="alphaUcPeriod"/>
            </a:pPr>
            <a:r>
              <a:rPr lang="en-US" sz="5400" b="1" dirty="0"/>
              <a:t>A Reminder of </a:t>
            </a:r>
            <a:br>
              <a:rPr lang="en-US" sz="5400" b="1" dirty="0"/>
            </a:br>
            <a:r>
              <a:rPr lang="en-US" sz="5400" b="1" dirty="0"/>
              <a:t>the Gospel</a:t>
            </a:r>
          </a:p>
        </p:txBody>
      </p:sp>
    </p:spTree>
    <p:extLst>
      <p:ext uri="{BB962C8B-B14F-4D97-AF65-F5344CB8AC3E}">
        <p14:creationId xmlns:p14="http://schemas.microsoft.com/office/powerpoint/2010/main" val="3152755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C860F-0C45-1A48-E5A4-9E5EEFDA14C0}"/>
              </a:ext>
            </a:extLst>
          </p:cNvPr>
          <p:cNvSpPr>
            <a:spLocks noGrp="1"/>
          </p:cNvSpPr>
          <p:nvPr>
            <p:ph type="title"/>
          </p:nvPr>
        </p:nvSpPr>
        <p:spPr/>
        <p:txBody>
          <a:bodyPr>
            <a:normAutofit/>
          </a:bodyPr>
          <a:lstStyle/>
          <a:p>
            <a:r>
              <a:rPr lang="en-US" dirty="0"/>
              <a:t>C. Ensuring the Gospel’s Future</a:t>
            </a:r>
          </a:p>
        </p:txBody>
      </p:sp>
      <p:sp>
        <p:nvSpPr>
          <p:cNvPr id="3" name="Text Placeholder 2">
            <a:extLst>
              <a:ext uri="{FF2B5EF4-FFF2-40B4-BE49-F238E27FC236}">
                <a16:creationId xmlns:a16="http://schemas.microsoft.com/office/drawing/2014/main" id="{288D462D-6813-483B-B6F8-7D2C73C6EC31}"/>
              </a:ext>
            </a:extLst>
          </p:cNvPr>
          <p:cNvSpPr>
            <a:spLocks noGrp="1"/>
          </p:cNvSpPr>
          <p:nvPr>
            <p:ph type="body" sz="quarter" idx="10"/>
          </p:nvPr>
        </p:nvSpPr>
        <p:spPr>
          <a:xfrm>
            <a:off x="598488" y="1251437"/>
            <a:ext cx="7913172" cy="3642243"/>
          </a:xfrm>
        </p:spPr>
        <p:txBody>
          <a:bodyPr>
            <a:normAutofit/>
          </a:bodyPr>
          <a:lstStyle/>
          <a:p>
            <a:pPr marL="742950" indent="-742950">
              <a:spcAft>
                <a:spcPts val="1200"/>
              </a:spcAft>
              <a:buFont typeface="+mj-lt"/>
              <a:buAutoNum type="arabicPeriod"/>
            </a:pPr>
            <a:r>
              <a:rPr lang="en-US" sz="4400" dirty="0"/>
              <a:t>There is a specific </a:t>
            </a:r>
            <a:r>
              <a:rPr lang="en-US" sz="4400" b="1" u="sng" dirty="0">
                <a:latin typeface="Lato Black" panose="020F0502020204030203" pitchFamily="34" charset="0"/>
                <a:ea typeface="Lato Black" panose="020F0502020204030203" pitchFamily="34" charset="0"/>
                <a:cs typeface="Lato Black" panose="020F0502020204030203" pitchFamily="34" charset="0"/>
              </a:rPr>
              <a:t>gospel</a:t>
            </a:r>
            <a:r>
              <a:rPr lang="en-US" sz="4400" dirty="0"/>
              <a:t> </a:t>
            </a:r>
            <a:br>
              <a:rPr lang="en-US" sz="4400" dirty="0"/>
            </a:br>
            <a:r>
              <a:rPr lang="en-US" sz="4400" dirty="0"/>
              <a:t>on which we stand.</a:t>
            </a:r>
          </a:p>
          <a:p>
            <a:pPr marL="1097280" lvl="1" indent="-457200">
              <a:spcAft>
                <a:spcPts val="1200"/>
              </a:spcAft>
            </a:pPr>
            <a:r>
              <a:rPr lang="en-US" sz="3600" b="1" u="sng" dirty="0">
                <a:latin typeface="Lato Black" panose="020F0502020204030203" pitchFamily="34" charset="0"/>
                <a:ea typeface="Lato Black" panose="020F0502020204030203" pitchFamily="34" charset="0"/>
                <a:cs typeface="Lato Black" panose="020F0502020204030203" pitchFamily="34" charset="0"/>
              </a:rPr>
              <a:t>1 Corinthians 15:1-4</a:t>
            </a:r>
          </a:p>
        </p:txBody>
      </p:sp>
    </p:spTree>
    <p:extLst>
      <p:ext uri="{BB962C8B-B14F-4D97-AF65-F5344CB8AC3E}">
        <p14:creationId xmlns:p14="http://schemas.microsoft.com/office/powerpoint/2010/main" val="1800532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9AA338-26E7-2298-AC39-CCEE5AB10E13}"/>
              </a:ext>
            </a:extLst>
          </p:cNvPr>
          <p:cNvSpPr>
            <a:spLocks noGrp="1"/>
          </p:cNvSpPr>
          <p:nvPr>
            <p:ph type="body" sz="quarter" idx="10"/>
          </p:nvPr>
        </p:nvSpPr>
        <p:spPr>
          <a:xfrm>
            <a:off x="713221" y="429598"/>
            <a:ext cx="7055203" cy="3680039"/>
          </a:xfrm>
        </p:spPr>
        <p:txBody>
          <a:bodyPr/>
          <a:lstStyle/>
          <a:p>
            <a:r>
              <a:rPr lang="en-US" baseline="30000" dirty="0"/>
              <a:t>1</a:t>
            </a:r>
            <a:r>
              <a:rPr lang="en-US" dirty="0"/>
              <a:t> Now I make known to you, brethren, the gospel which I preached to you, which also you received, in which also you stand, </a:t>
            </a:r>
            <a:r>
              <a:rPr lang="en-US" baseline="30000" dirty="0"/>
              <a:t>2</a:t>
            </a:r>
            <a:r>
              <a:rPr lang="en-US" dirty="0"/>
              <a:t> by which also you are saved, if you hold fast the word which I preached to you, unless you believed in vain.</a:t>
            </a:r>
          </a:p>
        </p:txBody>
      </p:sp>
      <p:sp>
        <p:nvSpPr>
          <p:cNvPr id="3" name="Text Placeholder 2">
            <a:extLst>
              <a:ext uri="{FF2B5EF4-FFF2-40B4-BE49-F238E27FC236}">
                <a16:creationId xmlns:a16="http://schemas.microsoft.com/office/drawing/2014/main" id="{1ABB57E3-07EB-DFAC-23B4-C4E47113A3C9}"/>
              </a:ext>
            </a:extLst>
          </p:cNvPr>
          <p:cNvSpPr>
            <a:spLocks noGrp="1"/>
          </p:cNvSpPr>
          <p:nvPr>
            <p:ph type="body" sz="quarter" idx="11"/>
          </p:nvPr>
        </p:nvSpPr>
        <p:spPr/>
        <p:txBody>
          <a:bodyPr/>
          <a:lstStyle/>
          <a:p>
            <a:r>
              <a:rPr lang="en-US" dirty="0"/>
              <a:t>- 1 Corinthians 15:1-2</a:t>
            </a:r>
          </a:p>
        </p:txBody>
      </p:sp>
    </p:spTree>
    <p:extLst>
      <p:ext uri="{BB962C8B-B14F-4D97-AF65-F5344CB8AC3E}">
        <p14:creationId xmlns:p14="http://schemas.microsoft.com/office/powerpoint/2010/main" val="2344325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9AA338-26E7-2298-AC39-CCEE5AB10E13}"/>
              </a:ext>
            </a:extLst>
          </p:cNvPr>
          <p:cNvSpPr>
            <a:spLocks noGrp="1"/>
          </p:cNvSpPr>
          <p:nvPr>
            <p:ph type="body" sz="quarter" idx="10"/>
          </p:nvPr>
        </p:nvSpPr>
        <p:spPr/>
        <p:txBody>
          <a:bodyPr/>
          <a:lstStyle/>
          <a:p>
            <a:r>
              <a:rPr lang="en-US" baseline="30000" dirty="0"/>
              <a:t>3</a:t>
            </a:r>
            <a:r>
              <a:rPr lang="en-US" dirty="0"/>
              <a:t> For I delivered to you as of first importance what I also received, that Christ died for our sins according to the Scriptures, </a:t>
            </a:r>
            <a:r>
              <a:rPr lang="en-US" baseline="30000" dirty="0"/>
              <a:t>4</a:t>
            </a:r>
            <a:r>
              <a:rPr lang="en-US" dirty="0"/>
              <a:t> and that He was buried, and that He was raised on the third day according to the Scriptures,</a:t>
            </a:r>
          </a:p>
        </p:txBody>
      </p:sp>
      <p:sp>
        <p:nvSpPr>
          <p:cNvPr id="3" name="Text Placeholder 2">
            <a:extLst>
              <a:ext uri="{FF2B5EF4-FFF2-40B4-BE49-F238E27FC236}">
                <a16:creationId xmlns:a16="http://schemas.microsoft.com/office/drawing/2014/main" id="{1ABB57E3-07EB-DFAC-23B4-C4E47113A3C9}"/>
              </a:ext>
            </a:extLst>
          </p:cNvPr>
          <p:cNvSpPr>
            <a:spLocks noGrp="1"/>
          </p:cNvSpPr>
          <p:nvPr>
            <p:ph type="body" sz="quarter" idx="11"/>
          </p:nvPr>
        </p:nvSpPr>
        <p:spPr/>
        <p:txBody>
          <a:bodyPr/>
          <a:lstStyle/>
          <a:p>
            <a:r>
              <a:rPr lang="en-US" dirty="0"/>
              <a:t>- 1 Corinthians 15:3-4</a:t>
            </a:r>
          </a:p>
        </p:txBody>
      </p:sp>
    </p:spTree>
    <p:extLst>
      <p:ext uri="{BB962C8B-B14F-4D97-AF65-F5344CB8AC3E}">
        <p14:creationId xmlns:p14="http://schemas.microsoft.com/office/powerpoint/2010/main" val="941808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C860F-0C45-1A48-E5A4-9E5EEFDA14C0}"/>
              </a:ext>
            </a:extLst>
          </p:cNvPr>
          <p:cNvSpPr>
            <a:spLocks noGrp="1"/>
          </p:cNvSpPr>
          <p:nvPr>
            <p:ph type="title"/>
          </p:nvPr>
        </p:nvSpPr>
        <p:spPr/>
        <p:txBody>
          <a:bodyPr>
            <a:normAutofit/>
          </a:bodyPr>
          <a:lstStyle/>
          <a:p>
            <a:r>
              <a:rPr lang="en-US" dirty="0"/>
              <a:t>C. Ensuring the Gospel’s Future</a:t>
            </a:r>
          </a:p>
        </p:txBody>
      </p:sp>
      <p:sp>
        <p:nvSpPr>
          <p:cNvPr id="3" name="Text Placeholder 2">
            <a:extLst>
              <a:ext uri="{FF2B5EF4-FFF2-40B4-BE49-F238E27FC236}">
                <a16:creationId xmlns:a16="http://schemas.microsoft.com/office/drawing/2014/main" id="{288D462D-6813-483B-B6F8-7D2C73C6EC31}"/>
              </a:ext>
            </a:extLst>
          </p:cNvPr>
          <p:cNvSpPr>
            <a:spLocks noGrp="1"/>
          </p:cNvSpPr>
          <p:nvPr>
            <p:ph type="body" sz="quarter" idx="10"/>
          </p:nvPr>
        </p:nvSpPr>
        <p:spPr>
          <a:xfrm>
            <a:off x="598488" y="1251437"/>
            <a:ext cx="7913172" cy="3642243"/>
          </a:xfrm>
        </p:spPr>
        <p:txBody>
          <a:bodyPr>
            <a:normAutofit lnSpcReduction="10000"/>
          </a:bodyPr>
          <a:lstStyle/>
          <a:p>
            <a:pPr marL="742950" indent="-742950">
              <a:spcAft>
                <a:spcPts val="1200"/>
              </a:spcAft>
              <a:buFont typeface="+mj-lt"/>
              <a:buAutoNum type="arabicPeriod" startAt="2"/>
            </a:pPr>
            <a:r>
              <a:rPr lang="en-US" sz="4400" dirty="0"/>
              <a:t>The gospel </a:t>
            </a:r>
            <a:r>
              <a:rPr lang="en-US" sz="4400" b="1" u="sng" dirty="0">
                <a:latin typeface="Lato Black" panose="020F0502020204030203" pitchFamily="34" charset="0"/>
                <a:ea typeface="Lato Black" panose="020F0502020204030203" pitchFamily="34" charset="0"/>
                <a:cs typeface="Lato Black" panose="020F0502020204030203" pitchFamily="34" charset="0"/>
              </a:rPr>
              <a:t>saves</a:t>
            </a:r>
            <a:r>
              <a:rPr lang="en-US" sz="4400" dirty="0"/>
              <a:t> us under the condition that we hold firmly to it.</a:t>
            </a:r>
          </a:p>
          <a:p>
            <a:pPr marL="1097280" lvl="1" indent="-457200">
              <a:spcAft>
                <a:spcPts val="1200"/>
              </a:spcAft>
            </a:pPr>
            <a:r>
              <a:rPr lang="en-US" sz="3600" dirty="0"/>
              <a:t>1 Corinthians 15:2</a:t>
            </a:r>
          </a:p>
          <a:p>
            <a:pPr marL="1097280" lvl="1" indent="-457200">
              <a:spcAft>
                <a:spcPts val="1200"/>
              </a:spcAft>
            </a:pPr>
            <a:r>
              <a:rPr lang="en-US" sz="3600" dirty="0"/>
              <a:t>2 Corinthians 4:3-4</a:t>
            </a:r>
          </a:p>
        </p:txBody>
      </p:sp>
    </p:spTree>
    <p:extLst>
      <p:ext uri="{BB962C8B-B14F-4D97-AF65-F5344CB8AC3E}">
        <p14:creationId xmlns:p14="http://schemas.microsoft.com/office/powerpoint/2010/main" val="3529583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591DC4-0374-DA69-C45E-218ED1BB905C}"/>
              </a:ext>
            </a:extLst>
          </p:cNvPr>
          <p:cNvSpPr>
            <a:spLocks noGrp="1"/>
          </p:cNvSpPr>
          <p:nvPr>
            <p:ph type="body" sz="quarter" idx="10"/>
          </p:nvPr>
        </p:nvSpPr>
        <p:spPr/>
        <p:txBody>
          <a:bodyPr/>
          <a:lstStyle/>
          <a:p>
            <a:r>
              <a:rPr lang="en-US" baseline="30000" dirty="0"/>
              <a:t>3</a:t>
            </a:r>
            <a:r>
              <a:rPr lang="en-US" dirty="0"/>
              <a:t> And even if our gospel is veiled, it is veiled to those who are perishing, </a:t>
            </a:r>
            <a:r>
              <a:rPr lang="en-US" baseline="30000" dirty="0"/>
              <a:t>4</a:t>
            </a:r>
            <a:r>
              <a:rPr lang="en-US" dirty="0"/>
              <a:t> in whose case the god of this world has blinded the minds of the unbelieving so that they might not see the light of the gospel of the glory of Christ, who is the image of God.</a:t>
            </a:r>
          </a:p>
        </p:txBody>
      </p:sp>
      <p:sp>
        <p:nvSpPr>
          <p:cNvPr id="3" name="Text Placeholder 2">
            <a:extLst>
              <a:ext uri="{FF2B5EF4-FFF2-40B4-BE49-F238E27FC236}">
                <a16:creationId xmlns:a16="http://schemas.microsoft.com/office/drawing/2014/main" id="{A353D1E5-A97A-D5F7-75A6-F7C1709D9BDD}"/>
              </a:ext>
            </a:extLst>
          </p:cNvPr>
          <p:cNvSpPr>
            <a:spLocks noGrp="1"/>
          </p:cNvSpPr>
          <p:nvPr>
            <p:ph type="body" sz="quarter" idx="11"/>
          </p:nvPr>
        </p:nvSpPr>
        <p:spPr/>
        <p:txBody>
          <a:bodyPr/>
          <a:lstStyle/>
          <a:p>
            <a:r>
              <a:rPr lang="en-US" dirty="0"/>
              <a:t>- 2 Corinthians 4:3-4</a:t>
            </a:r>
          </a:p>
        </p:txBody>
      </p:sp>
    </p:spTree>
    <p:extLst>
      <p:ext uri="{BB962C8B-B14F-4D97-AF65-F5344CB8AC3E}">
        <p14:creationId xmlns:p14="http://schemas.microsoft.com/office/powerpoint/2010/main" val="3167697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C860F-0C45-1A48-E5A4-9E5EEFDA14C0}"/>
              </a:ext>
            </a:extLst>
          </p:cNvPr>
          <p:cNvSpPr>
            <a:spLocks noGrp="1"/>
          </p:cNvSpPr>
          <p:nvPr>
            <p:ph type="title"/>
          </p:nvPr>
        </p:nvSpPr>
        <p:spPr/>
        <p:txBody>
          <a:bodyPr>
            <a:normAutofit/>
          </a:bodyPr>
          <a:lstStyle/>
          <a:p>
            <a:r>
              <a:rPr lang="en-US" dirty="0"/>
              <a:t>C. Ensuring the Gospel’s Future</a:t>
            </a:r>
          </a:p>
        </p:txBody>
      </p:sp>
      <p:sp>
        <p:nvSpPr>
          <p:cNvPr id="3" name="Text Placeholder 2">
            <a:extLst>
              <a:ext uri="{FF2B5EF4-FFF2-40B4-BE49-F238E27FC236}">
                <a16:creationId xmlns:a16="http://schemas.microsoft.com/office/drawing/2014/main" id="{288D462D-6813-483B-B6F8-7D2C73C6EC31}"/>
              </a:ext>
            </a:extLst>
          </p:cNvPr>
          <p:cNvSpPr>
            <a:spLocks noGrp="1"/>
          </p:cNvSpPr>
          <p:nvPr>
            <p:ph type="body" sz="quarter" idx="10"/>
          </p:nvPr>
        </p:nvSpPr>
        <p:spPr>
          <a:xfrm>
            <a:off x="598488" y="1251437"/>
            <a:ext cx="7913172" cy="3642243"/>
          </a:xfrm>
        </p:spPr>
        <p:txBody>
          <a:bodyPr>
            <a:normAutofit/>
          </a:bodyPr>
          <a:lstStyle/>
          <a:p>
            <a:pPr marL="742950" indent="-742950">
              <a:spcAft>
                <a:spcPts val="1200"/>
              </a:spcAft>
              <a:buFont typeface="+mj-lt"/>
              <a:buAutoNum type="arabicPeriod" startAt="3"/>
            </a:pPr>
            <a:r>
              <a:rPr lang="en-US" sz="4400" dirty="0"/>
              <a:t>The gospel is that Jesus died, He was </a:t>
            </a:r>
            <a:r>
              <a:rPr lang="en-US" sz="4400" b="1" u="sng" dirty="0">
                <a:latin typeface="Lato Black" panose="020F0502020204030203" pitchFamily="34" charset="0"/>
                <a:ea typeface="Lato Black" panose="020F0502020204030203" pitchFamily="34" charset="0"/>
                <a:cs typeface="Lato Black" panose="020F0502020204030203" pitchFamily="34" charset="0"/>
              </a:rPr>
              <a:t>buried</a:t>
            </a:r>
            <a:r>
              <a:rPr lang="en-US" sz="4400" dirty="0"/>
              <a:t>, and He was raised.</a:t>
            </a:r>
          </a:p>
          <a:p>
            <a:pPr marL="1097280" lvl="1" indent="-457200">
              <a:spcAft>
                <a:spcPts val="1200"/>
              </a:spcAft>
            </a:pPr>
            <a:r>
              <a:rPr lang="en-US" sz="3600" b="1" u="sng" dirty="0">
                <a:latin typeface="Lato Black" panose="020F0502020204030203" pitchFamily="34" charset="0"/>
                <a:ea typeface="Lato Black" panose="020F0502020204030203" pitchFamily="34" charset="0"/>
                <a:cs typeface="Lato Black" panose="020F0502020204030203" pitchFamily="34" charset="0"/>
              </a:rPr>
              <a:t>1 Corinthians 15:3-4</a:t>
            </a:r>
          </a:p>
        </p:txBody>
      </p:sp>
    </p:spTree>
    <p:extLst>
      <p:ext uri="{BB962C8B-B14F-4D97-AF65-F5344CB8AC3E}">
        <p14:creationId xmlns:p14="http://schemas.microsoft.com/office/powerpoint/2010/main" val="2936028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C860F-0C45-1A48-E5A4-9E5EEFDA14C0}"/>
              </a:ext>
            </a:extLst>
          </p:cNvPr>
          <p:cNvSpPr>
            <a:spLocks noGrp="1"/>
          </p:cNvSpPr>
          <p:nvPr>
            <p:ph type="title"/>
          </p:nvPr>
        </p:nvSpPr>
        <p:spPr/>
        <p:txBody>
          <a:bodyPr>
            <a:normAutofit/>
          </a:bodyPr>
          <a:lstStyle/>
          <a:p>
            <a:r>
              <a:rPr lang="en-US" dirty="0"/>
              <a:t>A. The Relationship Building Gospel</a:t>
            </a:r>
          </a:p>
        </p:txBody>
      </p:sp>
      <p:sp>
        <p:nvSpPr>
          <p:cNvPr id="3" name="Text Placeholder 2">
            <a:extLst>
              <a:ext uri="{FF2B5EF4-FFF2-40B4-BE49-F238E27FC236}">
                <a16:creationId xmlns:a16="http://schemas.microsoft.com/office/drawing/2014/main" id="{288D462D-6813-483B-B6F8-7D2C73C6EC31}"/>
              </a:ext>
            </a:extLst>
          </p:cNvPr>
          <p:cNvSpPr>
            <a:spLocks noGrp="1"/>
          </p:cNvSpPr>
          <p:nvPr>
            <p:ph type="body" sz="quarter" idx="10"/>
          </p:nvPr>
        </p:nvSpPr>
        <p:spPr>
          <a:xfrm>
            <a:off x="598489" y="1251437"/>
            <a:ext cx="7352816" cy="3642243"/>
          </a:xfrm>
        </p:spPr>
        <p:txBody>
          <a:bodyPr>
            <a:normAutofit/>
          </a:bodyPr>
          <a:lstStyle/>
          <a:p>
            <a:pPr marL="640080" indent="-640080">
              <a:spcAft>
                <a:spcPts val="1200"/>
              </a:spcAft>
              <a:buFont typeface="+mj-lt"/>
              <a:buAutoNum type="arabicPeriod"/>
            </a:pPr>
            <a:r>
              <a:rPr lang="en-US" sz="4000" dirty="0"/>
              <a:t>Our evangelistic goal is not to baptize people; it's to </a:t>
            </a:r>
            <a:r>
              <a:rPr lang="en-US" sz="4000" b="1" u="sng" dirty="0">
                <a:latin typeface="Lato Black" panose="020F0502020204030203" pitchFamily="34" charset="0"/>
                <a:ea typeface="Lato Black" panose="020F0502020204030203" pitchFamily="34" charset="0"/>
                <a:cs typeface="Lato Black" panose="020F0502020204030203" pitchFamily="34" charset="0"/>
              </a:rPr>
              <a:t>preach</a:t>
            </a:r>
            <a:r>
              <a:rPr lang="en-US" sz="4000" dirty="0"/>
              <a:t> the plain gospel. </a:t>
            </a:r>
          </a:p>
          <a:p>
            <a:pPr marL="1097280" lvl="1" indent="-457200"/>
            <a:r>
              <a:rPr lang="en-US" sz="3600" b="1" u="sng" dirty="0">
                <a:latin typeface="Lato Black" panose="020F0502020204030203" pitchFamily="34" charset="0"/>
                <a:ea typeface="Lato Black" panose="020F0502020204030203" pitchFamily="34" charset="0"/>
                <a:cs typeface="Lato Black" panose="020F0502020204030203" pitchFamily="34" charset="0"/>
              </a:rPr>
              <a:t>1 Corinthians 1:14-17</a:t>
            </a:r>
            <a:endParaRPr lang="en-US" sz="3600" dirty="0"/>
          </a:p>
        </p:txBody>
      </p:sp>
    </p:spTree>
    <p:extLst>
      <p:ext uri="{BB962C8B-B14F-4D97-AF65-F5344CB8AC3E}">
        <p14:creationId xmlns:p14="http://schemas.microsoft.com/office/powerpoint/2010/main" val="3866043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568A37-6864-4FD1-02F8-160016BCF369}"/>
              </a:ext>
            </a:extLst>
          </p:cNvPr>
          <p:cNvSpPr>
            <a:spLocks noGrp="1"/>
          </p:cNvSpPr>
          <p:nvPr>
            <p:ph type="body" sz="quarter" idx="10"/>
          </p:nvPr>
        </p:nvSpPr>
        <p:spPr/>
        <p:txBody>
          <a:bodyPr/>
          <a:lstStyle/>
          <a:p>
            <a:r>
              <a:rPr lang="en-US" baseline="30000" dirty="0"/>
              <a:t>3</a:t>
            </a:r>
            <a:r>
              <a:rPr lang="en-US" dirty="0"/>
              <a:t> For I delivered to you as of first importance what I also received, that Christ died for our sins according to the Scriptures, </a:t>
            </a:r>
            <a:r>
              <a:rPr lang="en-US" baseline="30000" dirty="0"/>
              <a:t>4</a:t>
            </a:r>
            <a:r>
              <a:rPr lang="en-US" dirty="0"/>
              <a:t> and that He was buried, and that He was raised on the third day according to the Scriptures,</a:t>
            </a:r>
          </a:p>
        </p:txBody>
      </p:sp>
      <p:sp>
        <p:nvSpPr>
          <p:cNvPr id="3" name="Text Placeholder 2">
            <a:extLst>
              <a:ext uri="{FF2B5EF4-FFF2-40B4-BE49-F238E27FC236}">
                <a16:creationId xmlns:a16="http://schemas.microsoft.com/office/drawing/2014/main" id="{BA62A0BE-0D00-8AA5-F5A1-95AEA2F3C92E}"/>
              </a:ext>
            </a:extLst>
          </p:cNvPr>
          <p:cNvSpPr>
            <a:spLocks noGrp="1"/>
          </p:cNvSpPr>
          <p:nvPr>
            <p:ph type="body" sz="quarter" idx="11"/>
          </p:nvPr>
        </p:nvSpPr>
        <p:spPr/>
        <p:txBody>
          <a:bodyPr/>
          <a:lstStyle/>
          <a:p>
            <a:r>
              <a:rPr lang="en-US" dirty="0"/>
              <a:t>- 1 Corinthians 15:3-4</a:t>
            </a:r>
          </a:p>
        </p:txBody>
      </p:sp>
    </p:spTree>
    <p:extLst>
      <p:ext uri="{BB962C8B-B14F-4D97-AF65-F5344CB8AC3E}">
        <p14:creationId xmlns:p14="http://schemas.microsoft.com/office/powerpoint/2010/main" val="2596401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C860F-0C45-1A48-E5A4-9E5EEFDA14C0}"/>
              </a:ext>
            </a:extLst>
          </p:cNvPr>
          <p:cNvSpPr>
            <a:spLocks noGrp="1"/>
          </p:cNvSpPr>
          <p:nvPr>
            <p:ph type="title"/>
          </p:nvPr>
        </p:nvSpPr>
        <p:spPr/>
        <p:txBody>
          <a:bodyPr>
            <a:normAutofit/>
          </a:bodyPr>
          <a:lstStyle/>
          <a:p>
            <a:r>
              <a:rPr lang="en-US" dirty="0"/>
              <a:t>C. Ensuring the Gospel’s Future</a:t>
            </a:r>
          </a:p>
        </p:txBody>
      </p:sp>
      <p:sp>
        <p:nvSpPr>
          <p:cNvPr id="3" name="Text Placeholder 2">
            <a:extLst>
              <a:ext uri="{FF2B5EF4-FFF2-40B4-BE49-F238E27FC236}">
                <a16:creationId xmlns:a16="http://schemas.microsoft.com/office/drawing/2014/main" id="{288D462D-6813-483B-B6F8-7D2C73C6EC31}"/>
              </a:ext>
            </a:extLst>
          </p:cNvPr>
          <p:cNvSpPr>
            <a:spLocks noGrp="1"/>
          </p:cNvSpPr>
          <p:nvPr>
            <p:ph type="body" sz="quarter" idx="10"/>
          </p:nvPr>
        </p:nvSpPr>
        <p:spPr>
          <a:xfrm>
            <a:off x="598488" y="1251437"/>
            <a:ext cx="7575453" cy="3642243"/>
          </a:xfrm>
        </p:spPr>
        <p:txBody>
          <a:bodyPr>
            <a:normAutofit/>
          </a:bodyPr>
          <a:lstStyle/>
          <a:p>
            <a:pPr marL="742950" indent="-742950">
              <a:spcAft>
                <a:spcPts val="1200"/>
              </a:spcAft>
              <a:buFont typeface="+mj-lt"/>
              <a:buAutoNum type="arabicPeriod" startAt="4"/>
            </a:pPr>
            <a:r>
              <a:rPr lang="en-US" sz="4400" dirty="0"/>
              <a:t>Christ did so in fulfillment of the </a:t>
            </a:r>
            <a:r>
              <a:rPr lang="en-US" sz="4400" b="1" u="sng" dirty="0">
                <a:latin typeface="Lato Black" panose="020F0502020204030203" pitchFamily="34" charset="0"/>
                <a:ea typeface="Lato Black" panose="020F0502020204030203" pitchFamily="34" charset="0"/>
                <a:cs typeface="Lato Black" panose="020F0502020204030203" pitchFamily="34" charset="0"/>
              </a:rPr>
              <a:t>Old Testament </a:t>
            </a:r>
            <a:r>
              <a:rPr lang="en-US" sz="4400" dirty="0"/>
              <a:t>scriptures.</a:t>
            </a:r>
          </a:p>
          <a:p>
            <a:pPr marL="1097280" lvl="1" indent="-457200">
              <a:spcAft>
                <a:spcPts val="1200"/>
              </a:spcAft>
            </a:pPr>
            <a:r>
              <a:rPr lang="en-US" sz="3600" dirty="0"/>
              <a:t>1 Corinthians 15:3-4</a:t>
            </a:r>
          </a:p>
        </p:txBody>
      </p:sp>
    </p:spTree>
    <p:extLst>
      <p:ext uri="{BB962C8B-B14F-4D97-AF65-F5344CB8AC3E}">
        <p14:creationId xmlns:p14="http://schemas.microsoft.com/office/powerpoint/2010/main" val="3357113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6EECCC-3A01-D3E4-2FBD-AD51DCDED383}"/>
              </a:ext>
            </a:extLst>
          </p:cNvPr>
          <p:cNvSpPr>
            <a:spLocks noGrp="1"/>
          </p:cNvSpPr>
          <p:nvPr>
            <p:ph type="body" sz="quarter" idx="10"/>
          </p:nvPr>
        </p:nvSpPr>
        <p:spPr/>
        <p:txBody>
          <a:bodyPr>
            <a:normAutofit/>
          </a:bodyPr>
          <a:lstStyle/>
          <a:p>
            <a:r>
              <a:rPr lang="en-US" sz="2800" baseline="30000" dirty="0"/>
              <a:t>14</a:t>
            </a:r>
            <a:r>
              <a:rPr lang="en-US" sz="2800" dirty="0"/>
              <a:t> I thank God that I baptized none of you except Crispus and Gaius, </a:t>
            </a:r>
            <a:r>
              <a:rPr lang="en-US" sz="2800" baseline="30000" dirty="0"/>
              <a:t>15</a:t>
            </a:r>
            <a:r>
              <a:rPr lang="en-US" sz="2800" dirty="0"/>
              <a:t> so that no one would say you were baptized in my name. </a:t>
            </a:r>
            <a:br>
              <a:rPr lang="en-US" sz="2800" dirty="0"/>
            </a:br>
            <a:r>
              <a:rPr lang="en-US" sz="2800" baseline="30000" dirty="0"/>
              <a:t>16</a:t>
            </a:r>
            <a:r>
              <a:rPr lang="en-US" sz="2800" dirty="0"/>
              <a:t> Now I did baptize also the household of Stephanas; beyond that, I do not know whether I baptized any other.</a:t>
            </a:r>
          </a:p>
        </p:txBody>
      </p:sp>
      <p:sp>
        <p:nvSpPr>
          <p:cNvPr id="3" name="Text Placeholder 2">
            <a:extLst>
              <a:ext uri="{FF2B5EF4-FFF2-40B4-BE49-F238E27FC236}">
                <a16:creationId xmlns:a16="http://schemas.microsoft.com/office/drawing/2014/main" id="{348B5D8D-E674-E03F-7015-63B50CC0917D}"/>
              </a:ext>
            </a:extLst>
          </p:cNvPr>
          <p:cNvSpPr>
            <a:spLocks noGrp="1"/>
          </p:cNvSpPr>
          <p:nvPr>
            <p:ph type="body" sz="quarter" idx="11"/>
          </p:nvPr>
        </p:nvSpPr>
        <p:spPr/>
        <p:txBody>
          <a:bodyPr/>
          <a:lstStyle/>
          <a:p>
            <a:r>
              <a:rPr lang="en-US" dirty="0"/>
              <a:t>- 1 Corinthians 1:14-16</a:t>
            </a:r>
          </a:p>
        </p:txBody>
      </p:sp>
    </p:spTree>
    <p:extLst>
      <p:ext uri="{BB962C8B-B14F-4D97-AF65-F5344CB8AC3E}">
        <p14:creationId xmlns:p14="http://schemas.microsoft.com/office/powerpoint/2010/main" val="332301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6EECCC-3A01-D3E4-2FBD-AD51DCDED383}"/>
              </a:ext>
            </a:extLst>
          </p:cNvPr>
          <p:cNvSpPr>
            <a:spLocks noGrp="1"/>
          </p:cNvSpPr>
          <p:nvPr>
            <p:ph type="body" sz="quarter" idx="10"/>
          </p:nvPr>
        </p:nvSpPr>
        <p:spPr>
          <a:xfrm>
            <a:off x="713222" y="429598"/>
            <a:ext cx="7094959" cy="3680039"/>
          </a:xfrm>
        </p:spPr>
        <p:txBody>
          <a:bodyPr>
            <a:normAutofit/>
          </a:bodyPr>
          <a:lstStyle/>
          <a:p>
            <a:r>
              <a:rPr lang="en-US" sz="2800" dirty="0"/>
              <a:t>For Christ did not send me to baptize, but to preach the gospel, not in cleverness of speech, so that the cross of Christ would not be made void.</a:t>
            </a:r>
          </a:p>
        </p:txBody>
      </p:sp>
      <p:sp>
        <p:nvSpPr>
          <p:cNvPr id="3" name="Text Placeholder 2">
            <a:extLst>
              <a:ext uri="{FF2B5EF4-FFF2-40B4-BE49-F238E27FC236}">
                <a16:creationId xmlns:a16="http://schemas.microsoft.com/office/drawing/2014/main" id="{348B5D8D-E674-E03F-7015-63B50CC0917D}"/>
              </a:ext>
            </a:extLst>
          </p:cNvPr>
          <p:cNvSpPr>
            <a:spLocks noGrp="1"/>
          </p:cNvSpPr>
          <p:nvPr>
            <p:ph type="body" sz="quarter" idx="11"/>
          </p:nvPr>
        </p:nvSpPr>
        <p:spPr/>
        <p:txBody>
          <a:bodyPr/>
          <a:lstStyle/>
          <a:p>
            <a:r>
              <a:rPr lang="en-US" dirty="0"/>
              <a:t>- 1 Corinthians 1:17</a:t>
            </a:r>
          </a:p>
        </p:txBody>
      </p:sp>
    </p:spTree>
    <p:extLst>
      <p:ext uri="{BB962C8B-B14F-4D97-AF65-F5344CB8AC3E}">
        <p14:creationId xmlns:p14="http://schemas.microsoft.com/office/powerpoint/2010/main" val="3259864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C860F-0C45-1A48-E5A4-9E5EEFDA14C0}"/>
              </a:ext>
            </a:extLst>
          </p:cNvPr>
          <p:cNvSpPr>
            <a:spLocks noGrp="1"/>
          </p:cNvSpPr>
          <p:nvPr>
            <p:ph type="title"/>
          </p:nvPr>
        </p:nvSpPr>
        <p:spPr/>
        <p:txBody>
          <a:bodyPr>
            <a:normAutofit/>
          </a:bodyPr>
          <a:lstStyle/>
          <a:p>
            <a:r>
              <a:rPr lang="en-US" dirty="0"/>
              <a:t>A. The Relationship Building Gospel</a:t>
            </a:r>
          </a:p>
        </p:txBody>
      </p:sp>
      <p:sp>
        <p:nvSpPr>
          <p:cNvPr id="3" name="Text Placeholder 2">
            <a:extLst>
              <a:ext uri="{FF2B5EF4-FFF2-40B4-BE49-F238E27FC236}">
                <a16:creationId xmlns:a16="http://schemas.microsoft.com/office/drawing/2014/main" id="{288D462D-6813-483B-B6F8-7D2C73C6EC31}"/>
              </a:ext>
            </a:extLst>
          </p:cNvPr>
          <p:cNvSpPr>
            <a:spLocks noGrp="1"/>
          </p:cNvSpPr>
          <p:nvPr>
            <p:ph type="body" sz="quarter" idx="10"/>
          </p:nvPr>
        </p:nvSpPr>
        <p:spPr>
          <a:xfrm>
            <a:off x="598489" y="1251437"/>
            <a:ext cx="7352816" cy="3642243"/>
          </a:xfrm>
        </p:spPr>
        <p:txBody>
          <a:bodyPr>
            <a:normAutofit/>
          </a:bodyPr>
          <a:lstStyle/>
          <a:p>
            <a:pPr marL="742950" indent="-742950">
              <a:spcAft>
                <a:spcPts val="1200"/>
              </a:spcAft>
              <a:buFont typeface="+mj-lt"/>
              <a:buAutoNum type="arabicPeriod" startAt="2"/>
            </a:pPr>
            <a:r>
              <a:rPr lang="en-US" sz="4000" dirty="0"/>
              <a:t>The gospel doesn't need our </a:t>
            </a:r>
            <a:r>
              <a:rPr lang="en-US" sz="4000" b="1" u="sng" dirty="0">
                <a:latin typeface="Lato Black" panose="020F0502020204030203" pitchFamily="34" charset="0"/>
                <a:ea typeface="Lato Black" panose="020F0502020204030203" pitchFamily="34" charset="0"/>
                <a:cs typeface="Lato Black" panose="020F0502020204030203" pitchFamily="34" charset="0"/>
              </a:rPr>
              <a:t>cleverness</a:t>
            </a:r>
            <a:r>
              <a:rPr lang="en-US" sz="4000" dirty="0"/>
              <a:t>. That empties the cross of its power, 1:17.</a:t>
            </a:r>
          </a:p>
        </p:txBody>
      </p:sp>
    </p:spTree>
    <p:extLst>
      <p:ext uri="{BB962C8B-B14F-4D97-AF65-F5344CB8AC3E}">
        <p14:creationId xmlns:p14="http://schemas.microsoft.com/office/powerpoint/2010/main" val="4222564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C860F-0C45-1A48-E5A4-9E5EEFDA14C0}"/>
              </a:ext>
            </a:extLst>
          </p:cNvPr>
          <p:cNvSpPr>
            <a:spLocks noGrp="1"/>
          </p:cNvSpPr>
          <p:nvPr>
            <p:ph type="title"/>
          </p:nvPr>
        </p:nvSpPr>
        <p:spPr/>
        <p:txBody>
          <a:bodyPr>
            <a:normAutofit/>
          </a:bodyPr>
          <a:lstStyle/>
          <a:p>
            <a:r>
              <a:rPr lang="en-US" dirty="0"/>
              <a:t>A. The Relationship Building Gospel</a:t>
            </a:r>
          </a:p>
        </p:txBody>
      </p:sp>
      <p:sp>
        <p:nvSpPr>
          <p:cNvPr id="3" name="Text Placeholder 2">
            <a:extLst>
              <a:ext uri="{FF2B5EF4-FFF2-40B4-BE49-F238E27FC236}">
                <a16:creationId xmlns:a16="http://schemas.microsoft.com/office/drawing/2014/main" id="{288D462D-6813-483B-B6F8-7D2C73C6EC31}"/>
              </a:ext>
            </a:extLst>
          </p:cNvPr>
          <p:cNvSpPr>
            <a:spLocks noGrp="1"/>
          </p:cNvSpPr>
          <p:nvPr>
            <p:ph type="body" sz="quarter" idx="10"/>
          </p:nvPr>
        </p:nvSpPr>
        <p:spPr>
          <a:xfrm>
            <a:off x="598489" y="1251437"/>
            <a:ext cx="7352816" cy="3642243"/>
          </a:xfrm>
        </p:spPr>
        <p:txBody>
          <a:bodyPr>
            <a:normAutofit/>
          </a:bodyPr>
          <a:lstStyle/>
          <a:p>
            <a:pPr marL="742950" indent="-742950">
              <a:spcAft>
                <a:spcPts val="1200"/>
              </a:spcAft>
              <a:buFont typeface="+mj-lt"/>
              <a:buAutoNum type="arabicPeriod" startAt="3"/>
            </a:pPr>
            <a:r>
              <a:rPr lang="en-US" sz="4400" dirty="0"/>
              <a:t>The gospel made Paul </a:t>
            </a:r>
            <a:br>
              <a:rPr lang="en-US" sz="4400" dirty="0"/>
            </a:br>
            <a:r>
              <a:rPr lang="en-US" sz="4400" dirty="0"/>
              <a:t>a spiritual </a:t>
            </a:r>
            <a:r>
              <a:rPr lang="en-US" sz="4400" b="1" u="sng" dirty="0">
                <a:latin typeface="Lato Black" panose="020F0502020204030203" pitchFamily="34" charset="0"/>
                <a:ea typeface="Lato Black" panose="020F0502020204030203" pitchFamily="34" charset="0"/>
                <a:cs typeface="Lato Black" panose="020F0502020204030203" pitchFamily="34" charset="0"/>
              </a:rPr>
              <a:t>father</a:t>
            </a:r>
            <a:r>
              <a:rPr lang="en-US" sz="4400" dirty="0"/>
              <a:t> to the Corinthians. </a:t>
            </a:r>
          </a:p>
          <a:p>
            <a:pPr marL="1097280" lvl="1" indent="-457200"/>
            <a:r>
              <a:rPr lang="en-US" sz="3600" b="1" u="sng" dirty="0">
                <a:latin typeface="Lato Black" panose="020F0502020204030203" pitchFamily="34" charset="0"/>
                <a:ea typeface="Lato Black" panose="020F0502020204030203" pitchFamily="34" charset="0"/>
                <a:cs typeface="Lato Black" panose="020F0502020204030203" pitchFamily="34" charset="0"/>
              </a:rPr>
              <a:t>1 Corinthians 4:14-15</a:t>
            </a:r>
            <a:endParaRPr lang="en-US" sz="3600" dirty="0"/>
          </a:p>
        </p:txBody>
      </p:sp>
    </p:spTree>
    <p:extLst>
      <p:ext uri="{BB962C8B-B14F-4D97-AF65-F5344CB8AC3E}">
        <p14:creationId xmlns:p14="http://schemas.microsoft.com/office/powerpoint/2010/main" val="1782567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6EECCC-3A01-D3E4-2FBD-AD51DCDED383}"/>
              </a:ext>
            </a:extLst>
          </p:cNvPr>
          <p:cNvSpPr>
            <a:spLocks noGrp="1"/>
          </p:cNvSpPr>
          <p:nvPr>
            <p:ph type="body" sz="quarter" idx="10"/>
          </p:nvPr>
        </p:nvSpPr>
        <p:spPr/>
        <p:txBody>
          <a:bodyPr>
            <a:normAutofit/>
          </a:bodyPr>
          <a:lstStyle/>
          <a:p>
            <a:r>
              <a:rPr lang="en-US" sz="2800" baseline="30000" dirty="0"/>
              <a:t>14</a:t>
            </a:r>
            <a:r>
              <a:rPr lang="en-US" sz="2800" dirty="0"/>
              <a:t> I do not write these things to shame you, but to admonish you as my beloved children. </a:t>
            </a:r>
            <a:r>
              <a:rPr lang="en-US" sz="2800" baseline="30000" dirty="0"/>
              <a:t>15</a:t>
            </a:r>
            <a:r>
              <a:rPr lang="en-US" sz="2800" dirty="0"/>
              <a:t> For if you were to have countless tutors in Christ, yet you would not have many fathers, for in Christ Jesus I became your father through the gospel.</a:t>
            </a:r>
          </a:p>
        </p:txBody>
      </p:sp>
      <p:sp>
        <p:nvSpPr>
          <p:cNvPr id="3" name="Text Placeholder 2">
            <a:extLst>
              <a:ext uri="{FF2B5EF4-FFF2-40B4-BE49-F238E27FC236}">
                <a16:creationId xmlns:a16="http://schemas.microsoft.com/office/drawing/2014/main" id="{348B5D8D-E674-E03F-7015-63B50CC0917D}"/>
              </a:ext>
            </a:extLst>
          </p:cNvPr>
          <p:cNvSpPr>
            <a:spLocks noGrp="1"/>
          </p:cNvSpPr>
          <p:nvPr>
            <p:ph type="body" sz="quarter" idx="11"/>
          </p:nvPr>
        </p:nvSpPr>
        <p:spPr/>
        <p:txBody>
          <a:bodyPr/>
          <a:lstStyle/>
          <a:p>
            <a:r>
              <a:rPr lang="en-US" dirty="0"/>
              <a:t>- 1 Corinthians 4:14-15</a:t>
            </a:r>
          </a:p>
        </p:txBody>
      </p:sp>
    </p:spTree>
    <p:extLst>
      <p:ext uri="{BB962C8B-B14F-4D97-AF65-F5344CB8AC3E}">
        <p14:creationId xmlns:p14="http://schemas.microsoft.com/office/powerpoint/2010/main" val="3617422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00C6F-015D-F43C-5D9A-710C414B6429}"/>
              </a:ext>
            </a:extLst>
          </p:cNvPr>
          <p:cNvSpPr>
            <a:spLocks noGrp="1"/>
          </p:cNvSpPr>
          <p:nvPr>
            <p:ph type="title"/>
          </p:nvPr>
        </p:nvSpPr>
        <p:spPr/>
        <p:txBody>
          <a:bodyPr>
            <a:normAutofit/>
          </a:bodyPr>
          <a:lstStyle/>
          <a:p>
            <a:r>
              <a:rPr lang="en-US" dirty="0"/>
              <a:t>The Core of the Gospel</a:t>
            </a:r>
          </a:p>
        </p:txBody>
      </p:sp>
      <p:sp>
        <p:nvSpPr>
          <p:cNvPr id="3" name="Text Placeholder 2">
            <a:extLst>
              <a:ext uri="{FF2B5EF4-FFF2-40B4-BE49-F238E27FC236}">
                <a16:creationId xmlns:a16="http://schemas.microsoft.com/office/drawing/2014/main" id="{2847CB34-5FD3-C309-2598-7E17E15ACBFF}"/>
              </a:ext>
            </a:extLst>
          </p:cNvPr>
          <p:cNvSpPr>
            <a:spLocks noGrp="1"/>
          </p:cNvSpPr>
          <p:nvPr>
            <p:ph type="body" sz="quarter" idx="10"/>
          </p:nvPr>
        </p:nvSpPr>
        <p:spPr/>
        <p:txBody>
          <a:bodyPr>
            <a:normAutofit/>
          </a:bodyPr>
          <a:lstStyle/>
          <a:p>
            <a:pPr marL="649224" indent="-649224">
              <a:buFont typeface="+mj-lt"/>
              <a:buAutoNum type="alphaUcPeriod"/>
            </a:pPr>
            <a:r>
              <a:rPr lang="en-US" sz="2400" dirty="0"/>
              <a:t>The Relationship Building Gospel</a:t>
            </a:r>
          </a:p>
          <a:p>
            <a:pPr marL="832104" indent="-832104">
              <a:buFont typeface="+mj-lt"/>
              <a:buAutoNum type="alphaUcPeriod"/>
            </a:pPr>
            <a:r>
              <a:rPr lang="en-US" sz="5400" b="1" dirty="0"/>
              <a:t>Ensuring the </a:t>
            </a:r>
            <a:br>
              <a:rPr lang="en-US" sz="5400" b="1" dirty="0"/>
            </a:br>
            <a:r>
              <a:rPr lang="en-US" sz="5400" b="1" dirty="0"/>
              <a:t>Gospel’s Future</a:t>
            </a:r>
          </a:p>
        </p:txBody>
      </p:sp>
    </p:spTree>
    <p:extLst>
      <p:ext uri="{BB962C8B-B14F-4D97-AF65-F5344CB8AC3E}">
        <p14:creationId xmlns:p14="http://schemas.microsoft.com/office/powerpoint/2010/main" val="3901583224"/>
      </p:ext>
    </p:extLst>
  </p:cSld>
  <p:clrMapOvr>
    <a:masterClrMapping/>
  </p:clrMapOvr>
</p:sld>
</file>

<file path=ppt/theme/theme1.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762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2083</TotalTime>
  <Words>1166</Words>
  <Application>Microsoft Macintosh PowerPoint</Application>
  <PresentationFormat>On-screen Show (16:9)</PresentationFormat>
  <Paragraphs>79</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Book Antiqua</vt:lpstr>
      <vt:lpstr>Calibri</vt:lpstr>
      <vt:lpstr>Lato</vt:lpstr>
      <vt:lpstr>Lato Black</vt:lpstr>
      <vt:lpstr>With Title</vt:lpstr>
      <vt:lpstr>PowerPoint Presentation</vt:lpstr>
      <vt:lpstr>The Core of the Gospel</vt:lpstr>
      <vt:lpstr>A. The Relationship Building Gospel</vt:lpstr>
      <vt:lpstr>PowerPoint Presentation</vt:lpstr>
      <vt:lpstr>PowerPoint Presentation</vt:lpstr>
      <vt:lpstr>A. The Relationship Building Gospel</vt:lpstr>
      <vt:lpstr>A. The Relationship Building Gospel</vt:lpstr>
      <vt:lpstr>PowerPoint Presentation</vt:lpstr>
      <vt:lpstr>The Core of the Gospel</vt:lpstr>
      <vt:lpstr>B. Ensuring the Gospel’s Future</vt:lpstr>
      <vt:lpstr>PowerPoint Presentation</vt:lpstr>
      <vt:lpstr>B. Ensuring the Gospel’s Future</vt:lpstr>
      <vt:lpstr>PowerPoint Presentation</vt:lpstr>
      <vt:lpstr>B. Ensuring the Gospel’s Future</vt:lpstr>
      <vt:lpstr>PowerPoint Presentation</vt:lpstr>
      <vt:lpstr>PowerPoint Presentation</vt:lpstr>
      <vt:lpstr>PowerPoint Presentation</vt:lpstr>
      <vt:lpstr>B. Ensuring the Gospel’s Future</vt:lpstr>
      <vt:lpstr>PowerPoint Presentation</vt:lpstr>
      <vt:lpstr>PowerPoint Presentation</vt:lpstr>
      <vt:lpstr>B. Ensuring the Gospel’s Future</vt:lpstr>
      <vt:lpstr>PowerPoint Presentation</vt:lpstr>
      <vt:lpstr>The Core of the Gospel</vt:lpstr>
      <vt:lpstr>C. Ensuring the Gospel’s Future</vt:lpstr>
      <vt:lpstr>PowerPoint Presentation</vt:lpstr>
      <vt:lpstr>PowerPoint Presentation</vt:lpstr>
      <vt:lpstr>C. Ensuring the Gospel’s Future</vt:lpstr>
      <vt:lpstr>PowerPoint Presentation</vt:lpstr>
      <vt:lpstr>C. Ensuring the Gospel’s Future</vt:lpstr>
      <vt:lpstr>PowerPoint Presentation</vt:lpstr>
      <vt:lpstr>C. Ensuring the Gospel’s Future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HalBook</dc:creator>
  <cp:lastModifiedBy>Hal Gatewood</cp:lastModifiedBy>
  <cp:revision>277</cp:revision>
  <dcterms:created xsi:type="dcterms:W3CDTF">2014-04-30T18:34:38Z</dcterms:created>
  <dcterms:modified xsi:type="dcterms:W3CDTF">2022-09-21T19:01:02Z</dcterms:modified>
</cp:coreProperties>
</file>