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9"/>
  </p:handoutMasterIdLst>
  <p:sldIdLst>
    <p:sldId id="256" r:id="rId2"/>
    <p:sldId id="257" r:id="rId3"/>
    <p:sldId id="258" r:id="rId4"/>
    <p:sldId id="259" r:id="rId5"/>
    <p:sldId id="260" r:id="rId6"/>
    <p:sldId id="261" r:id="rId7"/>
    <p:sldId id="263" r:id="rId8"/>
    <p:sldId id="264" r:id="rId9"/>
    <p:sldId id="265" r:id="rId10"/>
    <p:sldId id="266" r:id="rId11"/>
    <p:sldId id="283"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3B12"/>
    <a:srgbClr val="272B30"/>
    <a:srgbClr val="78C074"/>
    <a:srgbClr val="3E9BF8"/>
    <a:srgbClr val="904B25"/>
    <a:srgbClr val="C0652E"/>
    <a:srgbClr val="871C17"/>
    <a:srgbClr val="A5241D"/>
    <a:srgbClr val="16313B"/>
    <a:srgbClr val="0C1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96"/>
    <p:restoredTop sz="94133"/>
  </p:normalViewPr>
  <p:slideViewPr>
    <p:cSldViewPr snapToGrid="0" snapToObjects="1">
      <p:cViewPr varScale="1">
        <p:scale>
          <a:sx n="172" d="100"/>
          <a:sy n="172" d="100"/>
        </p:scale>
        <p:origin x="220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8/25/21</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1949826"/>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1884717"/>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1881847"/>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181940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69" r:id="rId5"/>
    <p:sldLayoutId id="2147483668" r:id="rId6"/>
    <p:sldLayoutId id="2147483670" r:id="rId7"/>
    <p:sldLayoutId id="2147483671" r:id="rId8"/>
    <p:sldLayoutId id="2147483672" r:id="rId9"/>
    <p:sldLayoutId id="2147483673" r:id="rId10"/>
    <p:sldLayoutId id="2147483674" r:id="rId11"/>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0092"/>
            <a:ext cx="2089632" cy="3363913"/>
          </a:xfrm>
        </p:spPr>
        <p:txBody>
          <a:bodyPr/>
          <a:lstStyle/>
          <a:p>
            <a:r>
              <a:rPr lang="en-US" dirty="0"/>
              <a:t>1</a:t>
            </a:r>
          </a:p>
        </p:txBody>
      </p:sp>
      <p:sp>
        <p:nvSpPr>
          <p:cNvPr id="3" name="Subtitle 2"/>
          <p:cNvSpPr>
            <a:spLocks noGrp="1"/>
          </p:cNvSpPr>
          <p:nvPr>
            <p:ph type="subTitle" idx="1"/>
          </p:nvPr>
        </p:nvSpPr>
        <p:spPr>
          <a:xfrm>
            <a:off x="2902520" y="2745072"/>
            <a:ext cx="5633385" cy="1239893"/>
          </a:xfrm>
        </p:spPr>
        <p:txBody>
          <a:bodyPr/>
          <a:lstStyle/>
          <a:p>
            <a:r>
              <a:rPr lang="en-US" sz="4400" dirty="0"/>
              <a:t>Our Concept of God</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DE650-73F7-6C4D-AD2E-1042150B290E}"/>
              </a:ext>
            </a:extLst>
          </p:cNvPr>
          <p:cNvSpPr/>
          <p:nvPr/>
        </p:nvSpPr>
        <p:spPr>
          <a:xfrm>
            <a:off x="5389938" y="3466770"/>
            <a:ext cx="3256319" cy="461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D1C270-958C-924E-9339-9C844325C6BD}"/>
              </a:ext>
            </a:extLst>
          </p:cNvPr>
          <p:cNvSpPr txBox="1"/>
          <p:nvPr/>
        </p:nvSpPr>
        <p:spPr>
          <a:xfrm>
            <a:off x="6589937" y="1606347"/>
            <a:ext cx="1973617" cy="584775"/>
          </a:xfrm>
          <a:prstGeom prst="rect">
            <a:avLst/>
          </a:prstGeom>
          <a:noFill/>
        </p:spPr>
        <p:txBody>
          <a:bodyPr wrap="none" rtlCol="0">
            <a:spAutoFit/>
          </a:bodyPr>
          <a:lstStyle/>
          <a:p>
            <a:r>
              <a:rPr lang="en-US" sz="3200" b="1" dirty="0">
                <a:latin typeface="Lato Black" panose="020F0502020204030203" pitchFamily="34" charset="0"/>
                <a:ea typeface="Lato Black" panose="020F0502020204030203" pitchFamily="34" charset="0"/>
                <a:cs typeface="Lato Black" panose="020F0502020204030203" pitchFamily="34" charset="0"/>
              </a:rPr>
              <a:t>Tertullian</a:t>
            </a:r>
          </a:p>
        </p:txBody>
      </p:sp>
      <p:cxnSp>
        <p:nvCxnSpPr>
          <p:cNvPr id="5" name="Straight Connector 4">
            <a:extLst>
              <a:ext uri="{FF2B5EF4-FFF2-40B4-BE49-F238E27FC236}">
                <a16:creationId xmlns:a16="http://schemas.microsoft.com/office/drawing/2014/main" id="{5C845745-EBDE-244E-B852-A91EE9D93A15}"/>
              </a:ext>
            </a:extLst>
          </p:cNvPr>
          <p:cNvCxnSpPr>
            <a:cxnSpLocks/>
          </p:cNvCxnSpPr>
          <p:nvPr/>
        </p:nvCxnSpPr>
        <p:spPr>
          <a:xfrm flipH="1">
            <a:off x="3307743" y="2282025"/>
            <a:ext cx="5255811" cy="0"/>
          </a:xfrm>
          <a:prstGeom prst="line">
            <a:avLst/>
          </a:prstGeom>
          <a:ln w="76200"/>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5119343B-D727-B147-9DC1-2C850DE5AADA}"/>
              </a:ext>
            </a:extLst>
          </p:cNvPr>
          <p:cNvPicPr>
            <a:picLocks noChangeAspect="1"/>
          </p:cNvPicPr>
          <p:nvPr/>
        </p:nvPicPr>
        <p:blipFill>
          <a:blip r:embed="rId2"/>
          <a:stretch>
            <a:fillRect/>
          </a:stretch>
        </p:blipFill>
        <p:spPr>
          <a:xfrm>
            <a:off x="763270" y="406400"/>
            <a:ext cx="3594100" cy="4330700"/>
          </a:xfrm>
          <a:prstGeom prst="rect">
            <a:avLst/>
          </a:prstGeom>
        </p:spPr>
      </p:pic>
      <p:sp>
        <p:nvSpPr>
          <p:cNvPr id="6" name="TextBox 5">
            <a:extLst>
              <a:ext uri="{FF2B5EF4-FFF2-40B4-BE49-F238E27FC236}">
                <a16:creationId xmlns:a16="http://schemas.microsoft.com/office/drawing/2014/main" id="{A8B70D30-80A5-E744-9A0D-6FE0BEF8D4CC}"/>
              </a:ext>
            </a:extLst>
          </p:cNvPr>
          <p:cNvSpPr txBox="1"/>
          <p:nvPr/>
        </p:nvSpPr>
        <p:spPr>
          <a:xfrm>
            <a:off x="5472643" y="2366236"/>
            <a:ext cx="3090911" cy="830997"/>
          </a:xfrm>
          <a:prstGeom prst="rect">
            <a:avLst/>
          </a:prstGeom>
          <a:noFill/>
        </p:spPr>
        <p:txBody>
          <a:bodyPr wrap="none" rtlCol="0">
            <a:spAutoFit/>
          </a:bodyPr>
          <a:lstStyle/>
          <a:p>
            <a:pPr algn="r"/>
            <a:r>
              <a:rPr lang="en-US" sz="2400" dirty="0">
                <a:latin typeface="Lato Medium" panose="020F0502020204030203" pitchFamily="34" charset="0"/>
                <a:ea typeface="Lato Medium" panose="020F0502020204030203" pitchFamily="34" charset="0"/>
                <a:cs typeface="Lato Medium" panose="020F0502020204030203" pitchFamily="34" charset="0"/>
              </a:rPr>
              <a:t>3</a:t>
            </a:r>
            <a:r>
              <a:rPr lang="en-US" sz="2400" baseline="30000" dirty="0">
                <a:latin typeface="Lato Medium" panose="020F0502020204030203" pitchFamily="34" charset="0"/>
                <a:ea typeface="Lato Medium" panose="020F0502020204030203" pitchFamily="34" charset="0"/>
                <a:cs typeface="Lato Medium" panose="020F0502020204030203" pitchFamily="34" charset="0"/>
              </a:rPr>
              <a:t>rd</a:t>
            </a:r>
            <a:r>
              <a:rPr lang="en-US" sz="2400" dirty="0">
                <a:latin typeface="Lato Medium" panose="020F0502020204030203" pitchFamily="34" charset="0"/>
                <a:ea typeface="Lato Medium" panose="020F0502020204030203" pitchFamily="34" charset="0"/>
                <a:cs typeface="Lato Medium" panose="020F0502020204030203" pitchFamily="34" charset="0"/>
              </a:rPr>
              <a:t> Century Apologist</a:t>
            </a:r>
            <a:br>
              <a:rPr lang="en-US" sz="2400" dirty="0">
                <a:latin typeface="Lato Medium" panose="020F0502020204030203" pitchFamily="34" charset="0"/>
                <a:ea typeface="Lato Medium" panose="020F0502020204030203" pitchFamily="34" charset="0"/>
                <a:cs typeface="Lato Medium" panose="020F0502020204030203" pitchFamily="34" charset="0"/>
              </a:rPr>
            </a:br>
            <a:r>
              <a:rPr lang="en-US" sz="2400" dirty="0">
                <a:latin typeface="Lato Medium" panose="020F0502020204030203" pitchFamily="34" charset="0"/>
                <a:ea typeface="Lato Medium" panose="020F0502020204030203" pitchFamily="34" charset="0"/>
                <a:cs typeface="Lato Medium" panose="020F0502020204030203" pitchFamily="34" charset="0"/>
              </a:rPr>
              <a:t>God – Trinity</a:t>
            </a:r>
          </a:p>
        </p:txBody>
      </p:sp>
      <p:sp>
        <p:nvSpPr>
          <p:cNvPr id="9" name="Rectangle 8">
            <a:extLst>
              <a:ext uri="{FF2B5EF4-FFF2-40B4-BE49-F238E27FC236}">
                <a16:creationId xmlns:a16="http://schemas.microsoft.com/office/drawing/2014/main" id="{53E9A212-A561-E04C-9C32-881C78C9B86C}"/>
              </a:ext>
            </a:extLst>
          </p:cNvPr>
          <p:cNvSpPr/>
          <p:nvPr/>
        </p:nvSpPr>
        <p:spPr>
          <a:xfrm>
            <a:off x="5591265" y="3512692"/>
            <a:ext cx="2853666" cy="369332"/>
          </a:xfrm>
          <a:prstGeom prst="rect">
            <a:avLst/>
          </a:prstGeom>
        </p:spPr>
        <p:txBody>
          <a:bodyPr wrap="none">
            <a:spAutoFit/>
          </a:bodyPr>
          <a:lstStyle/>
          <a:p>
            <a:pPr algn="r"/>
            <a:r>
              <a:rPr lang="en-US" b="1" dirty="0">
                <a:solidFill>
                  <a:srgbClr val="272B30"/>
                </a:solidFill>
                <a:latin typeface="Lato Black" panose="020F0502020204030203" pitchFamily="34" charset="0"/>
                <a:ea typeface="Lato Black" panose="020F0502020204030203" pitchFamily="34" charset="0"/>
                <a:cs typeface="Lato Black" panose="020F0502020204030203" pitchFamily="34" charset="0"/>
              </a:rPr>
              <a:t>Father – Son – Holy Spirit</a:t>
            </a:r>
          </a:p>
        </p:txBody>
      </p:sp>
    </p:spTree>
    <p:extLst>
      <p:ext uri="{BB962C8B-B14F-4D97-AF65-F5344CB8AC3E}">
        <p14:creationId xmlns:p14="http://schemas.microsoft.com/office/powerpoint/2010/main" val="326702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DE650-73F7-6C4D-AD2E-1042150B290E}"/>
              </a:ext>
            </a:extLst>
          </p:cNvPr>
          <p:cNvSpPr/>
          <p:nvPr/>
        </p:nvSpPr>
        <p:spPr>
          <a:xfrm>
            <a:off x="1046889" y="919249"/>
            <a:ext cx="4022036" cy="2937779"/>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9D1C270-958C-924E-9339-9C844325C6BD}"/>
              </a:ext>
            </a:extLst>
          </p:cNvPr>
          <p:cNvSpPr txBox="1"/>
          <p:nvPr/>
        </p:nvSpPr>
        <p:spPr>
          <a:xfrm>
            <a:off x="6582503" y="1831407"/>
            <a:ext cx="1653017" cy="584775"/>
          </a:xfrm>
          <a:prstGeom prst="rect">
            <a:avLst/>
          </a:prstGeom>
          <a:noFill/>
        </p:spPr>
        <p:txBody>
          <a:bodyPr wrap="none" rtlCol="0">
            <a:spAutoFit/>
          </a:bodyPr>
          <a:lstStyle/>
          <a:p>
            <a:r>
              <a:rPr lang="en-US" sz="3200" b="1" dirty="0" err="1">
                <a:latin typeface="Lato Black" panose="020F0502020204030203" pitchFamily="34" charset="0"/>
                <a:ea typeface="Lato Black" panose="020F0502020204030203" pitchFamily="34" charset="0"/>
                <a:cs typeface="Lato Black" panose="020F0502020204030203" pitchFamily="34" charset="0"/>
              </a:rPr>
              <a:t>Praxeas</a:t>
            </a:r>
            <a:endParaRPr lang="en-US" sz="3200" b="1"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5" name="Straight Connector 4">
            <a:extLst>
              <a:ext uri="{FF2B5EF4-FFF2-40B4-BE49-F238E27FC236}">
                <a16:creationId xmlns:a16="http://schemas.microsoft.com/office/drawing/2014/main" id="{5C845745-EBDE-244E-B852-A91EE9D93A15}"/>
              </a:ext>
            </a:extLst>
          </p:cNvPr>
          <p:cNvCxnSpPr>
            <a:cxnSpLocks/>
          </p:cNvCxnSpPr>
          <p:nvPr/>
        </p:nvCxnSpPr>
        <p:spPr>
          <a:xfrm flipH="1">
            <a:off x="3300309" y="2507085"/>
            <a:ext cx="5255811"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8B70D30-80A5-E744-9A0D-6FE0BEF8D4CC}"/>
              </a:ext>
            </a:extLst>
          </p:cNvPr>
          <p:cNvSpPr txBox="1"/>
          <p:nvPr/>
        </p:nvSpPr>
        <p:spPr>
          <a:xfrm>
            <a:off x="5423079" y="2628516"/>
            <a:ext cx="2813591" cy="461665"/>
          </a:xfrm>
          <a:prstGeom prst="rect">
            <a:avLst/>
          </a:prstGeom>
          <a:noFill/>
        </p:spPr>
        <p:txBody>
          <a:bodyPr wrap="none" rtlCol="0">
            <a:spAutoFit/>
          </a:bodyPr>
          <a:lstStyle/>
          <a:p>
            <a:pPr algn="r"/>
            <a:r>
              <a:rPr lang="en-US" sz="2400" dirty="0">
                <a:latin typeface="Lato Medium" panose="020F0502020204030203" pitchFamily="34" charset="0"/>
                <a:ea typeface="Lato Medium" panose="020F0502020204030203" pitchFamily="34" charset="0"/>
                <a:cs typeface="Lato Medium" panose="020F0502020204030203" pitchFamily="34" charset="0"/>
              </a:rPr>
              <a:t>3</a:t>
            </a:r>
            <a:r>
              <a:rPr lang="en-US" sz="2400" baseline="30000" dirty="0">
                <a:latin typeface="Lato Medium" panose="020F0502020204030203" pitchFamily="34" charset="0"/>
                <a:ea typeface="Lato Medium" panose="020F0502020204030203" pitchFamily="34" charset="0"/>
                <a:cs typeface="Lato Medium" panose="020F0502020204030203" pitchFamily="34" charset="0"/>
              </a:rPr>
              <a:t>rd</a:t>
            </a:r>
            <a:r>
              <a:rPr lang="en-US" sz="2400" dirty="0">
                <a:latin typeface="Lato Medium" panose="020F0502020204030203" pitchFamily="34" charset="0"/>
                <a:ea typeface="Lato Medium" panose="020F0502020204030203" pitchFamily="34" charset="0"/>
                <a:cs typeface="Lato Medium" panose="020F0502020204030203" pitchFamily="34" charset="0"/>
              </a:rPr>
              <a:t> Century Heretic</a:t>
            </a:r>
          </a:p>
        </p:txBody>
      </p:sp>
      <p:sp>
        <p:nvSpPr>
          <p:cNvPr id="9" name="Rectangle 8">
            <a:extLst>
              <a:ext uri="{FF2B5EF4-FFF2-40B4-BE49-F238E27FC236}">
                <a16:creationId xmlns:a16="http://schemas.microsoft.com/office/drawing/2014/main" id="{53E9A212-A561-E04C-9C32-881C78C9B86C}"/>
              </a:ext>
            </a:extLst>
          </p:cNvPr>
          <p:cNvSpPr/>
          <p:nvPr/>
        </p:nvSpPr>
        <p:spPr>
          <a:xfrm>
            <a:off x="1401042" y="1110865"/>
            <a:ext cx="3313728" cy="2554545"/>
          </a:xfrm>
          <a:prstGeom prst="rect">
            <a:avLst/>
          </a:prstGeom>
        </p:spPr>
        <p:txBody>
          <a:bodyPr wrap="none">
            <a:spAutoFit/>
          </a:bodyPr>
          <a:lstStyle/>
          <a:p>
            <a:pPr algn="ctr"/>
            <a: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t>GOD</a:t>
            </a:r>
            <a:b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br>
            <a: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t>FATHER</a:t>
            </a:r>
            <a:b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br>
            <a: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t>SON</a:t>
            </a:r>
            <a:b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br>
            <a:r>
              <a:rPr lang="en-US" sz="4000" b="1" dirty="0">
                <a:solidFill>
                  <a:srgbClr val="AC3B12"/>
                </a:solidFill>
                <a:latin typeface="Lato" panose="020F0502020204030203" pitchFamily="34" charset="0"/>
                <a:ea typeface="Lato" panose="020F0502020204030203" pitchFamily="34" charset="0"/>
                <a:cs typeface="Lato" panose="020F0502020204030203" pitchFamily="34" charset="0"/>
              </a:rPr>
              <a:t>HOLY SPIRIT</a:t>
            </a:r>
          </a:p>
        </p:txBody>
      </p:sp>
      <p:sp>
        <p:nvSpPr>
          <p:cNvPr id="10" name="TextBox 9">
            <a:extLst>
              <a:ext uri="{FF2B5EF4-FFF2-40B4-BE49-F238E27FC236}">
                <a16:creationId xmlns:a16="http://schemas.microsoft.com/office/drawing/2014/main" id="{FF11F4F8-AE93-CC4B-99A0-36B7370B60AD}"/>
              </a:ext>
            </a:extLst>
          </p:cNvPr>
          <p:cNvSpPr txBox="1"/>
          <p:nvPr/>
        </p:nvSpPr>
        <p:spPr>
          <a:xfrm>
            <a:off x="1018726" y="3963573"/>
            <a:ext cx="4078361" cy="461665"/>
          </a:xfrm>
          <a:prstGeom prst="rect">
            <a:avLst/>
          </a:prstGeom>
          <a:noFill/>
        </p:spPr>
        <p:txBody>
          <a:bodyPr wrap="none" rtlCol="0">
            <a:spAutoFit/>
          </a:bodyPr>
          <a:lstStyle/>
          <a:p>
            <a:pPr algn="ctr"/>
            <a:r>
              <a:rPr lang="en-US" sz="2400" b="1" dirty="0">
                <a:latin typeface="Lato Black" panose="020F0502020204030203" pitchFamily="34" charset="0"/>
                <a:ea typeface="Lato Black" panose="020F0502020204030203" pitchFamily="34" charset="0"/>
                <a:cs typeface="Lato Black" panose="020F0502020204030203" pitchFamily="34" charset="0"/>
              </a:rPr>
              <a:t>ALL NAMES FOR ONE GOD</a:t>
            </a:r>
          </a:p>
        </p:txBody>
      </p:sp>
    </p:spTree>
    <p:extLst>
      <p:ext uri="{BB962C8B-B14F-4D97-AF65-F5344CB8AC3E}">
        <p14:creationId xmlns:p14="http://schemas.microsoft.com/office/powerpoint/2010/main" val="62996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CAF6C-3678-4D47-B55E-90461C21CF85}"/>
              </a:ext>
            </a:extLst>
          </p:cNvPr>
          <p:cNvSpPr>
            <a:spLocks noGrp="1"/>
          </p:cNvSpPr>
          <p:nvPr>
            <p:ph type="title"/>
          </p:nvPr>
        </p:nvSpPr>
        <p:spPr>
          <a:xfrm>
            <a:off x="2051437" y="465439"/>
            <a:ext cx="6477278" cy="4236288"/>
          </a:xfrm>
        </p:spPr>
        <p:txBody>
          <a:bodyPr/>
          <a:lstStyle/>
          <a:p>
            <a:pPr algn="l"/>
            <a:r>
              <a:rPr lang="en-US" dirty="0"/>
              <a:t>… the Father, Son and Holy Spirit are one in essence – </a:t>
            </a:r>
            <a:br>
              <a:rPr lang="en-US" dirty="0"/>
            </a:br>
            <a:r>
              <a:rPr lang="en-US" dirty="0"/>
              <a:t>not one in person…</a:t>
            </a:r>
            <a:br>
              <a:rPr lang="en-US" dirty="0"/>
            </a:br>
            <a:br>
              <a:rPr lang="en-US" sz="2000" dirty="0"/>
            </a:br>
            <a:r>
              <a:rPr lang="en-US" sz="3600" b="0" dirty="0"/>
              <a:t>- Tertullian</a:t>
            </a:r>
            <a:endParaRPr lang="en-US" b="0" dirty="0"/>
          </a:p>
        </p:txBody>
      </p:sp>
      <p:pic>
        <p:nvPicPr>
          <p:cNvPr id="6" name="Picture 5" descr="Icon&#10;&#10;Description automatically generated">
            <a:extLst>
              <a:ext uri="{FF2B5EF4-FFF2-40B4-BE49-F238E27FC236}">
                <a16:creationId xmlns:a16="http://schemas.microsoft.com/office/drawing/2014/main" id="{37DC0A67-82AC-2547-8F8B-C1486D918BBB}"/>
              </a:ext>
            </a:extLst>
          </p:cNvPr>
          <p:cNvPicPr>
            <a:picLocks noChangeAspect="1"/>
          </p:cNvPicPr>
          <p:nvPr/>
        </p:nvPicPr>
        <p:blipFill>
          <a:blip r:embed="rId2"/>
          <a:stretch>
            <a:fillRect/>
          </a:stretch>
        </p:blipFill>
        <p:spPr>
          <a:xfrm>
            <a:off x="615285" y="1033670"/>
            <a:ext cx="1367625" cy="1367625"/>
          </a:xfrm>
          <a:prstGeom prst="rect">
            <a:avLst/>
          </a:prstGeom>
        </p:spPr>
      </p:pic>
    </p:spTree>
    <p:extLst>
      <p:ext uri="{BB962C8B-B14F-4D97-AF65-F5344CB8AC3E}">
        <p14:creationId xmlns:p14="http://schemas.microsoft.com/office/powerpoint/2010/main" val="2953838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1F9E-6F9C-D040-B03F-0DBAC41442BE}"/>
              </a:ext>
            </a:extLst>
          </p:cNvPr>
          <p:cNvSpPr>
            <a:spLocks noGrp="1"/>
          </p:cNvSpPr>
          <p:nvPr>
            <p:ph type="title"/>
          </p:nvPr>
        </p:nvSpPr>
        <p:spPr/>
        <p:txBody>
          <a:bodyPr/>
          <a:lstStyle/>
          <a:p>
            <a:r>
              <a:rPr lang="en-US" dirty="0"/>
              <a:t>Nature of the Godhead</a:t>
            </a:r>
          </a:p>
        </p:txBody>
      </p:sp>
      <p:sp>
        <p:nvSpPr>
          <p:cNvPr id="3" name="Text Placeholder 2">
            <a:extLst>
              <a:ext uri="{FF2B5EF4-FFF2-40B4-BE49-F238E27FC236}">
                <a16:creationId xmlns:a16="http://schemas.microsoft.com/office/drawing/2014/main" id="{DA6EB6FD-1FAA-6C4D-8365-9FF720DD6AF8}"/>
              </a:ext>
            </a:extLst>
          </p:cNvPr>
          <p:cNvSpPr>
            <a:spLocks noGrp="1"/>
          </p:cNvSpPr>
          <p:nvPr>
            <p:ph type="body" sz="quarter" idx="10"/>
          </p:nvPr>
        </p:nvSpPr>
        <p:spPr>
          <a:xfrm>
            <a:off x="1033670" y="1251437"/>
            <a:ext cx="7478505" cy="3642243"/>
          </a:xfrm>
        </p:spPr>
        <p:txBody>
          <a:bodyPr>
            <a:normAutofit/>
          </a:bodyPr>
          <a:lstStyle/>
          <a:p>
            <a:pPr marL="0" indent="0">
              <a:buNone/>
            </a:pPr>
            <a:r>
              <a:rPr lang="en-US" sz="5400" b="1" dirty="0">
                <a:latin typeface="Lato Black" panose="020F0502020204030203" pitchFamily="34" charset="0"/>
                <a:ea typeface="Lato Black" panose="020F0502020204030203" pitchFamily="34" charset="0"/>
                <a:cs typeface="Lato Black" panose="020F0502020204030203" pitchFamily="34" charset="0"/>
              </a:rPr>
              <a:t>Shema</a:t>
            </a:r>
          </a:p>
        </p:txBody>
      </p:sp>
      <p:cxnSp>
        <p:nvCxnSpPr>
          <p:cNvPr id="5" name="Straight Connector 4">
            <a:extLst>
              <a:ext uri="{FF2B5EF4-FFF2-40B4-BE49-F238E27FC236}">
                <a16:creationId xmlns:a16="http://schemas.microsoft.com/office/drawing/2014/main" id="{340D3273-B399-644D-8081-A1BA8AE55B7C}"/>
              </a:ext>
            </a:extLst>
          </p:cNvPr>
          <p:cNvCxnSpPr/>
          <p:nvPr/>
        </p:nvCxnSpPr>
        <p:spPr>
          <a:xfrm>
            <a:off x="1296062" y="2313830"/>
            <a:ext cx="0" cy="243310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3D68B71-4A16-544E-B9FD-449F632175DE}"/>
              </a:ext>
            </a:extLst>
          </p:cNvPr>
          <p:cNvSpPr/>
          <p:nvPr/>
        </p:nvSpPr>
        <p:spPr>
          <a:xfrm>
            <a:off x="1777119" y="2571750"/>
            <a:ext cx="6205991" cy="1754326"/>
          </a:xfrm>
          <a:prstGeom prst="rect">
            <a:avLst/>
          </a:prstGeom>
        </p:spPr>
        <p:txBody>
          <a:bodyPr wrap="square">
            <a:spAutoFit/>
          </a:bodyPr>
          <a:lstStyle/>
          <a:p>
            <a:r>
              <a:rPr lang="en-US" sz="3600" dirty="0">
                <a:latin typeface="Lato Medium" panose="020F0502020204030203" pitchFamily="34" charset="0"/>
                <a:ea typeface="Lato Medium" panose="020F0502020204030203" pitchFamily="34" charset="0"/>
                <a:cs typeface="Lato Medium" panose="020F0502020204030203" pitchFamily="34" charset="0"/>
              </a:rPr>
              <a:t>“Hear, O Israel! The Lord is our God, the Lord is one!</a:t>
            </a:r>
          </a:p>
          <a:p>
            <a:r>
              <a:rPr lang="en-US" sz="3600" b="1" dirty="0">
                <a:latin typeface="Lato Medium" panose="020F0502020204030203" pitchFamily="34" charset="0"/>
                <a:ea typeface="Lato Medium" panose="020F0502020204030203" pitchFamily="34" charset="0"/>
                <a:cs typeface="Lato Medium" panose="020F0502020204030203" pitchFamily="34" charset="0"/>
              </a:rPr>
              <a:t>- Deuteronomy 6:4</a:t>
            </a:r>
          </a:p>
        </p:txBody>
      </p:sp>
    </p:spTree>
    <p:extLst>
      <p:ext uri="{BB962C8B-B14F-4D97-AF65-F5344CB8AC3E}">
        <p14:creationId xmlns:p14="http://schemas.microsoft.com/office/powerpoint/2010/main" val="374658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1F9E-6F9C-D040-B03F-0DBAC41442BE}"/>
              </a:ext>
            </a:extLst>
          </p:cNvPr>
          <p:cNvSpPr>
            <a:spLocks noGrp="1"/>
          </p:cNvSpPr>
          <p:nvPr>
            <p:ph type="title"/>
          </p:nvPr>
        </p:nvSpPr>
        <p:spPr/>
        <p:txBody>
          <a:bodyPr/>
          <a:lstStyle/>
          <a:p>
            <a:r>
              <a:rPr lang="en-US" dirty="0"/>
              <a:t>Nature of the Godhead</a:t>
            </a:r>
          </a:p>
        </p:txBody>
      </p:sp>
      <p:cxnSp>
        <p:nvCxnSpPr>
          <p:cNvPr id="5" name="Straight Connector 4">
            <a:extLst>
              <a:ext uri="{FF2B5EF4-FFF2-40B4-BE49-F238E27FC236}">
                <a16:creationId xmlns:a16="http://schemas.microsoft.com/office/drawing/2014/main" id="{340D3273-B399-644D-8081-A1BA8AE55B7C}"/>
              </a:ext>
            </a:extLst>
          </p:cNvPr>
          <p:cNvCxnSpPr/>
          <p:nvPr/>
        </p:nvCxnSpPr>
        <p:spPr>
          <a:xfrm>
            <a:off x="1248354" y="1828801"/>
            <a:ext cx="0" cy="243310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3D68B71-4A16-544E-B9FD-449F632175DE}"/>
              </a:ext>
            </a:extLst>
          </p:cNvPr>
          <p:cNvSpPr/>
          <p:nvPr/>
        </p:nvSpPr>
        <p:spPr>
          <a:xfrm>
            <a:off x="1729411" y="2086721"/>
            <a:ext cx="6205991" cy="1754326"/>
          </a:xfrm>
          <a:prstGeom prst="rect">
            <a:avLst/>
          </a:prstGeom>
        </p:spPr>
        <p:txBody>
          <a:bodyPr wrap="square">
            <a:spAutoFit/>
          </a:bodyPr>
          <a:lstStyle/>
          <a:p>
            <a:r>
              <a:rPr lang="en-US" sz="3600" dirty="0">
                <a:latin typeface="Lato Medium" panose="020F0502020204030203" pitchFamily="34" charset="0"/>
                <a:ea typeface="Lato Medium" panose="020F0502020204030203" pitchFamily="34" charset="0"/>
                <a:cs typeface="Lato Medium" panose="020F0502020204030203" pitchFamily="34" charset="0"/>
              </a:rPr>
              <a:t>In the beginning God created the heavens and the earth.</a:t>
            </a:r>
            <a:br>
              <a:rPr lang="en-US" sz="3600" dirty="0">
                <a:latin typeface="Lato Medium" panose="020F0502020204030203" pitchFamily="34" charset="0"/>
                <a:ea typeface="Lato Medium" panose="020F0502020204030203" pitchFamily="34" charset="0"/>
                <a:cs typeface="Lato Medium" panose="020F0502020204030203" pitchFamily="34" charset="0"/>
              </a:rPr>
            </a:br>
            <a:r>
              <a:rPr lang="en-US" sz="3200" b="1" dirty="0">
                <a:latin typeface="Lato Medium" panose="020F0502020204030203" pitchFamily="34" charset="0"/>
                <a:ea typeface="Lato Medium" panose="020F0502020204030203" pitchFamily="34" charset="0"/>
                <a:cs typeface="Lato Medium" panose="020F0502020204030203" pitchFamily="34" charset="0"/>
              </a:rPr>
              <a:t>- Genesis 1:1</a:t>
            </a:r>
            <a:endParaRPr lang="en-US" sz="3600" b="1"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406075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90D27-69D9-5648-AD96-44DFCA4AD36F}"/>
              </a:ext>
            </a:extLst>
          </p:cNvPr>
          <p:cNvSpPr>
            <a:spLocks noGrp="1"/>
          </p:cNvSpPr>
          <p:nvPr>
            <p:ph type="title"/>
          </p:nvPr>
        </p:nvSpPr>
        <p:spPr/>
        <p:txBody>
          <a:bodyPr/>
          <a:lstStyle/>
          <a:p>
            <a:r>
              <a:rPr lang="en-US" dirty="0"/>
              <a:t>God is apart from His creation.</a:t>
            </a:r>
          </a:p>
        </p:txBody>
      </p:sp>
      <p:sp>
        <p:nvSpPr>
          <p:cNvPr id="6" name="Text Placeholder 5">
            <a:extLst>
              <a:ext uri="{FF2B5EF4-FFF2-40B4-BE49-F238E27FC236}">
                <a16:creationId xmlns:a16="http://schemas.microsoft.com/office/drawing/2014/main" id="{0ED8D7BE-F74C-5D4E-849E-1BF5570BA764}"/>
              </a:ext>
            </a:extLst>
          </p:cNvPr>
          <p:cNvSpPr>
            <a:spLocks noGrp="1"/>
          </p:cNvSpPr>
          <p:nvPr>
            <p:ph type="body" sz="quarter" idx="10"/>
          </p:nvPr>
        </p:nvSpPr>
        <p:spPr/>
        <p:txBody>
          <a:bodyPr>
            <a:normAutofit/>
          </a:bodyPr>
          <a:lstStyle/>
          <a:p>
            <a:pPr>
              <a:lnSpc>
                <a:spcPct val="200000"/>
              </a:lnSpc>
            </a:pPr>
            <a:r>
              <a:rPr lang="en-US" sz="2800" b="1" dirty="0"/>
              <a:t>Not Pantheism </a:t>
            </a:r>
            <a:r>
              <a:rPr lang="en-US" sz="2800" dirty="0"/>
              <a:t>– Force / many gods</a:t>
            </a:r>
          </a:p>
          <a:p>
            <a:pPr>
              <a:lnSpc>
                <a:spcPct val="200000"/>
              </a:lnSpc>
            </a:pPr>
            <a:r>
              <a:rPr lang="en-US" sz="2800" b="1" dirty="0"/>
              <a:t>Not “Mother Nature” </a:t>
            </a:r>
            <a:r>
              <a:rPr lang="en-US" sz="2800" dirty="0"/>
              <a:t>– A form of Pantheism</a:t>
            </a:r>
          </a:p>
          <a:p>
            <a:pPr>
              <a:lnSpc>
                <a:spcPct val="200000"/>
              </a:lnSpc>
            </a:pPr>
            <a:r>
              <a:rPr lang="en-US" sz="2800" b="1" dirty="0"/>
              <a:t>Not Monism </a:t>
            </a:r>
            <a:r>
              <a:rPr lang="en-US" sz="2800" dirty="0"/>
              <a:t>– Everything is God</a:t>
            </a:r>
          </a:p>
        </p:txBody>
      </p:sp>
    </p:spTree>
    <p:extLst>
      <p:ext uri="{BB962C8B-B14F-4D97-AF65-F5344CB8AC3E}">
        <p14:creationId xmlns:p14="http://schemas.microsoft.com/office/powerpoint/2010/main" val="119408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1F9E-6F9C-D040-B03F-0DBAC41442BE}"/>
              </a:ext>
            </a:extLst>
          </p:cNvPr>
          <p:cNvSpPr>
            <a:spLocks noGrp="1"/>
          </p:cNvSpPr>
          <p:nvPr>
            <p:ph type="title"/>
          </p:nvPr>
        </p:nvSpPr>
        <p:spPr/>
        <p:txBody>
          <a:bodyPr/>
          <a:lstStyle/>
          <a:p>
            <a:r>
              <a:rPr lang="en-US" dirty="0"/>
              <a:t>Nature of the Godhead</a:t>
            </a:r>
          </a:p>
        </p:txBody>
      </p:sp>
      <p:cxnSp>
        <p:nvCxnSpPr>
          <p:cNvPr id="5" name="Straight Connector 4">
            <a:extLst>
              <a:ext uri="{FF2B5EF4-FFF2-40B4-BE49-F238E27FC236}">
                <a16:creationId xmlns:a16="http://schemas.microsoft.com/office/drawing/2014/main" id="{340D3273-B399-644D-8081-A1BA8AE55B7C}"/>
              </a:ext>
            </a:extLst>
          </p:cNvPr>
          <p:cNvCxnSpPr>
            <a:cxnSpLocks/>
          </p:cNvCxnSpPr>
          <p:nvPr/>
        </p:nvCxnSpPr>
        <p:spPr>
          <a:xfrm>
            <a:off x="906448" y="1506277"/>
            <a:ext cx="0" cy="3033918"/>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3D68B71-4A16-544E-B9FD-449F632175DE}"/>
              </a:ext>
            </a:extLst>
          </p:cNvPr>
          <p:cNvSpPr/>
          <p:nvPr/>
        </p:nvSpPr>
        <p:spPr>
          <a:xfrm>
            <a:off x="1451116" y="1418811"/>
            <a:ext cx="6865948" cy="3416320"/>
          </a:xfrm>
          <a:prstGeom prst="rect">
            <a:avLst/>
          </a:prstGeom>
        </p:spPr>
        <p:txBody>
          <a:bodyPr wrap="square">
            <a:spAutoFit/>
          </a:bodyPr>
          <a:lstStyle/>
          <a:p>
            <a:r>
              <a:rPr lang="en-US" sz="3600" dirty="0">
                <a:latin typeface="Lato Medium" panose="020F0502020204030203" pitchFamily="34" charset="0"/>
                <a:ea typeface="Lato Medium" panose="020F0502020204030203" pitchFamily="34" charset="0"/>
                <a:cs typeface="Lato Medium" panose="020F0502020204030203" pitchFamily="34" charset="0"/>
              </a:rPr>
              <a:t>The earth was formless and void, and darkness was over the surface of the deep, and the Spirit of God was moving over the surface of the waters.</a:t>
            </a:r>
            <a:br>
              <a:rPr lang="en-US" sz="3600" dirty="0">
                <a:latin typeface="Lato Medium" panose="020F0502020204030203" pitchFamily="34" charset="0"/>
                <a:ea typeface="Lato Medium" panose="020F0502020204030203" pitchFamily="34" charset="0"/>
                <a:cs typeface="Lato Medium" panose="020F0502020204030203" pitchFamily="34" charset="0"/>
              </a:rPr>
            </a:br>
            <a:r>
              <a:rPr lang="en-US" sz="3200" b="1" dirty="0">
                <a:latin typeface="Lato Medium" panose="020F0502020204030203" pitchFamily="34" charset="0"/>
                <a:ea typeface="Lato Medium" panose="020F0502020204030203" pitchFamily="34" charset="0"/>
                <a:cs typeface="Lato Medium" panose="020F0502020204030203" pitchFamily="34" charset="0"/>
              </a:rPr>
              <a:t>- Genesis 1:2</a:t>
            </a:r>
            <a:endParaRPr lang="en-US" sz="3600" b="1"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101971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07A9-7821-774F-8667-1DD0E49EB997}"/>
              </a:ext>
            </a:extLst>
          </p:cNvPr>
          <p:cNvSpPr>
            <a:spLocks noGrp="1"/>
          </p:cNvSpPr>
          <p:nvPr>
            <p:ph type="title"/>
          </p:nvPr>
        </p:nvSpPr>
        <p:spPr>
          <a:xfrm>
            <a:off x="1140217" y="880533"/>
            <a:ext cx="7913430" cy="1792817"/>
          </a:xfrm>
        </p:spPr>
        <p:txBody>
          <a:bodyPr>
            <a:normAutofit/>
          </a:bodyPr>
          <a:lstStyle/>
          <a:p>
            <a:pPr algn="l"/>
            <a:r>
              <a:rPr lang="en-US" dirty="0"/>
              <a:t>PROGRESSIVE REVELATION</a:t>
            </a:r>
          </a:p>
        </p:txBody>
      </p:sp>
      <p:sp>
        <p:nvSpPr>
          <p:cNvPr id="3" name="Title 1">
            <a:extLst>
              <a:ext uri="{FF2B5EF4-FFF2-40B4-BE49-F238E27FC236}">
                <a16:creationId xmlns:a16="http://schemas.microsoft.com/office/drawing/2014/main" id="{CD7A34CE-D944-704D-8165-E51AF77833B3}"/>
              </a:ext>
            </a:extLst>
          </p:cNvPr>
          <p:cNvSpPr txBox="1">
            <a:spLocks/>
          </p:cNvSpPr>
          <p:nvPr/>
        </p:nvSpPr>
        <p:spPr>
          <a:xfrm>
            <a:off x="1140217" y="2277532"/>
            <a:ext cx="7913430" cy="198966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l"/>
            <a:r>
              <a:rPr lang="en-US" sz="4400" b="0" dirty="0"/>
              <a:t>God slowly reveals Himself </a:t>
            </a:r>
            <a:br>
              <a:rPr lang="en-US" sz="4400" b="0" dirty="0"/>
            </a:br>
            <a:r>
              <a:rPr lang="en-US" sz="4400" b="0" dirty="0"/>
              <a:t>and His will for mankind.</a:t>
            </a:r>
          </a:p>
        </p:txBody>
      </p:sp>
      <p:cxnSp>
        <p:nvCxnSpPr>
          <p:cNvPr id="5" name="Straight Connector 4">
            <a:extLst>
              <a:ext uri="{FF2B5EF4-FFF2-40B4-BE49-F238E27FC236}">
                <a16:creationId xmlns:a16="http://schemas.microsoft.com/office/drawing/2014/main" id="{A605805D-0EED-F945-9E52-F7C57A668327}"/>
              </a:ext>
            </a:extLst>
          </p:cNvPr>
          <p:cNvCxnSpPr/>
          <p:nvPr/>
        </p:nvCxnSpPr>
        <p:spPr>
          <a:xfrm>
            <a:off x="1244600" y="2353733"/>
            <a:ext cx="114300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42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3922B-7201-4D43-BDA8-B5C1930FB951}"/>
              </a:ext>
            </a:extLst>
          </p:cNvPr>
          <p:cNvSpPr>
            <a:spLocks noGrp="1"/>
          </p:cNvSpPr>
          <p:nvPr>
            <p:ph type="body" sz="quarter" idx="10"/>
          </p:nvPr>
        </p:nvSpPr>
        <p:spPr>
          <a:xfrm>
            <a:off x="872067" y="429598"/>
            <a:ext cx="7558712" cy="3680039"/>
          </a:xfrm>
        </p:spPr>
        <p:txBody>
          <a:bodyPr>
            <a:normAutofit/>
          </a:bodyPr>
          <a:lstStyle/>
          <a:p>
            <a:pPr>
              <a:lnSpc>
                <a:spcPct val="120000"/>
              </a:lnSpc>
            </a:pPr>
            <a:r>
              <a:rPr lang="en-US" baseline="30000" dirty="0"/>
              <a:t>14</a:t>
            </a:r>
            <a:r>
              <a:rPr lang="en-US" dirty="0"/>
              <a:t> “If He should determine to do so, </a:t>
            </a:r>
            <a:br>
              <a:rPr lang="en-US" dirty="0"/>
            </a:br>
            <a:r>
              <a:rPr lang="en-US" dirty="0"/>
              <a:t>If He should gather to Himself His spirit and His breath, </a:t>
            </a:r>
            <a:br>
              <a:rPr lang="en-US" dirty="0"/>
            </a:br>
            <a:r>
              <a:rPr lang="en-US" baseline="30000" dirty="0"/>
              <a:t>15</a:t>
            </a:r>
            <a:r>
              <a:rPr lang="en-US" dirty="0"/>
              <a:t> All flesh would perish together, </a:t>
            </a:r>
            <a:br>
              <a:rPr lang="en-US" dirty="0"/>
            </a:br>
            <a:r>
              <a:rPr lang="en-US" dirty="0"/>
              <a:t>And man would return to dust.</a:t>
            </a:r>
          </a:p>
        </p:txBody>
      </p:sp>
      <p:sp>
        <p:nvSpPr>
          <p:cNvPr id="3" name="Text Placeholder 2">
            <a:extLst>
              <a:ext uri="{FF2B5EF4-FFF2-40B4-BE49-F238E27FC236}">
                <a16:creationId xmlns:a16="http://schemas.microsoft.com/office/drawing/2014/main" id="{06FCF3AA-0D9D-BF46-8E1F-0AE78FD33118}"/>
              </a:ext>
            </a:extLst>
          </p:cNvPr>
          <p:cNvSpPr>
            <a:spLocks noGrp="1"/>
          </p:cNvSpPr>
          <p:nvPr>
            <p:ph type="body" sz="quarter" idx="11"/>
          </p:nvPr>
        </p:nvSpPr>
        <p:spPr/>
        <p:txBody>
          <a:bodyPr/>
          <a:lstStyle/>
          <a:p>
            <a:r>
              <a:rPr lang="en-US" dirty="0"/>
              <a:t>- Job 34:14-15</a:t>
            </a:r>
          </a:p>
        </p:txBody>
      </p:sp>
    </p:spTree>
    <p:extLst>
      <p:ext uri="{BB962C8B-B14F-4D97-AF65-F5344CB8AC3E}">
        <p14:creationId xmlns:p14="http://schemas.microsoft.com/office/powerpoint/2010/main" val="228483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3922B-7201-4D43-BDA8-B5C1930FB951}"/>
              </a:ext>
            </a:extLst>
          </p:cNvPr>
          <p:cNvSpPr>
            <a:spLocks noGrp="1"/>
          </p:cNvSpPr>
          <p:nvPr>
            <p:ph type="body" sz="quarter" idx="10"/>
          </p:nvPr>
        </p:nvSpPr>
        <p:spPr/>
        <p:txBody>
          <a:bodyPr>
            <a:normAutofit/>
          </a:bodyPr>
          <a:lstStyle/>
          <a:p>
            <a:pPr>
              <a:lnSpc>
                <a:spcPct val="120000"/>
              </a:lnSpc>
            </a:pPr>
            <a:r>
              <a:rPr lang="en-US" sz="2800" dirty="0"/>
              <a:t>You send forth Your Spirit, they are created; </a:t>
            </a:r>
            <a:br>
              <a:rPr lang="en-US" sz="2800" dirty="0"/>
            </a:br>
            <a:r>
              <a:rPr lang="en-US" sz="2800" dirty="0"/>
              <a:t>And You renew the face of the ground.</a:t>
            </a:r>
          </a:p>
        </p:txBody>
      </p:sp>
      <p:sp>
        <p:nvSpPr>
          <p:cNvPr id="3" name="Text Placeholder 2">
            <a:extLst>
              <a:ext uri="{FF2B5EF4-FFF2-40B4-BE49-F238E27FC236}">
                <a16:creationId xmlns:a16="http://schemas.microsoft.com/office/drawing/2014/main" id="{06FCF3AA-0D9D-BF46-8E1F-0AE78FD33118}"/>
              </a:ext>
            </a:extLst>
          </p:cNvPr>
          <p:cNvSpPr>
            <a:spLocks noGrp="1"/>
          </p:cNvSpPr>
          <p:nvPr>
            <p:ph type="body" sz="quarter" idx="11"/>
          </p:nvPr>
        </p:nvSpPr>
        <p:spPr/>
        <p:txBody>
          <a:bodyPr/>
          <a:lstStyle/>
          <a:p>
            <a:r>
              <a:rPr lang="en-US" dirty="0"/>
              <a:t>- Psalm 104:30</a:t>
            </a:r>
          </a:p>
        </p:txBody>
      </p:sp>
    </p:spTree>
    <p:extLst>
      <p:ext uri="{BB962C8B-B14F-4D97-AF65-F5344CB8AC3E}">
        <p14:creationId xmlns:p14="http://schemas.microsoft.com/office/powerpoint/2010/main" val="158488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500E-FCA4-BC45-B597-6AD04E94CD7A}"/>
              </a:ext>
            </a:extLst>
          </p:cNvPr>
          <p:cNvSpPr>
            <a:spLocks noGrp="1"/>
          </p:cNvSpPr>
          <p:nvPr>
            <p:ph type="title"/>
          </p:nvPr>
        </p:nvSpPr>
        <p:spPr/>
        <p:txBody>
          <a:bodyPr/>
          <a:lstStyle/>
          <a:p>
            <a:r>
              <a:rPr lang="en-US" dirty="0"/>
              <a:t>The Spirit and the Cross</a:t>
            </a:r>
          </a:p>
        </p:txBody>
      </p:sp>
      <p:sp>
        <p:nvSpPr>
          <p:cNvPr id="3" name="Text Placeholder 2">
            <a:extLst>
              <a:ext uri="{FF2B5EF4-FFF2-40B4-BE49-F238E27FC236}">
                <a16:creationId xmlns:a16="http://schemas.microsoft.com/office/drawing/2014/main" id="{20D43E1A-826D-3345-8F77-C3F190D249DF}"/>
              </a:ext>
            </a:extLst>
          </p:cNvPr>
          <p:cNvSpPr>
            <a:spLocks noGrp="1"/>
          </p:cNvSpPr>
          <p:nvPr>
            <p:ph type="body" sz="quarter" idx="10"/>
          </p:nvPr>
        </p:nvSpPr>
        <p:spPr>
          <a:xfrm>
            <a:off x="395057" y="1295279"/>
            <a:ext cx="3071673" cy="3642243"/>
          </a:xfrm>
        </p:spPr>
        <p:txBody>
          <a:bodyPr/>
          <a:lstStyle/>
          <a:p>
            <a:pPr>
              <a:spcAft>
                <a:spcPts val="1200"/>
              </a:spcAft>
            </a:pPr>
            <a:r>
              <a:rPr lang="en-US" b="1" dirty="0"/>
              <a:t>The Cost</a:t>
            </a:r>
          </a:p>
          <a:p>
            <a:r>
              <a:rPr lang="en-US" b="1" dirty="0"/>
              <a:t>The Reward</a:t>
            </a:r>
          </a:p>
        </p:txBody>
      </p:sp>
      <p:sp>
        <p:nvSpPr>
          <p:cNvPr id="4" name="Text Placeholder 2">
            <a:extLst>
              <a:ext uri="{FF2B5EF4-FFF2-40B4-BE49-F238E27FC236}">
                <a16:creationId xmlns:a16="http://schemas.microsoft.com/office/drawing/2014/main" id="{DCFBC60A-06B3-584D-A805-42210DB0A4E1}"/>
              </a:ext>
            </a:extLst>
          </p:cNvPr>
          <p:cNvSpPr txBox="1">
            <a:spLocks/>
          </p:cNvSpPr>
          <p:nvPr/>
        </p:nvSpPr>
        <p:spPr>
          <a:xfrm>
            <a:off x="3577700" y="1417781"/>
            <a:ext cx="4872330" cy="6933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US" sz="2400" dirty="0"/>
              <a:t>It won’t be easy</a:t>
            </a:r>
          </a:p>
        </p:txBody>
      </p:sp>
      <p:sp>
        <p:nvSpPr>
          <p:cNvPr id="5" name="Text Placeholder 2">
            <a:extLst>
              <a:ext uri="{FF2B5EF4-FFF2-40B4-BE49-F238E27FC236}">
                <a16:creationId xmlns:a16="http://schemas.microsoft.com/office/drawing/2014/main" id="{ECB47019-EAC4-E244-8067-0DF73ADA0684}"/>
              </a:ext>
            </a:extLst>
          </p:cNvPr>
          <p:cNvSpPr txBox="1">
            <a:spLocks/>
          </p:cNvSpPr>
          <p:nvPr/>
        </p:nvSpPr>
        <p:spPr>
          <a:xfrm>
            <a:off x="3577700" y="2120839"/>
            <a:ext cx="5344357" cy="36422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Greater understanding of the </a:t>
            </a:r>
            <a:br>
              <a:rPr lang="en-US" sz="2400" dirty="0"/>
            </a:br>
            <a:r>
              <a:rPr lang="en-US" sz="2400" dirty="0"/>
              <a:t>Holy Spirit</a:t>
            </a:r>
          </a:p>
          <a:p>
            <a:r>
              <a:rPr lang="en-US" sz="2400" dirty="0"/>
              <a:t>Fresh perspective of the Bible</a:t>
            </a:r>
          </a:p>
          <a:p>
            <a:r>
              <a:rPr lang="en-US" sz="2400" dirty="0"/>
              <a:t>Greater understanding of Pentecostal/charismatic believers</a:t>
            </a:r>
          </a:p>
          <a:p>
            <a:r>
              <a:rPr lang="en-US" sz="2400" dirty="0"/>
              <a:t>Greater appreciation of the </a:t>
            </a:r>
            <a:br>
              <a:rPr lang="en-US" sz="2400" dirty="0"/>
            </a:br>
            <a:r>
              <a:rPr lang="en-US" sz="2400" dirty="0"/>
              <a:t>plan of redemption</a:t>
            </a:r>
          </a:p>
        </p:txBody>
      </p:sp>
    </p:spTree>
    <p:extLst>
      <p:ext uri="{BB962C8B-B14F-4D97-AF65-F5344CB8AC3E}">
        <p14:creationId xmlns:p14="http://schemas.microsoft.com/office/powerpoint/2010/main" val="125213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1F9E-6F9C-D040-B03F-0DBAC41442BE}"/>
              </a:ext>
            </a:extLst>
          </p:cNvPr>
          <p:cNvSpPr>
            <a:spLocks noGrp="1"/>
          </p:cNvSpPr>
          <p:nvPr>
            <p:ph type="title"/>
          </p:nvPr>
        </p:nvSpPr>
        <p:spPr/>
        <p:txBody>
          <a:bodyPr/>
          <a:lstStyle/>
          <a:p>
            <a:r>
              <a:rPr lang="en-US" dirty="0"/>
              <a:t>Nature of the Godhead</a:t>
            </a:r>
          </a:p>
        </p:txBody>
      </p:sp>
      <p:cxnSp>
        <p:nvCxnSpPr>
          <p:cNvPr id="5" name="Straight Connector 4">
            <a:extLst>
              <a:ext uri="{FF2B5EF4-FFF2-40B4-BE49-F238E27FC236}">
                <a16:creationId xmlns:a16="http://schemas.microsoft.com/office/drawing/2014/main" id="{340D3273-B399-644D-8081-A1BA8AE55B7C}"/>
              </a:ext>
            </a:extLst>
          </p:cNvPr>
          <p:cNvCxnSpPr>
            <a:cxnSpLocks/>
          </p:cNvCxnSpPr>
          <p:nvPr/>
        </p:nvCxnSpPr>
        <p:spPr>
          <a:xfrm>
            <a:off x="1016516" y="1905635"/>
            <a:ext cx="0" cy="223520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3D68B71-4A16-544E-B9FD-449F632175DE}"/>
              </a:ext>
            </a:extLst>
          </p:cNvPr>
          <p:cNvSpPr/>
          <p:nvPr/>
        </p:nvSpPr>
        <p:spPr>
          <a:xfrm>
            <a:off x="1442649" y="2084517"/>
            <a:ext cx="6865948" cy="1877437"/>
          </a:xfrm>
          <a:prstGeom prst="rect">
            <a:avLst/>
          </a:prstGeom>
        </p:spPr>
        <p:txBody>
          <a:bodyPr wrap="square">
            <a:spAutoFit/>
          </a:bodyPr>
          <a:lstStyle/>
          <a:p>
            <a:r>
              <a:rPr lang="en-US" sz="4000" dirty="0">
                <a:latin typeface="Lato Medium" panose="020F0502020204030203" pitchFamily="34" charset="0"/>
                <a:ea typeface="Lato Medium" panose="020F0502020204030203" pitchFamily="34" charset="0"/>
                <a:cs typeface="Lato Medium" panose="020F0502020204030203" pitchFamily="34" charset="0"/>
              </a:rPr>
              <a:t>Then God said, “Let there be light”; and there was light.</a:t>
            </a:r>
            <a:br>
              <a:rPr lang="en-US" sz="4000" dirty="0">
                <a:latin typeface="Lato Medium" panose="020F0502020204030203" pitchFamily="34" charset="0"/>
                <a:ea typeface="Lato Medium" panose="020F0502020204030203" pitchFamily="34" charset="0"/>
                <a:cs typeface="Lato Medium" panose="020F0502020204030203" pitchFamily="34" charset="0"/>
              </a:rPr>
            </a:br>
            <a:r>
              <a:rPr lang="en-US" sz="3600" b="1" dirty="0">
                <a:latin typeface="Lato Medium" panose="020F0502020204030203" pitchFamily="34" charset="0"/>
                <a:ea typeface="Lato Medium" panose="020F0502020204030203" pitchFamily="34" charset="0"/>
                <a:cs typeface="Lato Medium" panose="020F0502020204030203" pitchFamily="34" charset="0"/>
              </a:rPr>
              <a:t>- Genesis 1:3</a:t>
            </a:r>
            <a:endParaRPr lang="en-US" sz="4000" b="1" dirty="0">
              <a:latin typeface="Lato Medium" panose="020F0502020204030203" pitchFamily="34" charset="0"/>
              <a:ea typeface="Lato Medium" panose="020F0502020204030203" pitchFamily="34" charset="0"/>
              <a:cs typeface="Lato Medium" panose="020F0502020204030203" pitchFamily="34" charset="0"/>
            </a:endParaRPr>
          </a:p>
        </p:txBody>
      </p:sp>
    </p:spTree>
    <p:extLst>
      <p:ext uri="{BB962C8B-B14F-4D97-AF65-F5344CB8AC3E}">
        <p14:creationId xmlns:p14="http://schemas.microsoft.com/office/powerpoint/2010/main" val="244517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3922B-7201-4D43-BDA8-B5C1930FB951}"/>
              </a:ext>
            </a:extLst>
          </p:cNvPr>
          <p:cNvSpPr>
            <a:spLocks noGrp="1"/>
          </p:cNvSpPr>
          <p:nvPr>
            <p:ph type="body" sz="quarter" idx="10"/>
          </p:nvPr>
        </p:nvSpPr>
        <p:spPr/>
        <p:txBody>
          <a:bodyPr>
            <a:normAutofit/>
          </a:bodyPr>
          <a:lstStyle/>
          <a:p>
            <a:r>
              <a:rPr lang="en-US" dirty="0"/>
              <a:t>By faith we understand that the worlds were prepared by the word of God, </a:t>
            </a:r>
            <a:br>
              <a:rPr lang="en-US" dirty="0"/>
            </a:br>
            <a:r>
              <a:rPr lang="en-US" dirty="0"/>
              <a:t>so that what is seen was not made out of things which are visible.</a:t>
            </a:r>
          </a:p>
        </p:txBody>
      </p:sp>
      <p:sp>
        <p:nvSpPr>
          <p:cNvPr id="3" name="Text Placeholder 2">
            <a:extLst>
              <a:ext uri="{FF2B5EF4-FFF2-40B4-BE49-F238E27FC236}">
                <a16:creationId xmlns:a16="http://schemas.microsoft.com/office/drawing/2014/main" id="{06FCF3AA-0D9D-BF46-8E1F-0AE78FD33118}"/>
              </a:ext>
            </a:extLst>
          </p:cNvPr>
          <p:cNvSpPr>
            <a:spLocks noGrp="1"/>
          </p:cNvSpPr>
          <p:nvPr>
            <p:ph type="body" sz="quarter" idx="11"/>
          </p:nvPr>
        </p:nvSpPr>
        <p:spPr/>
        <p:txBody>
          <a:bodyPr/>
          <a:lstStyle/>
          <a:p>
            <a:r>
              <a:rPr lang="en-US" dirty="0"/>
              <a:t>- Hebrews 11:3</a:t>
            </a:r>
          </a:p>
        </p:txBody>
      </p:sp>
    </p:spTree>
    <p:extLst>
      <p:ext uri="{BB962C8B-B14F-4D97-AF65-F5344CB8AC3E}">
        <p14:creationId xmlns:p14="http://schemas.microsoft.com/office/powerpoint/2010/main" val="207651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93922B-7201-4D43-BDA8-B5C1930FB951}"/>
              </a:ext>
            </a:extLst>
          </p:cNvPr>
          <p:cNvSpPr>
            <a:spLocks noGrp="1"/>
          </p:cNvSpPr>
          <p:nvPr>
            <p:ph type="body" sz="quarter" idx="10"/>
          </p:nvPr>
        </p:nvSpPr>
        <p:spPr/>
        <p:txBody>
          <a:bodyPr>
            <a:normAutofit/>
          </a:bodyPr>
          <a:lstStyle/>
          <a:p>
            <a:r>
              <a:rPr lang="en-US" sz="2800" baseline="30000" dirty="0"/>
              <a:t>1</a:t>
            </a:r>
            <a:r>
              <a:rPr lang="en-US" sz="2800" dirty="0"/>
              <a:t> In the beginning was the Word, and the Word was with God, and the Word was God.</a:t>
            </a:r>
          </a:p>
          <a:p>
            <a:endParaRPr lang="en-US" sz="1400" dirty="0"/>
          </a:p>
          <a:p>
            <a:r>
              <a:rPr lang="en-US" sz="2800" baseline="30000" dirty="0"/>
              <a:t>14</a:t>
            </a:r>
            <a:r>
              <a:rPr lang="en-US" sz="2800" dirty="0"/>
              <a:t> And the Word became flesh, and dwelt among us, and we saw His glory, glory as of the only begotten from the Father, full of grace and truth.</a:t>
            </a:r>
          </a:p>
        </p:txBody>
      </p:sp>
      <p:sp>
        <p:nvSpPr>
          <p:cNvPr id="3" name="Text Placeholder 2">
            <a:extLst>
              <a:ext uri="{FF2B5EF4-FFF2-40B4-BE49-F238E27FC236}">
                <a16:creationId xmlns:a16="http://schemas.microsoft.com/office/drawing/2014/main" id="{06FCF3AA-0D9D-BF46-8E1F-0AE78FD33118}"/>
              </a:ext>
            </a:extLst>
          </p:cNvPr>
          <p:cNvSpPr>
            <a:spLocks noGrp="1"/>
          </p:cNvSpPr>
          <p:nvPr>
            <p:ph type="body" sz="quarter" idx="11"/>
          </p:nvPr>
        </p:nvSpPr>
        <p:spPr/>
        <p:txBody>
          <a:bodyPr/>
          <a:lstStyle/>
          <a:p>
            <a:r>
              <a:rPr lang="en-US" dirty="0"/>
              <a:t>- John 1:1; 14</a:t>
            </a:r>
          </a:p>
        </p:txBody>
      </p:sp>
    </p:spTree>
    <p:extLst>
      <p:ext uri="{BB962C8B-B14F-4D97-AF65-F5344CB8AC3E}">
        <p14:creationId xmlns:p14="http://schemas.microsoft.com/office/powerpoint/2010/main" val="2251669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ED1F-FFEA-454E-B390-3418D09AA954}"/>
              </a:ext>
            </a:extLst>
          </p:cNvPr>
          <p:cNvSpPr>
            <a:spLocks noGrp="1"/>
          </p:cNvSpPr>
          <p:nvPr>
            <p:ph type="title"/>
          </p:nvPr>
        </p:nvSpPr>
        <p:spPr>
          <a:xfrm>
            <a:off x="651918" y="1406950"/>
            <a:ext cx="4142982" cy="1778228"/>
          </a:xfrm>
        </p:spPr>
        <p:txBody>
          <a:bodyPr>
            <a:normAutofit fontScale="90000"/>
          </a:bodyPr>
          <a:lstStyle/>
          <a:p>
            <a:r>
              <a:rPr lang="en-US" dirty="0"/>
              <a:t>TRANSITION</a:t>
            </a:r>
            <a:br>
              <a:rPr lang="en-US" dirty="0"/>
            </a:br>
            <a:br>
              <a:rPr lang="en-US" dirty="0"/>
            </a:br>
            <a:r>
              <a:rPr lang="en-US" sz="3100" dirty="0"/>
              <a:t>God </a:t>
            </a:r>
            <a:r>
              <a:rPr lang="en-US" sz="3100" b="0" dirty="0"/>
              <a:t>→</a:t>
            </a:r>
            <a:r>
              <a:rPr lang="en-US" sz="3100" dirty="0"/>
              <a:t> Son </a:t>
            </a:r>
            <a:r>
              <a:rPr lang="en-US" sz="3100" b="0" dirty="0"/>
              <a:t>→</a:t>
            </a:r>
            <a:r>
              <a:rPr lang="en-US" sz="3100" dirty="0"/>
              <a:t> Holy Spirit</a:t>
            </a:r>
            <a:endParaRPr lang="en-US" dirty="0"/>
          </a:p>
        </p:txBody>
      </p:sp>
      <p:cxnSp>
        <p:nvCxnSpPr>
          <p:cNvPr id="4" name="Straight Connector 3">
            <a:extLst>
              <a:ext uri="{FF2B5EF4-FFF2-40B4-BE49-F238E27FC236}">
                <a16:creationId xmlns:a16="http://schemas.microsoft.com/office/drawing/2014/main" id="{01B07020-F176-434C-B9D5-937405E59000}"/>
              </a:ext>
            </a:extLst>
          </p:cNvPr>
          <p:cNvCxnSpPr/>
          <p:nvPr/>
        </p:nvCxnSpPr>
        <p:spPr>
          <a:xfrm>
            <a:off x="2077100" y="2346978"/>
            <a:ext cx="1329266"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59E4C3DB-16CE-7642-9DEF-67AE71B126FA}"/>
              </a:ext>
            </a:extLst>
          </p:cNvPr>
          <p:cNvSpPr txBox="1">
            <a:spLocks/>
          </p:cNvSpPr>
          <p:nvPr/>
        </p:nvSpPr>
        <p:spPr>
          <a:xfrm>
            <a:off x="4519778" y="1406950"/>
            <a:ext cx="4142982" cy="75376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3600" dirty="0"/>
              <a:t>TRINITY</a:t>
            </a:r>
          </a:p>
        </p:txBody>
      </p:sp>
      <p:sp>
        <p:nvSpPr>
          <p:cNvPr id="7" name="Triangle 6">
            <a:extLst>
              <a:ext uri="{FF2B5EF4-FFF2-40B4-BE49-F238E27FC236}">
                <a16:creationId xmlns:a16="http://schemas.microsoft.com/office/drawing/2014/main" id="{B4C9720A-F66D-EC4B-A413-F9AF7D8ED4B9}"/>
              </a:ext>
            </a:extLst>
          </p:cNvPr>
          <p:cNvSpPr/>
          <p:nvPr/>
        </p:nvSpPr>
        <p:spPr>
          <a:xfrm>
            <a:off x="4684848" y="2192752"/>
            <a:ext cx="3812843" cy="2081881"/>
          </a:xfrm>
          <a:prstGeom prst="triangle">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87FCA02-D95F-BB4A-BCF4-1A46CDC092F9}"/>
              </a:ext>
            </a:extLst>
          </p:cNvPr>
          <p:cNvSpPr txBox="1">
            <a:spLocks/>
          </p:cNvSpPr>
          <p:nvPr/>
        </p:nvSpPr>
        <p:spPr>
          <a:xfrm>
            <a:off x="5960296" y="2709370"/>
            <a:ext cx="1261946" cy="38987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800" dirty="0"/>
              <a:t>FATHER</a:t>
            </a:r>
          </a:p>
        </p:txBody>
      </p:sp>
      <p:sp>
        <p:nvSpPr>
          <p:cNvPr id="9" name="Title 1">
            <a:extLst>
              <a:ext uri="{FF2B5EF4-FFF2-40B4-BE49-F238E27FC236}">
                <a16:creationId xmlns:a16="http://schemas.microsoft.com/office/drawing/2014/main" id="{5762A63A-D946-284A-A983-5036686ECCB0}"/>
              </a:ext>
            </a:extLst>
          </p:cNvPr>
          <p:cNvSpPr txBox="1">
            <a:spLocks/>
          </p:cNvSpPr>
          <p:nvPr/>
        </p:nvSpPr>
        <p:spPr>
          <a:xfrm>
            <a:off x="4969722" y="3722083"/>
            <a:ext cx="1261946" cy="38987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800" dirty="0"/>
              <a:t>SON</a:t>
            </a:r>
          </a:p>
        </p:txBody>
      </p:sp>
      <p:sp>
        <p:nvSpPr>
          <p:cNvPr id="10" name="Title 1">
            <a:extLst>
              <a:ext uri="{FF2B5EF4-FFF2-40B4-BE49-F238E27FC236}">
                <a16:creationId xmlns:a16="http://schemas.microsoft.com/office/drawing/2014/main" id="{683B21DE-AD04-334F-B622-B9DF6DE2F4B1}"/>
              </a:ext>
            </a:extLst>
          </p:cNvPr>
          <p:cNvSpPr txBox="1">
            <a:spLocks/>
          </p:cNvSpPr>
          <p:nvPr/>
        </p:nvSpPr>
        <p:spPr>
          <a:xfrm>
            <a:off x="6925324" y="3532016"/>
            <a:ext cx="1280674" cy="73254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800" dirty="0"/>
              <a:t>HOLY</a:t>
            </a:r>
          </a:p>
          <a:p>
            <a:r>
              <a:rPr lang="en-US" sz="1800" dirty="0"/>
              <a:t>SPIRIT</a:t>
            </a:r>
          </a:p>
        </p:txBody>
      </p:sp>
      <p:cxnSp>
        <p:nvCxnSpPr>
          <p:cNvPr id="12" name="Straight Connector 11">
            <a:extLst>
              <a:ext uri="{FF2B5EF4-FFF2-40B4-BE49-F238E27FC236}">
                <a16:creationId xmlns:a16="http://schemas.microsoft.com/office/drawing/2014/main" id="{657CFB2C-8C52-2043-AA20-0BA791A51A03}"/>
              </a:ext>
            </a:extLst>
          </p:cNvPr>
          <p:cNvCxnSpPr/>
          <p:nvPr/>
        </p:nvCxnSpPr>
        <p:spPr>
          <a:xfrm flipH="1">
            <a:off x="5910593" y="3126164"/>
            <a:ext cx="451625" cy="451625"/>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A91BB19-B9A4-F947-AF75-B09BD0A98F1D}"/>
              </a:ext>
            </a:extLst>
          </p:cNvPr>
          <p:cNvCxnSpPr>
            <a:cxnSpLocks/>
          </p:cNvCxnSpPr>
          <p:nvPr/>
        </p:nvCxnSpPr>
        <p:spPr>
          <a:xfrm flipH="1" flipV="1">
            <a:off x="6799957" y="3122041"/>
            <a:ext cx="419998" cy="459869"/>
          </a:xfrm>
          <a:prstGeom prst="line">
            <a:avLst/>
          </a:prstGeom>
          <a:ln w="508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E23272-5CEC-C34A-B351-FE39439F8529}"/>
              </a:ext>
            </a:extLst>
          </p:cNvPr>
          <p:cNvCxnSpPr>
            <a:cxnSpLocks/>
          </p:cNvCxnSpPr>
          <p:nvPr/>
        </p:nvCxnSpPr>
        <p:spPr>
          <a:xfrm flipH="1">
            <a:off x="5980863" y="3917023"/>
            <a:ext cx="1172856" cy="0"/>
          </a:xfrm>
          <a:prstGeom prst="line">
            <a:avLst/>
          </a:prstGeom>
          <a:ln w="508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4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1F9E-6F9C-D040-B03F-0DBAC41442BE}"/>
              </a:ext>
            </a:extLst>
          </p:cNvPr>
          <p:cNvSpPr>
            <a:spLocks noGrp="1"/>
          </p:cNvSpPr>
          <p:nvPr>
            <p:ph type="title"/>
          </p:nvPr>
        </p:nvSpPr>
        <p:spPr/>
        <p:txBody>
          <a:bodyPr/>
          <a:lstStyle/>
          <a:p>
            <a:r>
              <a:rPr lang="en-US" dirty="0"/>
              <a:t>Nature of the Godhead</a:t>
            </a:r>
          </a:p>
        </p:txBody>
      </p:sp>
      <p:cxnSp>
        <p:nvCxnSpPr>
          <p:cNvPr id="5" name="Straight Connector 4">
            <a:extLst>
              <a:ext uri="{FF2B5EF4-FFF2-40B4-BE49-F238E27FC236}">
                <a16:creationId xmlns:a16="http://schemas.microsoft.com/office/drawing/2014/main" id="{340D3273-B399-644D-8081-A1BA8AE55B7C}"/>
              </a:ext>
            </a:extLst>
          </p:cNvPr>
          <p:cNvCxnSpPr>
            <a:cxnSpLocks/>
          </p:cNvCxnSpPr>
          <p:nvPr/>
        </p:nvCxnSpPr>
        <p:spPr>
          <a:xfrm>
            <a:off x="823229" y="1467483"/>
            <a:ext cx="0" cy="3216029"/>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43D68B71-4A16-544E-B9FD-449F632175DE}"/>
              </a:ext>
            </a:extLst>
          </p:cNvPr>
          <p:cNvSpPr/>
          <p:nvPr/>
        </p:nvSpPr>
        <p:spPr>
          <a:xfrm>
            <a:off x="1181444" y="1467483"/>
            <a:ext cx="7330216" cy="3323987"/>
          </a:xfrm>
          <a:prstGeom prst="rect">
            <a:avLst/>
          </a:prstGeom>
        </p:spPr>
        <p:txBody>
          <a:bodyPr wrap="square">
            <a:spAutoFit/>
          </a:bodyPr>
          <a:lstStyle/>
          <a:p>
            <a:r>
              <a:rPr lang="en-US" sz="3000" dirty="0">
                <a:latin typeface="Lato Medium" panose="020F0502020204030203" pitchFamily="34" charset="0"/>
                <a:ea typeface="Lato Medium" panose="020F0502020204030203" pitchFamily="34" charset="0"/>
                <a:cs typeface="Lato Medium" panose="020F0502020204030203" pitchFamily="34" charset="0"/>
              </a:rPr>
              <a:t>Then God said, “Let Us make man in Our image, according to Our likeness; and let them rule over the fish of the sea and over the birds of the sky and over the cattle and over all the earth, and over every creeping thing that creeps on the earth.”</a:t>
            </a:r>
            <a:br>
              <a:rPr lang="en-US" sz="3000" dirty="0">
                <a:latin typeface="Lato Medium" panose="020F0502020204030203" pitchFamily="34" charset="0"/>
                <a:ea typeface="Lato Medium" panose="020F0502020204030203" pitchFamily="34" charset="0"/>
                <a:cs typeface="Lato Medium" panose="020F0502020204030203" pitchFamily="34" charset="0"/>
              </a:rPr>
            </a:br>
            <a:r>
              <a:rPr lang="en-US" sz="3000" b="1" dirty="0">
                <a:latin typeface="Lato Medium" panose="020F0502020204030203" pitchFamily="34" charset="0"/>
                <a:ea typeface="Lato Medium" panose="020F0502020204030203" pitchFamily="34" charset="0"/>
                <a:cs typeface="Lato Medium" panose="020F0502020204030203" pitchFamily="34" charset="0"/>
              </a:rPr>
              <a:t>- Genesis 1:26</a:t>
            </a:r>
          </a:p>
        </p:txBody>
      </p:sp>
    </p:spTree>
    <p:extLst>
      <p:ext uri="{BB962C8B-B14F-4D97-AF65-F5344CB8AC3E}">
        <p14:creationId xmlns:p14="http://schemas.microsoft.com/office/powerpoint/2010/main" val="399140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B02A-AC3D-1949-8591-65DC62B36D58}"/>
              </a:ext>
            </a:extLst>
          </p:cNvPr>
          <p:cNvSpPr>
            <a:spLocks noGrp="1"/>
          </p:cNvSpPr>
          <p:nvPr>
            <p:ph type="title"/>
          </p:nvPr>
        </p:nvSpPr>
        <p:spPr>
          <a:xfrm>
            <a:off x="2154153" y="2130560"/>
            <a:ext cx="6989847" cy="1839581"/>
          </a:xfrm>
        </p:spPr>
        <p:txBody>
          <a:bodyPr/>
          <a:lstStyle/>
          <a:p>
            <a:pPr algn="l"/>
            <a:r>
              <a:rPr lang="en-US" sz="4800" dirty="0">
                <a:latin typeface="Lato Black" panose="020F0502020204030203" pitchFamily="34" charset="0"/>
                <a:ea typeface="Lato Black" panose="020F0502020204030203" pitchFamily="34" charset="0"/>
                <a:cs typeface="Lato Black" panose="020F0502020204030203" pitchFamily="34" charset="0"/>
              </a:rPr>
              <a:t>ELOHIM =</a:t>
            </a:r>
            <a:br>
              <a:rPr lang="en-US" dirty="0"/>
            </a:br>
            <a:r>
              <a:rPr lang="en-US" sz="6000" b="0" dirty="0"/>
              <a:t>Plural for God</a:t>
            </a:r>
            <a:endParaRPr lang="en-US" b="0" dirty="0"/>
          </a:p>
        </p:txBody>
      </p:sp>
      <p:sp>
        <p:nvSpPr>
          <p:cNvPr id="3" name="Rectangle 2">
            <a:extLst>
              <a:ext uri="{FF2B5EF4-FFF2-40B4-BE49-F238E27FC236}">
                <a16:creationId xmlns:a16="http://schemas.microsoft.com/office/drawing/2014/main" id="{34265076-6003-FF45-A3F1-A7A67CC039C4}"/>
              </a:ext>
            </a:extLst>
          </p:cNvPr>
          <p:cNvSpPr/>
          <p:nvPr/>
        </p:nvSpPr>
        <p:spPr>
          <a:xfrm>
            <a:off x="1458565" y="632625"/>
            <a:ext cx="2366353" cy="1107996"/>
          </a:xfrm>
          <a:prstGeom prst="rect">
            <a:avLst/>
          </a:prstGeom>
        </p:spPr>
        <p:txBody>
          <a:bodyPr wrap="none">
            <a:spAutoFit/>
          </a:bodyPr>
          <a:lstStyle/>
          <a:p>
            <a:r>
              <a:rPr lang="he-IL" sz="6600" b="1" dirty="0" err="1">
                <a:latin typeface="Lato Black" panose="020F0502020204030203" pitchFamily="34" charset="0"/>
                <a:ea typeface="Lato Black" panose="020F0502020204030203" pitchFamily="34" charset="0"/>
              </a:rPr>
              <a:t>אֱלֹהִים</a:t>
            </a:r>
            <a:endParaRPr lang="en-US" sz="6600" b="1" dirty="0">
              <a:latin typeface="Lato Black" panose="020F0502020204030203" pitchFamily="34" charset="0"/>
              <a:ea typeface="Lato Black" panose="020F0502020204030203" pitchFamily="34" charset="0"/>
              <a:cs typeface="Lato Black" panose="020F0502020204030203" pitchFamily="34" charset="0"/>
            </a:endParaRPr>
          </a:p>
        </p:txBody>
      </p:sp>
      <p:cxnSp>
        <p:nvCxnSpPr>
          <p:cNvPr id="5" name="Straight Connector 4">
            <a:extLst>
              <a:ext uri="{FF2B5EF4-FFF2-40B4-BE49-F238E27FC236}">
                <a16:creationId xmlns:a16="http://schemas.microsoft.com/office/drawing/2014/main" id="{E7693C9E-B49A-B84D-B92A-7701A594BC1F}"/>
              </a:ext>
            </a:extLst>
          </p:cNvPr>
          <p:cNvCxnSpPr/>
          <p:nvPr/>
        </p:nvCxnSpPr>
        <p:spPr>
          <a:xfrm>
            <a:off x="1769327" y="1828800"/>
            <a:ext cx="0" cy="2505307"/>
          </a:xfrm>
          <a:prstGeom prst="line">
            <a:avLst/>
          </a:prstGeom>
          <a:ln w="762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39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16681-09DE-E142-BC45-99FBB8494D51}"/>
              </a:ext>
            </a:extLst>
          </p:cNvPr>
          <p:cNvSpPr>
            <a:spLocks noGrp="1"/>
          </p:cNvSpPr>
          <p:nvPr>
            <p:ph type="body" sz="quarter" idx="10"/>
          </p:nvPr>
        </p:nvSpPr>
        <p:spPr/>
        <p:txBody>
          <a:bodyPr/>
          <a:lstStyle/>
          <a:p>
            <a:r>
              <a:rPr lang="en-US" dirty="0"/>
              <a:t>For now we see in a mirror dimly, but then face to face; now I know in part, but then I will know fully just as I also have been fully known.</a:t>
            </a:r>
          </a:p>
        </p:txBody>
      </p:sp>
      <p:sp>
        <p:nvSpPr>
          <p:cNvPr id="3" name="Text Placeholder 2">
            <a:extLst>
              <a:ext uri="{FF2B5EF4-FFF2-40B4-BE49-F238E27FC236}">
                <a16:creationId xmlns:a16="http://schemas.microsoft.com/office/drawing/2014/main" id="{C6DF76C2-84DC-AF4A-BB5B-3D6F0D946974}"/>
              </a:ext>
            </a:extLst>
          </p:cNvPr>
          <p:cNvSpPr>
            <a:spLocks noGrp="1"/>
          </p:cNvSpPr>
          <p:nvPr>
            <p:ph type="body" sz="quarter" idx="11"/>
          </p:nvPr>
        </p:nvSpPr>
        <p:spPr/>
        <p:txBody>
          <a:bodyPr/>
          <a:lstStyle/>
          <a:p>
            <a:r>
              <a:rPr lang="en-US" dirty="0"/>
              <a:t>- I Corinthians 13:12</a:t>
            </a:r>
          </a:p>
        </p:txBody>
      </p:sp>
    </p:spTree>
    <p:extLst>
      <p:ext uri="{BB962C8B-B14F-4D97-AF65-F5344CB8AC3E}">
        <p14:creationId xmlns:p14="http://schemas.microsoft.com/office/powerpoint/2010/main" val="1690692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16681-09DE-E142-BC45-99FBB8494D51}"/>
              </a:ext>
            </a:extLst>
          </p:cNvPr>
          <p:cNvSpPr>
            <a:spLocks noGrp="1"/>
          </p:cNvSpPr>
          <p:nvPr>
            <p:ph type="body" sz="quarter" idx="10"/>
          </p:nvPr>
        </p:nvSpPr>
        <p:spPr/>
        <p:txBody>
          <a:bodyPr/>
          <a:lstStyle/>
          <a:p>
            <a:r>
              <a:rPr lang="en-US" dirty="0"/>
              <a:t>Beloved, now we are children of God, and it has not appeared as yet what we will be. We know that when He appears, we will be like Him, because we will see Him just as He is.</a:t>
            </a:r>
          </a:p>
        </p:txBody>
      </p:sp>
      <p:sp>
        <p:nvSpPr>
          <p:cNvPr id="3" name="Text Placeholder 2">
            <a:extLst>
              <a:ext uri="{FF2B5EF4-FFF2-40B4-BE49-F238E27FC236}">
                <a16:creationId xmlns:a16="http://schemas.microsoft.com/office/drawing/2014/main" id="{C6DF76C2-84DC-AF4A-BB5B-3D6F0D946974}"/>
              </a:ext>
            </a:extLst>
          </p:cNvPr>
          <p:cNvSpPr>
            <a:spLocks noGrp="1"/>
          </p:cNvSpPr>
          <p:nvPr>
            <p:ph type="body" sz="quarter" idx="11"/>
          </p:nvPr>
        </p:nvSpPr>
        <p:spPr/>
        <p:txBody>
          <a:bodyPr/>
          <a:lstStyle/>
          <a:p>
            <a:r>
              <a:rPr lang="en-US" dirty="0"/>
              <a:t>- I John 3:2</a:t>
            </a:r>
          </a:p>
        </p:txBody>
      </p:sp>
    </p:spTree>
    <p:extLst>
      <p:ext uri="{BB962C8B-B14F-4D97-AF65-F5344CB8AC3E}">
        <p14:creationId xmlns:p14="http://schemas.microsoft.com/office/powerpoint/2010/main" val="363629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9593-812E-0544-9BAA-6C41A75C9CF7}"/>
              </a:ext>
            </a:extLst>
          </p:cNvPr>
          <p:cNvSpPr>
            <a:spLocks noGrp="1"/>
          </p:cNvSpPr>
          <p:nvPr>
            <p:ph type="title"/>
          </p:nvPr>
        </p:nvSpPr>
        <p:spPr>
          <a:xfrm>
            <a:off x="615285" y="465439"/>
            <a:ext cx="7913430" cy="626514"/>
          </a:xfrm>
        </p:spPr>
        <p:txBody>
          <a:bodyPr>
            <a:normAutofit fontScale="90000"/>
          </a:bodyPr>
          <a:lstStyle/>
          <a:p>
            <a:r>
              <a:rPr lang="en-US" dirty="0"/>
              <a:t>GROUND RULES</a:t>
            </a:r>
          </a:p>
        </p:txBody>
      </p:sp>
      <p:sp>
        <p:nvSpPr>
          <p:cNvPr id="3" name="Title 1">
            <a:extLst>
              <a:ext uri="{FF2B5EF4-FFF2-40B4-BE49-F238E27FC236}">
                <a16:creationId xmlns:a16="http://schemas.microsoft.com/office/drawing/2014/main" id="{8C2EAC34-7A87-4F46-AE4E-FFD300BF9C52}"/>
              </a:ext>
            </a:extLst>
          </p:cNvPr>
          <p:cNvSpPr txBox="1">
            <a:spLocks/>
          </p:cNvSpPr>
          <p:nvPr/>
        </p:nvSpPr>
        <p:spPr>
          <a:xfrm>
            <a:off x="934881" y="1416829"/>
            <a:ext cx="3379666" cy="62651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l"/>
            <a:r>
              <a:rPr lang="en-US" sz="3200" dirty="0"/>
              <a:t>N.T. Christian</a:t>
            </a:r>
          </a:p>
        </p:txBody>
      </p:sp>
      <p:sp>
        <p:nvSpPr>
          <p:cNvPr id="4" name="Title 1">
            <a:extLst>
              <a:ext uri="{FF2B5EF4-FFF2-40B4-BE49-F238E27FC236}">
                <a16:creationId xmlns:a16="http://schemas.microsoft.com/office/drawing/2014/main" id="{CB7872A6-2830-FB4C-B794-59E82E0B81AF}"/>
              </a:ext>
            </a:extLst>
          </p:cNvPr>
          <p:cNvSpPr txBox="1">
            <a:spLocks/>
          </p:cNvSpPr>
          <p:nvPr/>
        </p:nvSpPr>
        <p:spPr>
          <a:xfrm>
            <a:off x="5037844" y="1416829"/>
            <a:ext cx="3379666" cy="62651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l"/>
            <a:r>
              <a:rPr lang="en-US" sz="3200" dirty="0"/>
              <a:t>Roman Catholic</a:t>
            </a:r>
          </a:p>
        </p:txBody>
      </p:sp>
      <p:cxnSp>
        <p:nvCxnSpPr>
          <p:cNvPr id="6" name="Straight Connector 5">
            <a:extLst>
              <a:ext uri="{FF2B5EF4-FFF2-40B4-BE49-F238E27FC236}">
                <a16:creationId xmlns:a16="http://schemas.microsoft.com/office/drawing/2014/main" id="{39F42C4C-BF43-144D-9AD0-3CB29B4560C9}"/>
              </a:ext>
            </a:extLst>
          </p:cNvPr>
          <p:cNvCxnSpPr>
            <a:cxnSpLocks/>
          </p:cNvCxnSpPr>
          <p:nvPr/>
        </p:nvCxnSpPr>
        <p:spPr>
          <a:xfrm>
            <a:off x="718352" y="2210320"/>
            <a:ext cx="7707296"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415C5CA5-9D8C-5C40-B900-4E03A9E4ED40}"/>
              </a:ext>
            </a:extLst>
          </p:cNvPr>
          <p:cNvSpPr txBox="1">
            <a:spLocks/>
          </p:cNvSpPr>
          <p:nvPr/>
        </p:nvSpPr>
        <p:spPr>
          <a:xfrm>
            <a:off x="934881" y="2123319"/>
            <a:ext cx="3379666" cy="226911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274320" indent="-274320" algn="l">
              <a:lnSpc>
                <a:spcPct val="150000"/>
              </a:lnSpc>
              <a:buFont typeface="Arial" panose="020B0604020202020204" pitchFamily="34" charset="0"/>
              <a:buChar char="•"/>
            </a:pPr>
            <a:r>
              <a:rPr lang="en-US" sz="4400" b="0" dirty="0"/>
              <a:t>Priest</a:t>
            </a:r>
          </a:p>
          <a:p>
            <a:pPr marL="274320" indent="-274320" algn="l">
              <a:lnSpc>
                <a:spcPct val="150000"/>
              </a:lnSpc>
              <a:buFont typeface="Arial" panose="020B0604020202020204" pitchFamily="34" charset="0"/>
              <a:buChar char="•"/>
            </a:pPr>
            <a:r>
              <a:rPr lang="en-US" sz="4400" b="0" dirty="0"/>
              <a:t>Baptism</a:t>
            </a:r>
          </a:p>
        </p:txBody>
      </p:sp>
      <p:sp>
        <p:nvSpPr>
          <p:cNvPr id="8" name="Title 1">
            <a:extLst>
              <a:ext uri="{FF2B5EF4-FFF2-40B4-BE49-F238E27FC236}">
                <a16:creationId xmlns:a16="http://schemas.microsoft.com/office/drawing/2014/main" id="{79A30E2C-E4ED-164F-895D-3C324EAAF4D6}"/>
              </a:ext>
            </a:extLst>
          </p:cNvPr>
          <p:cNvSpPr txBox="1">
            <a:spLocks/>
          </p:cNvSpPr>
          <p:nvPr/>
        </p:nvSpPr>
        <p:spPr>
          <a:xfrm>
            <a:off x="5037844" y="2123319"/>
            <a:ext cx="3379666" cy="2269117"/>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274320" indent="-274320" algn="l">
              <a:lnSpc>
                <a:spcPct val="150000"/>
              </a:lnSpc>
              <a:buFont typeface="Arial" panose="020B0604020202020204" pitchFamily="34" charset="0"/>
              <a:buChar char="•"/>
            </a:pPr>
            <a:r>
              <a:rPr lang="en-US" sz="4400" b="0" dirty="0"/>
              <a:t>Priest</a:t>
            </a:r>
          </a:p>
          <a:p>
            <a:pPr marL="274320" indent="-274320" algn="l">
              <a:lnSpc>
                <a:spcPct val="150000"/>
              </a:lnSpc>
              <a:buFont typeface="Arial" panose="020B0604020202020204" pitchFamily="34" charset="0"/>
              <a:buChar char="•"/>
            </a:pPr>
            <a:r>
              <a:rPr lang="en-US" sz="4400" b="0" dirty="0"/>
              <a:t>Baptism</a:t>
            </a:r>
          </a:p>
        </p:txBody>
      </p:sp>
    </p:spTree>
    <p:extLst>
      <p:ext uri="{BB962C8B-B14F-4D97-AF65-F5344CB8AC3E}">
        <p14:creationId xmlns:p14="http://schemas.microsoft.com/office/powerpoint/2010/main" val="419641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8A6DB-5F09-6B45-A38C-AB35B98AF4AF}"/>
              </a:ext>
            </a:extLst>
          </p:cNvPr>
          <p:cNvSpPr>
            <a:spLocks noGrp="1"/>
          </p:cNvSpPr>
          <p:nvPr>
            <p:ph type="body" sz="quarter" idx="10"/>
          </p:nvPr>
        </p:nvSpPr>
        <p:spPr/>
        <p:txBody>
          <a:bodyPr>
            <a:normAutofit/>
          </a:bodyPr>
          <a:lstStyle/>
          <a:p>
            <a:r>
              <a:rPr lang="en-US" sz="2800" baseline="30000" dirty="0"/>
              <a:t>38</a:t>
            </a:r>
            <a:r>
              <a:rPr lang="en-US" sz="2800" dirty="0"/>
              <a:t> Peter said to them, “Repent, and each of you be baptized in the name of Jesus Christ for the forgiveness of your sins; and you will receive the gift of the Holy Spirit. </a:t>
            </a:r>
            <a:r>
              <a:rPr lang="en-US" sz="2800" baseline="30000" dirty="0"/>
              <a:t>39</a:t>
            </a:r>
            <a:r>
              <a:rPr lang="en-US" sz="2800" dirty="0"/>
              <a:t> For the promise is for you and your children and for all who are far off, as many as the Lord our God will call to Himself.”</a:t>
            </a:r>
          </a:p>
        </p:txBody>
      </p:sp>
      <p:sp>
        <p:nvSpPr>
          <p:cNvPr id="3" name="Text Placeholder 2">
            <a:extLst>
              <a:ext uri="{FF2B5EF4-FFF2-40B4-BE49-F238E27FC236}">
                <a16:creationId xmlns:a16="http://schemas.microsoft.com/office/drawing/2014/main" id="{572CD5B8-8D37-734E-8759-B1D14F4C5C9C}"/>
              </a:ext>
            </a:extLst>
          </p:cNvPr>
          <p:cNvSpPr>
            <a:spLocks noGrp="1"/>
          </p:cNvSpPr>
          <p:nvPr>
            <p:ph type="body" sz="quarter" idx="11"/>
          </p:nvPr>
        </p:nvSpPr>
        <p:spPr/>
        <p:txBody>
          <a:bodyPr/>
          <a:lstStyle/>
          <a:p>
            <a:r>
              <a:rPr lang="en-US" dirty="0"/>
              <a:t>- Acts 2:38-39</a:t>
            </a:r>
          </a:p>
        </p:txBody>
      </p:sp>
    </p:spTree>
    <p:extLst>
      <p:ext uri="{BB962C8B-B14F-4D97-AF65-F5344CB8AC3E}">
        <p14:creationId xmlns:p14="http://schemas.microsoft.com/office/powerpoint/2010/main" val="105717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8A6DB-5F09-6B45-A38C-AB35B98AF4AF}"/>
              </a:ext>
            </a:extLst>
          </p:cNvPr>
          <p:cNvSpPr>
            <a:spLocks noGrp="1"/>
          </p:cNvSpPr>
          <p:nvPr>
            <p:ph type="body" sz="quarter" idx="10"/>
          </p:nvPr>
        </p:nvSpPr>
        <p:spPr>
          <a:xfrm>
            <a:off x="713221" y="429598"/>
            <a:ext cx="7595892" cy="3680039"/>
          </a:xfrm>
        </p:spPr>
        <p:txBody>
          <a:bodyPr>
            <a:normAutofit/>
          </a:bodyPr>
          <a:lstStyle/>
          <a:p>
            <a:r>
              <a:rPr lang="en-US" sz="2800" baseline="30000" dirty="0"/>
              <a:t>40</a:t>
            </a:r>
            <a:r>
              <a:rPr lang="en-US" sz="2800" dirty="0"/>
              <a:t> And with many other words he solemnly testified and kept on exhorting them, saying, “Be saved from this perverse generation!” </a:t>
            </a:r>
            <a:br>
              <a:rPr lang="en-US" sz="2800" dirty="0"/>
            </a:br>
            <a:r>
              <a:rPr lang="en-US" sz="2800" baseline="30000" dirty="0"/>
              <a:t>41</a:t>
            </a:r>
            <a:r>
              <a:rPr lang="en-US" sz="2800" dirty="0"/>
              <a:t> So then, those who had received his word were baptized; and that day there were added about three thousand souls.</a:t>
            </a:r>
          </a:p>
        </p:txBody>
      </p:sp>
      <p:sp>
        <p:nvSpPr>
          <p:cNvPr id="3" name="Text Placeholder 2">
            <a:extLst>
              <a:ext uri="{FF2B5EF4-FFF2-40B4-BE49-F238E27FC236}">
                <a16:creationId xmlns:a16="http://schemas.microsoft.com/office/drawing/2014/main" id="{572CD5B8-8D37-734E-8759-B1D14F4C5C9C}"/>
              </a:ext>
            </a:extLst>
          </p:cNvPr>
          <p:cNvSpPr>
            <a:spLocks noGrp="1"/>
          </p:cNvSpPr>
          <p:nvPr>
            <p:ph type="body" sz="quarter" idx="11"/>
          </p:nvPr>
        </p:nvSpPr>
        <p:spPr/>
        <p:txBody>
          <a:bodyPr/>
          <a:lstStyle/>
          <a:p>
            <a:r>
              <a:rPr lang="en-US" dirty="0"/>
              <a:t>- Acts 2:40-41</a:t>
            </a:r>
          </a:p>
        </p:txBody>
      </p:sp>
    </p:spTree>
    <p:extLst>
      <p:ext uri="{BB962C8B-B14F-4D97-AF65-F5344CB8AC3E}">
        <p14:creationId xmlns:p14="http://schemas.microsoft.com/office/powerpoint/2010/main" val="3868374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9593-812E-0544-9BAA-6C41A75C9CF7}"/>
              </a:ext>
            </a:extLst>
          </p:cNvPr>
          <p:cNvSpPr>
            <a:spLocks noGrp="1"/>
          </p:cNvSpPr>
          <p:nvPr>
            <p:ph type="title"/>
          </p:nvPr>
        </p:nvSpPr>
        <p:spPr>
          <a:xfrm>
            <a:off x="615285" y="381942"/>
            <a:ext cx="7913430" cy="626514"/>
          </a:xfrm>
        </p:spPr>
        <p:txBody>
          <a:bodyPr>
            <a:normAutofit fontScale="90000"/>
          </a:bodyPr>
          <a:lstStyle/>
          <a:p>
            <a:r>
              <a:rPr lang="en-US" dirty="0"/>
              <a:t>GROUND RULES</a:t>
            </a:r>
          </a:p>
        </p:txBody>
      </p:sp>
      <p:sp>
        <p:nvSpPr>
          <p:cNvPr id="3" name="Title 1">
            <a:extLst>
              <a:ext uri="{FF2B5EF4-FFF2-40B4-BE49-F238E27FC236}">
                <a16:creationId xmlns:a16="http://schemas.microsoft.com/office/drawing/2014/main" id="{8C2EAC34-7A87-4F46-AE4E-FFD300BF9C52}"/>
              </a:ext>
            </a:extLst>
          </p:cNvPr>
          <p:cNvSpPr txBox="1">
            <a:spLocks/>
          </p:cNvSpPr>
          <p:nvPr/>
        </p:nvSpPr>
        <p:spPr>
          <a:xfrm>
            <a:off x="928151" y="1090230"/>
            <a:ext cx="3379666" cy="62651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l"/>
            <a:r>
              <a:rPr lang="en-US" sz="2800" dirty="0"/>
              <a:t>N.T. Christian</a:t>
            </a:r>
          </a:p>
        </p:txBody>
      </p:sp>
      <p:sp>
        <p:nvSpPr>
          <p:cNvPr id="4" name="Title 1">
            <a:extLst>
              <a:ext uri="{FF2B5EF4-FFF2-40B4-BE49-F238E27FC236}">
                <a16:creationId xmlns:a16="http://schemas.microsoft.com/office/drawing/2014/main" id="{CB7872A6-2830-FB4C-B794-59E82E0B81AF}"/>
              </a:ext>
            </a:extLst>
          </p:cNvPr>
          <p:cNvSpPr txBox="1">
            <a:spLocks/>
          </p:cNvSpPr>
          <p:nvPr/>
        </p:nvSpPr>
        <p:spPr>
          <a:xfrm>
            <a:off x="5031114" y="1090230"/>
            <a:ext cx="3379666" cy="62651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algn="l"/>
            <a:r>
              <a:rPr lang="en-US" sz="2800" dirty="0"/>
              <a:t>Roman Catholic</a:t>
            </a:r>
          </a:p>
        </p:txBody>
      </p:sp>
      <p:cxnSp>
        <p:nvCxnSpPr>
          <p:cNvPr id="6" name="Straight Connector 5">
            <a:extLst>
              <a:ext uri="{FF2B5EF4-FFF2-40B4-BE49-F238E27FC236}">
                <a16:creationId xmlns:a16="http://schemas.microsoft.com/office/drawing/2014/main" id="{39F42C4C-BF43-144D-9AD0-3CB29B4560C9}"/>
              </a:ext>
            </a:extLst>
          </p:cNvPr>
          <p:cNvCxnSpPr>
            <a:cxnSpLocks/>
          </p:cNvCxnSpPr>
          <p:nvPr/>
        </p:nvCxnSpPr>
        <p:spPr>
          <a:xfrm>
            <a:off x="703484" y="1733991"/>
            <a:ext cx="7707296" cy="0"/>
          </a:xfrm>
          <a:prstGeom prst="line">
            <a:avLst/>
          </a:prstGeom>
          <a:ln w="50800"/>
          <a:effectLst/>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9A30E2C-E4ED-164F-895D-3C324EAAF4D6}"/>
              </a:ext>
            </a:extLst>
          </p:cNvPr>
          <p:cNvSpPr txBox="1">
            <a:spLocks/>
          </p:cNvSpPr>
          <p:nvPr/>
        </p:nvSpPr>
        <p:spPr>
          <a:xfrm>
            <a:off x="5031114" y="1862518"/>
            <a:ext cx="3379666" cy="1627910"/>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274320" indent="-274320" algn="l">
              <a:buFont typeface="Arial" panose="020B0604020202020204" pitchFamily="34" charset="0"/>
              <a:buChar char="•"/>
            </a:pPr>
            <a:r>
              <a:rPr lang="en-US" sz="3200" b="0" dirty="0"/>
              <a:t>Priest</a:t>
            </a:r>
          </a:p>
          <a:p>
            <a:pPr marL="274320" indent="-274320" algn="l">
              <a:buFont typeface="Arial" panose="020B0604020202020204" pitchFamily="34" charset="0"/>
              <a:buChar char="•"/>
            </a:pPr>
            <a:r>
              <a:rPr lang="en-US" sz="3200" b="0" dirty="0"/>
              <a:t>Baptism</a:t>
            </a:r>
          </a:p>
          <a:p>
            <a:pPr marL="274320" indent="-274320" algn="l">
              <a:buFont typeface="Arial" panose="020B0604020202020204" pitchFamily="34" charset="0"/>
              <a:buChar char="•"/>
            </a:pPr>
            <a:r>
              <a:rPr lang="en-US" sz="3200" b="0" dirty="0"/>
              <a:t>Holy Spirit</a:t>
            </a:r>
          </a:p>
        </p:txBody>
      </p:sp>
      <p:sp>
        <p:nvSpPr>
          <p:cNvPr id="9" name="Title 1">
            <a:extLst>
              <a:ext uri="{FF2B5EF4-FFF2-40B4-BE49-F238E27FC236}">
                <a16:creationId xmlns:a16="http://schemas.microsoft.com/office/drawing/2014/main" id="{D626EBBD-7265-2443-B69F-F0A5AAC334E8}"/>
              </a:ext>
            </a:extLst>
          </p:cNvPr>
          <p:cNvSpPr txBox="1">
            <a:spLocks/>
          </p:cNvSpPr>
          <p:nvPr/>
        </p:nvSpPr>
        <p:spPr>
          <a:xfrm>
            <a:off x="928151" y="1848192"/>
            <a:ext cx="3379666" cy="1610664"/>
          </a:xfrm>
          <a:prstGeom prst="rect">
            <a:avLst/>
          </a:prstGeom>
        </p:spPr>
        <p:txBody>
          <a:bodyPr vert="horz" lIns="91440" tIns="45720" rIns="91440" bIns="45720" rtlCol="0" anchor="t">
            <a:normAutofit fontScale="975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274320" indent="-274320" algn="l">
              <a:buFont typeface="Arial" panose="020B0604020202020204" pitchFamily="34" charset="0"/>
              <a:buChar char="•"/>
            </a:pPr>
            <a:r>
              <a:rPr lang="en-US" sz="3200" b="0" dirty="0"/>
              <a:t>Priest</a:t>
            </a:r>
          </a:p>
          <a:p>
            <a:pPr marL="274320" indent="-274320" algn="l">
              <a:buFont typeface="Arial" panose="020B0604020202020204" pitchFamily="34" charset="0"/>
              <a:buChar char="•"/>
            </a:pPr>
            <a:r>
              <a:rPr lang="en-US" sz="3200" b="0" dirty="0"/>
              <a:t>Baptism</a:t>
            </a:r>
          </a:p>
          <a:p>
            <a:pPr marL="274320" indent="-274320" algn="l">
              <a:buFont typeface="Arial" panose="020B0604020202020204" pitchFamily="34" charset="0"/>
              <a:buChar char="•"/>
            </a:pPr>
            <a:r>
              <a:rPr lang="en-US" sz="3200" b="0" dirty="0"/>
              <a:t>Holy Spirit</a:t>
            </a:r>
          </a:p>
        </p:txBody>
      </p:sp>
      <p:sp>
        <p:nvSpPr>
          <p:cNvPr id="10" name="Title 1">
            <a:extLst>
              <a:ext uri="{FF2B5EF4-FFF2-40B4-BE49-F238E27FC236}">
                <a16:creationId xmlns:a16="http://schemas.microsoft.com/office/drawing/2014/main" id="{51840033-8CD3-0A42-A83F-E272D0601403}"/>
              </a:ext>
            </a:extLst>
          </p:cNvPr>
          <p:cNvSpPr txBox="1">
            <a:spLocks/>
          </p:cNvSpPr>
          <p:nvPr/>
        </p:nvSpPr>
        <p:spPr>
          <a:xfrm>
            <a:off x="718352" y="3765381"/>
            <a:ext cx="7776376" cy="8731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3000" b="0" dirty="0"/>
              <a:t>The Bible is the </a:t>
            </a:r>
            <a:r>
              <a:rPr lang="en-US" sz="3000" dirty="0"/>
              <a:t>only reliable source of information </a:t>
            </a:r>
            <a:r>
              <a:rPr lang="en-US" sz="3000" b="0" dirty="0"/>
              <a:t>concerning the Holy Spirit.</a:t>
            </a:r>
          </a:p>
        </p:txBody>
      </p:sp>
    </p:spTree>
    <p:extLst>
      <p:ext uri="{BB962C8B-B14F-4D97-AF65-F5344CB8AC3E}">
        <p14:creationId xmlns:p14="http://schemas.microsoft.com/office/powerpoint/2010/main" val="18989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F3DDC-13D1-DF42-AB1C-F59E624C26B6}"/>
              </a:ext>
            </a:extLst>
          </p:cNvPr>
          <p:cNvSpPr>
            <a:spLocks noGrp="1"/>
          </p:cNvSpPr>
          <p:nvPr>
            <p:ph type="body" sz="quarter" idx="10"/>
          </p:nvPr>
        </p:nvSpPr>
        <p:spPr/>
        <p:txBody>
          <a:bodyPr/>
          <a:lstStyle/>
          <a:p>
            <a:r>
              <a:rPr lang="en-US" dirty="0"/>
              <a:t>for no prophecy was ever made by an act of human will, but men moved by the Holy Spirit spoke from God.</a:t>
            </a:r>
          </a:p>
        </p:txBody>
      </p:sp>
      <p:sp>
        <p:nvSpPr>
          <p:cNvPr id="3" name="Text Placeholder 2">
            <a:extLst>
              <a:ext uri="{FF2B5EF4-FFF2-40B4-BE49-F238E27FC236}">
                <a16:creationId xmlns:a16="http://schemas.microsoft.com/office/drawing/2014/main" id="{38B65B7C-E128-D540-843B-5967BB6435A7}"/>
              </a:ext>
            </a:extLst>
          </p:cNvPr>
          <p:cNvSpPr>
            <a:spLocks noGrp="1"/>
          </p:cNvSpPr>
          <p:nvPr>
            <p:ph type="body" sz="quarter" idx="11"/>
          </p:nvPr>
        </p:nvSpPr>
        <p:spPr/>
        <p:txBody>
          <a:bodyPr/>
          <a:lstStyle/>
          <a:p>
            <a:r>
              <a:rPr lang="en-US" dirty="0"/>
              <a:t>- II Peter 1:21</a:t>
            </a:r>
          </a:p>
        </p:txBody>
      </p:sp>
    </p:spTree>
    <p:extLst>
      <p:ext uri="{BB962C8B-B14F-4D97-AF65-F5344CB8AC3E}">
        <p14:creationId xmlns:p14="http://schemas.microsoft.com/office/powerpoint/2010/main" val="285916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F3DDC-13D1-DF42-AB1C-F59E624C26B6}"/>
              </a:ext>
            </a:extLst>
          </p:cNvPr>
          <p:cNvSpPr>
            <a:spLocks noGrp="1"/>
          </p:cNvSpPr>
          <p:nvPr>
            <p:ph type="body" sz="quarter" idx="10"/>
          </p:nvPr>
        </p:nvSpPr>
        <p:spPr/>
        <p:txBody>
          <a:bodyPr>
            <a:normAutofit/>
          </a:bodyPr>
          <a:lstStyle/>
          <a:p>
            <a:r>
              <a:rPr lang="en-US" dirty="0"/>
              <a:t>Beloved, while I was making every effort to write you about our common salvation, I felt the necessity to write to you appealing that you contend earnestly for the faith which was once for all handed down to the saints.</a:t>
            </a:r>
          </a:p>
        </p:txBody>
      </p:sp>
      <p:sp>
        <p:nvSpPr>
          <p:cNvPr id="3" name="Text Placeholder 2">
            <a:extLst>
              <a:ext uri="{FF2B5EF4-FFF2-40B4-BE49-F238E27FC236}">
                <a16:creationId xmlns:a16="http://schemas.microsoft.com/office/drawing/2014/main" id="{38B65B7C-E128-D540-843B-5967BB6435A7}"/>
              </a:ext>
            </a:extLst>
          </p:cNvPr>
          <p:cNvSpPr>
            <a:spLocks noGrp="1"/>
          </p:cNvSpPr>
          <p:nvPr>
            <p:ph type="body" sz="quarter" idx="11"/>
          </p:nvPr>
        </p:nvSpPr>
        <p:spPr/>
        <p:txBody>
          <a:bodyPr/>
          <a:lstStyle/>
          <a:p>
            <a:r>
              <a:rPr lang="en-US" dirty="0"/>
              <a:t>- Jude 3</a:t>
            </a:r>
          </a:p>
        </p:txBody>
      </p:sp>
    </p:spTree>
    <p:extLst>
      <p:ext uri="{BB962C8B-B14F-4D97-AF65-F5344CB8AC3E}">
        <p14:creationId xmlns:p14="http://schemas.microsoft.com/office/powerpoint/2010/main" val="428807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EBC2-2AF4-4A4D-BE34-92EED7503326}"/>
              </a:ext>
            </a:extLst>
          </p:cNvPr>
          <p:cNvSpPr>
            <a:spLocks noGrp="1"/>
          </p:cNvSpPr>
          <p:nvPr>
            <p:ph type="title"/>
          </p:nvPr>
        </p:nvSpPr>
        <p:spPr>
          <a:xfrm>
            <a:off x="1073425" y="465439"/>
            <a:ext cx="7455289" cy="4236288"/>
          </a:xfrm>
        </p:spPr>
        <p:txBody>
          <a:bodyPr>
            <a:normAutofit/>
          </a:bodyPr>
          <a:lstStyle/>
          <a:p>
            <a:pPr algn="l"/>
            <a:r>
              <a:rPr lang="en-US" sz="4400" b="0" dirty="0"/>
              <a:t>The term “trinity” </a:t>
            </a:r>
            <a:br>
              <a:rPr lang="en-US" sz="4400" dirty="0"/>
            </a:br>
            <a:r>
              <a:rPr lang="en-US" sz="4400" dirty="0"/>
              <a:t>does </a:t>
            </a:r>
            <a:r>
              <a:rPr lang="en-US" sz="4400" u="sng" dirty="0">
                <a:latin typeface="Lato Black" panose="020F0502020204030203" pitchFamily="34" charset="0"/>
                <a:ea typeface="Lato Black" panose="020F0502020204030203" pitchFamily="34" charset="0"/>
                <a:cs typeface="Lato Black" panose="020F0502020204030203" pitchFamily="34" charset="0"/>
              </a:rPr>
              <a:t>not</a:t>
            </a:r>
            <a:r>
              <a:rPr lang="en-US" sz="4400" dirty="0"/>
              <a:t> appear in the Bible.</a:t>
            </a:r>
          </a:p>
        </p:txBody>
      </p:sp>
    </p:spTree>
    <p:extLst>
      <p:ext uri="{BB962C8B-B14F-4D97-AF65-F5344CB8AC3E}">
        <p14:creationId xmlns:p14="http://schemas.microsoft.com/office/powerpoint/2010/main" val="2026103999"/>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2094</TotalTime>
  <Words>836</Words>
  <Application>Microsoft Macintosh PowerPoint</Application>
  <PresentationFormat>On-screen Show (16:9)</PresentationFormat>
  <Paragraphs>84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Lato</vt:lpstr>
      <vt:lpstr>Lato Black</vt:lpstr>
      <vt:lpstr>Lato Medium</vt:lpstr>
      <vt:lpstr>Lato Regular</vt:lpstr>
      <vt:lpstr>With Title</vt:lpstr>
      <vt:lpstr>PowerPoint Presentation</vt:lpstr>
      <vt:lpstr>The Spirit and the Cross</vt:lpstr>
      <vt:lpstr>GROUND RULES</vt:lpstr>
      <vt:lpstr>PowerPoint Presentation</vt:lpstr>
      <vt:lpstr>PowerPoint Presentation</vt:lpstr>
      <vt:lpstr>GROUND RULES</vt:lpstr>
      <vt:lpstr>PowerPoint Presentation</vt:lpstr>
      <vt:lpstr>PowerPoint Presentation</vt:lpstr>
      <vt:lpstr>The term “trinity”  does not appear in the Bible.</vt:lpstr>
      <vt:lpstr>PowerPoint Presentation</vt:lpstr>
      <vt:lpstr>PowerPoint Presentation</vt:lpstr>
      <vt:lpstr>… the Father, Son and Holy Spirit are one in essence –  not one in person…  - Tertullian</vt:lpstr>
      <vt:lpstr>Nature of the Godhead</vt:lpstr>
      <vt:lpstr>Nature of the Godhead</vt:lpstr>
      <vt:lpstr>God is apart from His creation.</vt:lpstr>
      <vt:lpstr>Nature of the Godhead</vt:lpstr>
      <vt:lpstr>PROGRESSIVE REVELATION</vt:lpstr>
      <vt:lpstr>PowerPoint Presentation</vt:lpstr>
      <vt:lpstr>PowerPoint Presentation</vt:lpstr>
      <vt:lpstr>Nature of the Godhead</vt:lpstr>
      <vt:lpstr>PowerPoint Presentation</vt:lpstr>
      <vt:lpstr>PowerPoint Presentation</vt:lpstr>
      <vt:lpstr>TRANSITION  God → Son → Holy Spirit</vt:lpstr>
      <vt:lpstr>Nature of the Godhead</vt:lpstr>
      <vt:lpstr>ELOHIM = Plural for God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236</cp:revision>
  <dcterms:created xsi:type="dcterms:W3CDTF">2014-04-30T18:34:38Z</dcterms:created>
  <dcterms:modified xsi:type="dcterms:W3CDTF">2021-08-25T16:17:40Z</dcterms:modified>
</cp:coreProperties>
</file>