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58" r:id="rId4"/>
    <p:sldId id="260" r:id="rId5"/>
    <p:sldId id="259" r:id="rId6"/>
    <p:sldId id="261" r:id="rId7"/>
    <p:sldId id="262" r:id="rId8"/>
    <p:sldId id="263" r:id="rId9"/>
    <p:sldId id="264" r:id="rId10"/>
    <p:sldId id="265" r:id="rId11"/>
    <p:sldId id="266" r:id="rId12"/>
    <p:sldId id="267" r:id="rId13"/>
    <p:sldId id="268" r:id="rId14"/>
    <p:sldId id="269" r:id="rId15"/>
    <p:sldId id="270" r:id="rId16"/>
    <p:sldId id="271" r:id="rId17"/>
    <p:sldId id="273" r:id="rId18"/>
    <p:sldId id="274" r:id="rId19"/>
    <p:sldId id="275" r:id="rId20"/>
    <p:sldId id="276" r:id="rId21"/>
    <p:sldId id="277" r:id="rId22"/>
    <p:sldId id="279" r:id="rId23"/>
    <p:sldId id="278" r:id="rId24"/>
    <p:sldId id="280" r:id="rId25"/>
    <p:sldId id="281" r:id="rId26"/>
    <p:sldId id="282" r:id="rId27"/>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670A8"/>
    <a:srgbClr val="0E5B97"/>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414"/>
    <p:restoredTop sz="94731"/>
  </p:normalViewPr>
  <p:slideViewPr>
    <p:cSldViewPr snapToGrid="0" snapToObjects="1">
      <p:cViewPr varScale="1">
        <p:scale>
          <a:sx n="185" d="100"/>
          <a:sy n="185" d="100"/>
        </p:scale>
        <p:origin x="1024" y="168"/>
      </p:cViewPr>
      <p:guideLst>
        <p:guide orient="horz" pos="162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userDrawn="1"/>
        </p:nvSpPr>
        <p:spPr>
          <a:xfrm>
            <a:off x="507380" y="4323673"/>
            <a:ext cx="2727029" cy="400110"/>
          </a:xfrm>
          <a:prstGeom prst="rect">
            <a:avLst/>
          </a:prstGeom>
          <a:noFill/>
        </p:spPr>
        <p:txBody>
          <a:bodyPr wrap="none" rtlCol="0">
            <a:spAutoFit/>
          </a:bodyPr>
          <a:lstStyle/>
          <a:p>
            <a:r>
              <a:rPr lang="en-US" sz="2000" b="1" i="0">
                <a:latin typeface="Lato" charset="0"/>
                <a:ea typeface="Lato" charset="0"/>
                <a:cs typeface="Lato" charset="0"/>
              </a:rPr>
              <a:t>MIKE MAZZALONGO</a:t>
            </a:r>
            <a:endParaRPr lang="en-US" sz="2000" b="1" i="0" dirty="0">
              <a:latin typeface="Lato" charset="0"/>
              <a:ea typeface="Lato" charset="0"/>
              <a:cs typeface="Lato" charset="0"/>
            </a:endParaRPr>
          </a:p>
        </p:txBody>
      </p:sp>
      <p:sp>
        <p:nvSpPr>
          <p:cNvPr id="7" name="Title 1"/>
          <p:cNvSpPr>
            <a:spLocks noGrp="1"/>
          </p:cNvSpPr>
          <p:nvPr>
            <p:ph type="ctrTitle"/>
          </p:nvPr>
        </p:nvSpPr>
        <p:spPr>
          <a:xfrm>
            <a:off x="507380" y="1644562"/>
            <a:ext cx="7716644" cy="2604769"/>
          </a:xfrm>
          <a:prstGeom prst="rect">
            <a:avLst/>
          </a:prstGeom>
        </p:spPr>
        <p:txBody>
          <a:bodyPr anchor="b">
            <a:noAutofit/>
          </a:bodyPr>
          <a:lstStyle>
            <a:lvl1pPr>
              <a:lnSpc>
                <a:spcPct val="80000"/>
              </a:lnSpc>
              <a:defRPr sz="9000" b="1" i="0">
                <a:latin typeface="Lato Black" panose="020F0502020204030203" pitchFamily="34" charset="0"/>
                <a:ea typeface="Lato Black" panose="020F0502020204030203" pitchFamily="34" charset="0"/>
                <a:cs typeface="Lato Black" panose="020F0502020204030203" pitchFamily="34" charset="0"/>
              </a:defRPr>
            </a:lvl1pPr>
          </a:lstStyle>
          <a:p>
            <a:r>
              <a:rPr lang="en-US" dirty="0"/>
              <a:t>Click to edit Master title style</a:t>
            </a:r>
          </a:p>
        </p:txBody>
      </p:sp>
    </p:spTree>
    <p:extLst>
      <p:ext uri="{BB962C8B-B14F-4D97-AF65-F5344CB8AC3E}">
        <p14:creationId xmlns:p14="http://schemas.microsoft.com/office/powerpoint/2010/main" val="34797702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ible Vers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685800" y="347619"/>
            <a:ext cx="7772400" cy="3693156"/>
          </a:xfrm>
          <a:prstGeom prst="rect">
            <a:avLst/>
          </a:prstGeom>
        </p:spPr>
        <p:txBody>
          <a:bodyPr anchor="ctr">
            <a:normAutofit/>
          </a:bodyPr>
          <a:lstStyle>
            <a:lvl1pPr marL="0" indent="0">
              <a:buNone/>
              <a:defRPr sz="3600" b="0" i="0">
                <a:solidFill>
                  <a:srgbClr val="FFFFFF"/>
                </a:solidFill>
                <a:latin typeface="Lato" panose="020F0502020204030203" pitchFamily="34" charset="0"/>
                <a:ea typeface="Lato" panose="020F0502020204030203" pitchFamily="34" charset="0"/>
                <a:cs typeface="Lato" panose="020F0502020204030203"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5" name="Content Placeholder 4"/>
          <p:cNvSpPr>
            <a:spLocks noGrp="1"/>
          </p:cNvSpPr>
          <p:nvPr>
            <p:ph sz="quarter" idx="10" hasCustomPrompt="1"/>
          </p:nvPr>
        </p:nvSpPr>
        <p:spPr>
          <a:xfrm>
            <a:off x="685800" y="4287308"/>
            <a:ext cx="7772400" cy="460375"/>
          </a:xfrm>
          <a:prstGeom prst="rect">
            <a:avLst/>
          </a:prstGeom>
        </p:spPr>
        <p:txBody>
          <a:bodyPr anchor="ctr">
            <a:noAutofit/>
          </a:bodyPr>
          <a:lstStyle>
            <a:lvl1pPr marL="0" indent="0">
              <a:buNone/>
              <a:defRPr sz="2800" b="1" i="0" baseline="0">
                <a:latin typeface="Lato" panose="020F0502020204030203" pitchFamily="34" charset="0"/>
                <a:ea typeface="Lato" panose="020F0502020204030203" pitchFamily="34" charset="0"/>
                <a:cs typeface="Lato" panose="020F0502020204030203" pitchFamily="34" charset="0"/>
              </a:defRPr>
            </a:lvl1pPr>
            <a:lvl2pPr>
              <a:defRPr sz="1600"/>
            </a:lvl2pPr>
            <a:lvl3pPr>
              <a:defRPr sz="1400"/>
            </a:lvl3pPr>
            <a:lvl4pPr>
              <a:defRPr sz="1200"/>
            </a:lvl4pPr>
            <a:lvl5pPr>
              <a:defRPr sz="1200"/>
            </a:lvl5pPr>
          </a:lstStyle>
          <a:p>
            <a:pPr lvl="0"/>
            <a:r>
              <a:rPr lang="en-US" dirty="0"/>
              <a:t>- Bible Verse 3:15</a:t>
            </a:r>
          </a:p>
        </p:txBody>
      </p:sp>
    </p:spTree>
    <p:extLst>
      <p:ext uri="{BB962C8B-B14F-4D97-AF65-F5344CB8AC3E}">
        <p14:creationId xmlns:p14="http://schemas.microsoft.com/office/powerpoint/2010/main" val="2718529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389888"/>
            <a:ext cx="8229600" cy="3440032"/>
          </a:xfrm>
          <a:prstGeom prst="rect">
            <a:avLst/>
          </a:prstGeom>
        </p:spPr>
        <p:txBody>
          <a:bodyPr/>
          <a:lstStyle>
            <a:lvl1pPr>
              <a:defRPr b="0" i="0">
                <a:latin typeface="Lato" panose="020F0502020204030203" pitchFamily="34" charset="0"/>
                <a:ea typeface="Lato" panose="020F0502020204030203" pitchFamily="34" charset="0"/>
                <a:cs typeface="Lato" panose="020F0502020204030203" pitchFamily="34" charset="0"/>
              </a:defRPr>
            </a:lvl1pPr>
            <a:lvl2pPr>
              <a:defRPr b="0" i="0">
                <a:latin typeface="Lato" panose="020F0502020204030203" pitchFamily="34" charset="0"/>
                <a:ea typeface="Lato" panose="020F0502020204030203" pitchFamily="34" charset="0"/>
                <a:cs typeface="Lato" panose="020F0502020204030203" pitchFamily="34" charset="0"/>
              </a:defRPr>
            </a:lvl2pPr>
            <a:lvl3pPr>
              <a:defRPr b="0" i="0">
                <a:latin typeface="Lato" panose="020F0502020204030203" pitchFamily="34" charset="0"/>
                <a:ea typeface="Lato" panose="020F0502020204030203" pitchFamily="34" charset="0"/>
                <a:cs typeface="Lato" panose="020F0502020204030203" pitchFamily="34" charset="0"/>
              </a:defRPr>
            </a:lvl3pPr>
            <a:lvl4pPr>
              <a:defRPr b="0" i="0">
                <a:latin typeface="Lato" panose="020F0502020204030203" pitchFamily="34" charset="0"/>
                <a:ea typeface="Lato" panose="020F0502020204030203" pitchFamily="34" charset="0"/>
                <a:cs typeface="Lato" panose="020F0502020204030203" pitchFamily="34" charset="0"/>
              </a:defRPr>
            </a:lvl4pPr>
            <a:lvl5pPr>
              <a:defRPr b="0" i="0">
                <a:latin typeface="Lato" panose="020F0502020204030203" pitchFamily="34" charset="0"/>
                <a:ea typeface="Lato" panose="020F0502020204030203" pitchFamily="34" charset="0"/>
                <a:cs typeface="Lato" panose="020F050202020403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5"/>
          <p:cNvSpPr>
            <a:spLocks noGrp="1"/>
          </p:cNvSpPr>
          <p:nvPr>
            <p:ph type="title"/>
          </p:nvPr>
        </p:nvSpPr>
        <p:spPr>
          <a:xfrm>
            <a:off x="457200" y="274638"/>
            <a:ext cx="8229600" cy="783695"/>
          </a:xfrm>
          <a:prstGeom prst="rect">
            <a:avLst/>
          </a:prstGeom>
        </p:spPr>
        <p:txBody>
          <a:bodyPr anchor="b"/>
          <a:lstStyle>
            <a:lvl1pPr>
              <a:defRPr b="1" i="0">
                <a:latin typeface="Lato Black" panose="020F0502020204030203" pitchFamily="34" charset="0"/>
                <a:ea typeface="Lato Black" panose="020F0502020204030203" pitchFamily="34" charset="0"/>
                <a:cs typeface="Lato Black" panose="020F0502020204030203" pitchFamily="34" charset="0"/>
              </a:defRPr>
            </a:lvl1pPr>
          </a:lstStyle>
          <a:p>
            <a:r>
              <a:rPr lang="en-US" dirty="0"/>
              <a:t>Click to edit Master title style</a:t>
            </a:r>
          </a:p>
        </p:txBody>
      </p:sp>
    </p:spTree>
    <p:extLst>
      <p:ext uri="{BB962C8B-B14F-4D97-AF65-F5344CB8AC3E}">
        <p14:creationId xmlns:p14="http://schemas.microsoft.com/office/powerpoint/2010/main" val="5518782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 Line 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160494"/>
            <a:ext cx="8229600" cy="2669426"/>
          </a:xfrm>
          <a:prstGeom prst="rect">
            <a:avLst/>
          </a:prstGeom>
        </p:spPr>
        <p:txBody>
          <a:bodyPr/>
          <a:lstStyle>
            <a:lvl1pPr>
              <a:defRPr b="0" i="0">
                <a:latin typeface="Lato" panose="020F0502020204030203" pitchFamily="34" charset="0"/>
                <a:ea typeface="Lato" panose="020F0502020204030203" pitchFamily="34" charset="0"/>
                <a:cs typeface="Lato" panose="020F0502020204030203" pitchFamily="34" charset="0"/>
              </a:defRPr>
            </a:lvl1pPr>
            <a:lvl2pPr>
              <a:defRPr b="0" i="0">
                <a:latin typeface="Lato" panose="020F0502020204030203" pitchFamily="34" charset="0"/>
                <a:ea typeface="Lato" panose="020F0502020204030203" pitchFamily="34" charset="0"/>
                <a:cs typeface="Lato" panose="020F0502020204030203" pitchFamily="34" charset="0"/>
              </a:defRPr>
            </a:lvl2pPr>
            <a:lvl3pPr>
              <a:defRPr b="0" i="0">
                <a:latin typeface="Lato" panose="020F0502020204030203" pitchFamily="34" charset="0"/>
                <a:ea typeface="Lato" panose="020F0502020204030203" pitchFamily="34" charset="0"/>
                <a:cs typeface="Lato" panose="020F0502020204030203" pitchFamily="34" charset="0"/>
              </a:defRPr>
            </a:lvl3pPr>
            <a:lvl4pPr>
              <a:defRPr b="0" i="0">
                <a:latin typeface="Lato" panose="020F0502020204030203" pitchFamily="34" charset="0"/>
                <a:ea typeface="Lato" panose="020F0502020204030203" pitchFamily="34" charset="0"/>
                <a:cs typeface="Lato" panose="020F0502020204030203" pitchFamily="34" charset="0"/>
              </a:defRPr>
            </a:lvl4pPr>
            <a:lvl5pPr>
              <a:defRPr b="0" i="0">
                <a:latin typeface="Lato" panose="020F0502020204030203" pitchFamily="34" charset="0"/>
                <a:ea typeface="Lato" panose="020F0502020204030203" pitchFamily="34" charset="0"/>
                <a:cs typeface="Lato" panose="020F050202020403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5"/>
          <p:cNvSpPr>
            <a:spLocks noGrp="1"/>
          </p:cNvSpPr>
          <p:nvPr>
            <p:ph type="title"/>
          </p:nvPr>
        </p:nvSpPr>
        <p:spPr>
          <a:xfrm>
            <a:off x="457200" y="313580"/>
            <a:ext cx="8229600" cy="1339009"/>
          </a:xfrm>
          <a:prstGeom prst="rect">
            <a:avLst/>
          </a:prstGeom>
        </p:spPr>
        <p:txBody>
          <a:bodyPr anchor="b"/>
          <a:lstStyle>
            <a:lvl1pPr>
              <a:defRPr b="1" i="0">
                <a:latin typeface="Lato Black" panose="020F0502020204030203" pitchFamily="34" charset="0"/>
                <a:ea typeface="Lato Black" panose="020F0502020204030203" pitchFamily="34" charset="0"/>
                <a:cs typeface="Lato Black" panose="020F0502020204030203" pitchFamily="34" charset="0"/>
              </a:defRPr>
            </a:lvl1pPr>
          </a:lstStyle>
          <a:p>
            <a:r>
              <a:rPr lang="en-US" dirty="0"/>
              <a:t>Click to edit Master title style</a:t>
            </a:r>
          </a:p>
        </p:txBody>
      </p:sp>
    </p:spTree>
    <p:extLst>
      <p:ext uri="{BB962C8B-B14F-4D97-AF65-F5344CB8AC3E}">
        <p14:creationId xmlns:p14="http://schemas.microsoft.com/office/powerpoint/2010/main" val="18242047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tem and Vers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57200" y="1389888"/>
            <a:ext cx="8229600" cy="891839"/>
          </a:xfrm>
          <a:prstGeom prst="rect">
            <a:avLst/>
          </a:prstGeom>
        </p:spPr>
        <p:txBody>
          <a:bodyPr/>
          <a:lstStyle>
            <a:lvl1pPr marL="514350" indent="-514350">
              <a:buFont typeface="+mj-lt"/>
              <a:buAutoNum type="arabicPeriod"/>
              <a:defRPr sz="3600" b="1" i="0">
                <a:latin typeface="Lato" panose="020F0502020204030203" pitchFamily="34" charset="0"/>
                <a:ea typeface="Lato" panose="020F0502020204030203" pitchFamily="34" charset="0"/>
                <a:cs typeface="Lato" panose="020F0502020204030203" pitchFamily="34" charset="0"/>
              </a:defRPr>
            </a:lvl1pPr>
            <a:lvl2pPr marL="971550" indent="-514350">
              <a:buFont typeface="+mj-lt"/>
              <a:buAutoNum type="arabicPeriod"/>
              <a:defRPr b="0" i="0">
                <a:latin typeface="Lato" panose="020F0502020204030203" pitchFamily="34" charset="0"/>
                <a:ea typeface="Lato" panose="020F0502020204030203" pitchFamily="34" charset="0"/>
                <a:cs typeface="Lato" panose="020F0502020204030203" pitchFamily="34" charset="0"/>
              </a:defRPr>
            </a:lvl2pPr>
            <a:lvl3pPr marL="1371600" indent="-457200">
              <a:buFont typeface="+mj-lt"/>
              <a:buAutoNum type="arabicPeriod"/>
              <a:defRPr b="0" i="0">
                <a:latin typeface="Lato" panose="020F0502020204030203" pitchFamily="34" charset="0"/>
                <a:ea typeface="Lato" panose="020F0502020204030203" pitchFamily="34" charset="0"/>
                <a:cs typeface="Lato" panose="020F0502020204030203" pitchFamily="34" charset="0"/>
              </a:defRPr>
            </a:lvl3pPr>
            <a:lvl4pPr marL="1828800" indent="-457200">
              <a:buFont typeface="+mj-lt"/>
              <a:buAutoNum type="arabicPeriod"/>
              <a:defRPr b="0" i="0">
                <a:latin typeface="Lato" panose="020F0502020204030203" pitchFamily="34" charset="0"/>
                <a:ea typeface="Lato" panose="020F0502020204030203" pitchFamily="34" charset="0"/>
                <a:cs typeface="Lato" panose="020F0502020204030203" pitchFamily="34" charset="0"/>
              </a:defRPr>
            </a:lvl4pPr>
            <a:lvl5pPr marL="2286000" indent="-457200">
              <a:buFont typeface="+mj-lt"/>
              <a:buAutoNum type="arabicPeriod"/>
              <a:defRPr b="0" i="0">
                <a:latin typeface="Lato" panose="020F0502020204030203" pitchFamily="34" charset="0"/>
                <a:ea typeface="Lato" panose="020F0502020204030203" pitchFamily="34" charset="0"/>
                <a:cs typeface="Lato" panose="020F0502020204030203" pitchFamily="34" charset="0"/>
              </a:defRPr>
            </a:lvl5pPr>
          </a:lstStyle>
          <a:p>
            <a:pPr lvl="0"/>
            <a:r>
              <a:rPr lang="en-US" dirty="0"/>
              <a:t>Item Title</a:t>
            </a:r>
          </a:p>
        </p:txBody>
      </p:sp>
      <p:sp>
        <p:nvSpPr>
          <p:cNvPr id="6" name="Title 5"/>
          <p:cNvSpPr>
            <a:spLocks noGrp="1"/>
          </p:cNvSpPr>
          <p:nvPr>
            <p:ph type="title"/>
          </p:nvPr>
        </p:nvSpPr>
        <p:spPr>
          <a:xfrm>
            <a:off x="457200" y="274638"/>
            <a:ext cx="8229600" cy="783695"/>
          </a:xfrm>
          <a:prstGeom prst="rect">
            <a:avLst/>
          </a:prstGeom>
        </p:spPr>
        <p:txBody>
          <a:bodyPr anchor="b"/>
          <a:lstStyle>
            <a:lvl1pPr>
              <a:defRPr b="1" i="0">
                <a:latin typeface="Lato Black" panose="020F0502020204030203" pitchFamily="34" charset="0"/>
                <a:ea typeface="Lato Black" panose="020F0502020204030203" pitchFamily="34" charset="0"/>
                <a:cs typeface="Lato Black" panose="020F0502020204030203" pitchFamily="34" charset="0"/>
              </a:defRPr>
            </a:lvl1pPr>
          </a:lstStyle>
          <a:p>
            <a:r>
              <a:rPr lang="en-US" dirty="0"/>
              <a:t>Click to edit Master title style</a:t>
            </a:r>
          </a:p>
        </p:txBody>
      </p:sp>
      <p:cxnSp>
        <p:nvCxnSpPr>
          <p:cNvPr id="4" name="Straight Connector 3">
            <a:extLst>
              <a:ext uri="{FF2B5EF4-FFF2-40B4-BE49-F238E27FC236}">
                <a16:creationId xmlns:a16="http://schemas.microsoft.com/office/drawing/2014/main" id="{B054B5E4-ADCD-E14E-BDDF-E98F1B085647}"/>
              </a:ext>
            </a:extLst>
          </p:cNvPr>
          <p:cNvCxnSpPr/>
          <p:nvPr userDrawn="1"/>
        </p:nvCxnSpPr>
        <p:spPr>
          <a:xfrm>
            <a:off x="717847" y="2307364"/>
            <a:ext cx="0" cy="2435552"/>
          </a:xfrm>
          <a:prstGeom prst="line">
            <a:avLst/>
          </a:prstGeom>
          <a:ln w="76200"/>
          <a:effectLst/>
        </p:spPr>
        <p:style>
          <a:lnRef idx="2">
            <a:schemeClr val="accent1"/>
          </a:lnRef>
          <a:fillRef idx="0">
            <a:schemeClr val="accent1"/>
          </a:fillRef>
          <a:effectRef idx="1">
            <a:schemeClr val="accent1"/>
          </a:effectRef>
          <a:fontRef idx="minor">
            <a:schemeClr val="tx1"/>
          </a:fontRef>
        </p:style>
      </p:cxnSp>
      <p:sp>
        <p:nvSpPr>
          <p:cNvPr id="7" name="Content Placeholder 2">
            <a:extLst>
              <a:ext uri="{FF2B5EF4-FFF2-40B4-BE49-F238E27FC236}">
                <a16:creationId xmlns:a16="http://schemas.microsoft.com/office/drawing/2014/main" id="{6D42CF86-65DB-CD4F-AE44-F88D20EE0347}"/>
              </a:ext>
            </a:extLst>
          </p:cNvPr>
          <p:cNvSpPr>
            <a:spLocks noGrp="1"/>
          </p:cNvSpPr>
          <p:nvPr>
            <p:ph idx="10"/>
          </p:nvPr>
        </p:nvSpPr>
        <p:spPr>
          <a:xfrm>
            <a:off x="1128044" y="2307364"/>
            <a:ext cx="7558751" cy="2435552"/>
          </a:xfrm>
          <a:prstGeom prst="rect">
            <a:avLst/>
          </a:prstGeom>
        </p:spPr>
        <p:txBody>
          <a:bodyPr/>
          <a:lstStyle>
            <a:lvl1pPr marL="0" indent="0">
              <a:buFont typeface="+mj-lt"/>
              <a:buNone/>
              <a:defRPr sz="2400" b="0" i="0">
                <a:latin typeface="Lato" panose="020F0502020204030203" pitchFamily="34" charset="0"/>
                <a:ea typeface="Lato" panose="020F0502020204030203" pitchFamily="34" charset="0"/>
                <a:cs typeface="Lato" panose="020F0502020204030203" pitchFamily="34" charset="0"/>
              </a:defRPr>
            </a:lvl1pPr>
            <a:lvl2pPr marL="971550" indent="-514350">
              <a:buFont typeface="+mj-lt"/>
              <a:buAutoNum type="arabicPeriod"/>
              <a:defRPr b="0" i="0">
                <a:latin typeface="Lato" panose="020F0502020204030203" pitchFamily="34" charset="0"/>
                <a:ea typeface="Lato" panose="020F0502020204030203" pitchFamily="34" charset="0"/>
                <a:cs typeface="Lato" panose="020F0502020204030203" pitchFamily="34" charset="0"/>
              </a:defRPr>
            </a:lvl2pPr>
            <a:lvl3pPr marL="1371600" indent="-457200">
              <a:buFont typeface="+mj-lt"/>
              <a:buAutoNum type="arabicPeriod"/>
              <a:defRPr b="0" i="0">
                <a:latin typeface="Lato" panose="020F0502020204030203" pitchFamily="34" charset="0"/>
                <a:ea typeface="Lato" panose="020F0502020204030203" pitchFamily="34" charset="0"/>
                <a:cs typeface="Lato" panose="020F0502020204030203" pitchFamily="34" charset="0"/>
              </a:defRPr>
            </a:lvl3pPr>
            <a:lvl4pPr marL="1828800" indent="-457200">
              <a:buFont typeface="+mj-lt"/>
              <a:buAutoNum type="arabicPeriod"/>
              <a:defRPr b="0" i="0">
                <a:latin typeface="Lato" panose="020F0502020204030203" pitchFamily="34" charset="0"/>
                <a:ea typeface="Lato" panose="020F0502020204030203" pitchFamily="34" charset="0"/>
                <a:cs typeface="Lato" panose="020F0502020204030203" pitchFamily="34" charset="0"/>
              </a:defRPr>
            </a:lvl4pPr>
            <a:lvl5pPr marL="2286000" indent="-457200">
              <a:buFont typeface="+mj-lt"/>
              <a:buAutoNum type="arabicPeriod"/>
              <a:defRPr b="0" i="0">
                <a:latin typeface="Lato" panose="020F0502020204030203" pitchFamily="34" charset="0"/>
                <a:ea typeface="Lato" panose="020F0502020204030203" pitchFamily="34" charset="0"/>
                <a:cs typeface="Lato" panose="020F0502020204030203" pitchFamily="34" charset="0"/>
              </a:defRPr>
            </a:lvl5pPr>
          </a:lstStyle>
          <a:p>
            <a:pPr lvl="0"/>
            <a:endParaRPr lang="en-US" dirty="0"/>
          </a:p>
        </p:txBody>
      </p:sp>
    </p:spTree>
    <p:extLst>
      <p:ext uri="{BB962C8B-B14F-4D97-AF65-F5344CB8AC3E}">
        <p14:creationId xmlns:p14="http://schemas.microsoft.com/office/powerpoint/2010/main" val="1573846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enter Single Lin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280160" y="0"/>
            <a:ext cx="7205472" cy="5143500"/>
          </a:xfrm>
          <a:prstGeom prst="rect">
            <a:avLst/>
          </a:prstGeom>
        </p:spPr>
        <p:txBody>
          <a:bodyPr anchor="ctr">
            <a:normAutofit/>
          </a:bodyPr>
          <a:lstStyle>
            <a:lvl1pPr algn="l">
              <a:defRPr sz="5400" b="1" i="0">
                <a:latin typeface="Lato" panose="020F0502020204030203" pitchFamily="34" charset="0"/>
                <a:ea typeface="Lato" panose="020F0502020204030203" pitchFamily="34" charset="0"/>
                <a:cs typeface="Lato" panose="020F0502020204030203" pitchFamily="34" charset="0"/>
              </a:defRPr>
            </a:lvl1pPr>
          </a:lstStyle>
          <a:p>
            <a:r>
              <a:rPr lang="en-US" dirty="0"/>
              <a:t>This is a single statement slide</a:t>
            </a:r>
          </a:p>
        </p:txBody>
      </p:sp>
    </p:spTree>
    <p:extLst>
      <p:ext uri="{BB962C8B-B14F-4D97-AF65-F5344CB8AC3E}">
        <p14:creationId xmlns:p14="http://schemas.microsoft.com/office/powerpoint/2010/main" val="33783296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hoto">
    <p:bg>
      <p:bgPr>
        <a:solidFill>
          <a:schemeClr val="bg2">
            <a:lumMod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26586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3812312"/>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50" r:id="rId3"/>
    <p:sldLayoutId id="2147483657" r:id="rId4"/>
    <p:sldLayoutId id="2147483656" r:id="rId5"/>
    <p:sldLayoutId id="2147483654" r:id="rId6"/>
    <p:sldLayoutId id="2147483655" r:id="rId7"/>
  </p:sldLayoutIdLst>
  <p:txStyles>
    <p:titleStyle>
      <a:lvl1pPr algn="l" defTabSz="457200" rtl="0" eaLnBrk="1" latinLnBrk="0" hangingPunct="1">
        <a:spcBef>
          <a:spcPct val="0"/>
        </a:spcBef>
        <a:buNone/>
        <a:defRPr sz="3600" kern="1200">
          <a:solidFill>
            <a:schemeClr val="bg1"/>
          </a:solidFill>
          <a:latin typeface="Lato Regular"/>
          <a:ea typeface="+mj-ea"/>
          <a:cs typeface="Lato Regular"/>
        </a:defRPr>
      </a:lvl1pPr>
    </p:titleStyle>
    <p:bodyStyle>
      <a:lvl1pPr marL="342900" indent="-342900" algn="l" defTabSz="457200" rtl="0" eaLnBrk="1" latinLnBrk="0" hangingPunct="1">
        <a:spcBef>
          <a:spcPct val="20000"/>
        </a:spcBef>
        <a:buFont typeface="Arial"/>
        <a:buChar char="•"/>
        <a:defRPr sz="3200" kern="1200">
          <a:solidFill>
            <a:srgbClr val="FFFFFF"/>
          </a:solidFill>
          <a:latin typeface="Lato Regular"/>
          <a:ea typeface="+mn-ea"/>
          <a:cs typeface="Lato Regular"/>
        </a:defRPr>
      </a:lvl1pPr>
      <a:lvl2pPr marL="742950" indent="-285750" algn="l" defTabSz="457200" rtl="0" eaLnBrk="1" latinLnBrk="0" hangingPunct="1">
        <a:spcBef>
          <a:spcPct val="20000"/>
        </a:spcBef>
        <a:buFont typeface="Arial"/>
        <a:buChar char="–"/>
        <a:defRPr sz="2800" kern="1200">
          <a:solidFill>
            <a:srgbClr val="FFFFFF"/>
          </a:solidFill>
          <a:latin typeface="Lato Regular"/>
          <a:ea typeface="+mn-ea"/>
          <a:cs typeface="Lato Regular"/>
        </a:defRPr>
      </a:lvl2pPr>
      <a:lvl3pPr marL="1143000" indent="-228600" algn="l" defTabSz="457200" rtl="0" eaLnBrk="1" latinLnBrk="0" hangingPunct="1">
        <a:spcBef>
          <a:spcPct val="20000"/>
        </a:spcBef>
        <a:buFont typeface="Arial"/>
        <a:buChar char="•"/>
        <a:defRPr sz="2400" kern="1200">
          <a:solidFill>
            <a:srgbClr val="FFFFFF"/>
          </a:solidFill>
          <a:latin typeface="Lato Regular"/>
          <a:ea typeface="+mn-ea"/>
          <a:cs typeface="Lato Regular"/>
        </a:defRPr>
      </a:lvl3pPr>
      <a:lvl4pPr marL="1600200" indent="-228600" algn="l" defTabSz="457200" rtl="0" eaLnBrk="1" latinLnBrk="0" hangingPunct="1">
        <a:spcBef>
          <a:spcPct val="20000"/>
        </a:spcBef>
        <a:buFont typeface="Arial"/>
        <a:buChar char="–"/>
        <a:defRPr sz="2000" kern="1200">
          <a:solidFill>
            <a:srgbClr val="FFFFFF"/>
          </a:solidFill>
          <a:latin typeface="Lato Regular"/>
          <a:ea typeface="+mn-ea"/>
          <a:cs typeface="Lato Regular"/>
        </a:defRPr>
      </a:lvl4pPr>
      <a:lvl5pPr marL="2057400" indent="-228600" algn="l" defTabSz="457200" rtl="0" eaLnBrk="1" latinLnBrk="0" hangingPunct="1">
        <a:spcBef>
          <a:spcPct val="20000"/>
        </a:spcBef>
        <a:buFont typeface="Arial"/>
        <a:buChar char="»"/>
        <a:defRPr sz="2000" kern="1200">
          <a:solidFill>
            <a:srgbClr val="FFFFFF"/>
          </a:solidFill>
          <a:latin typeface="Lato Regular"/>
          <a:ea typeface="+mn-ea"/>
          <a:cs typeface="Lato Regular"/>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7200" b="0" dirty="0"/>
              <a:t>Being Rich in a </a:t>
            </a:r>
            <a:br>
              <a:rPr lang="en-US" sz="7200" b="0" dirty="0"/>
            </a:br>
            <a:r>
              <a:rPr lang="en-US" sz="7200" b="0" dirty="0"/>
              <a:t>World of Poverty</a:t>
            </a:r>
          </a:p>
        </p:txBody>
      </p:sp>
    </p:spTree>
    <p:extLst>
      <p:ext uri="{BB962C8B-B14F-4D97-AF65-F5344CB8AC3E}">
        <p14:creationId xmlns:p14="http://schemas.microsoft.com/office/powerpoint/2010/main" val="7523238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45FB85C-92DF-BD4F-9D6A-6CEAF198D2E5}"/>
              </a:ext>
            </a:extLst>
          </p:cNvPr>
          <p:cNvSpPr>
            <a:spLocks noGrp="1"/>
          </p:cNvSpPr>
          <p:nvPr>
            <p:ph idx="1"/>
          </p:nvPr>
        </p:nvSpPr>
        <p:spPr>
          <a:xfrm>
            <a:off x="457199" y="1526650"/>
            <a:ext cx="8336944" cy="3303270"/>
          </a:xfrm>
        </p:spPr>
        <p:txBody>
          <a:bodyPr/>
          <a:lstStyle/>
          <a:p>
            <a:pPr marL="742950" indent="-742950">
              <a:buFont typeface="+mj-lt"/>
              <a:buAutoNum type="arabicPeriod" startAt="2"/>
            </a:pPr>
            <a:r>
              <a:rPr lang="en-US" sz="4800" dirty="0"/>
              <a:t>Being rich requires much more discipline</a:t>
            </a:r>
          </a:p>
        </p:txBody>
      </p:sp>
      <p:sp>
        <p:nvSpPr>
          <p:cNvPr id="3" name="Title 2">
            <a:extLst>
              <a:ext uri="{FF2B5EF4-FFF2-40B4-BE49-F238E27FC236}">
                <a16:creationId xmlns:a16="http://schemas.microsoft.com/office/drawing/2014/main" id="{09FB82C8-8A7C-404E-9D6D-C803BF3515C9}"/>
              </a:ext>
            </a:extLst>
          </p:cNvPr>
          <p:cNvSpPr>
            <a:spLocks noGrp="1"/>
          </p:cNvSpPr>
          <p:nvPr>
            <p:ph type="title"/>
          </p:nvPr>
        </p:nvSpPr>
        <p:spPr/>
        <p:txBody>
          <a:bodyPr/>
          <a:lstStyle/>
          <a:p>
            <a:r>
              <a:rPr lang="en-US" dirty="0"/>
              <a:t>Being Rich in a Poor World</a:t>
            </a:r>
          </a:p>
        </p:txBody>
      </p:sp>
    </p:spTree>
    <p:extLst>
      <p:ext uri="{BB962C8B-B14F-4D97-AF65-F5344CB8AC3E}">
        <p14:creationId xmlns:p14="http://schemas.microsoft.com/office/powerpoint/2010/main" val="34989751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EEB15C1-AC26-F64E-B70F-F2FED1668892}"/>
              </a:ext>
            </a:extLst>
          </p:cNvPr>
          <p:cNvSpPr>
            <a:spLocks noGrp="1"/>
          </p:cNvSpPr>
          <p:nvPr>
            <p:ph type="body" idx="1"/>
          </p:nvPr>
        </p:nvSpPr>
        <p:spPr/>
        <p:txBody>
          <a:bodyPr>
            <a:normAutofit/>
          </a:bodyPr>
          <a:lstStyle/>
          <a:p>
            <a:r>
              <a:rPr lang="en-US" sz="3200" baseline="30000" dirty="0"/>
              <a:t>11</a:t>
            </a:r>
            <a:r>
              <a:rPr lang="en-US" sz="3200" dirty="0"/>
              <a:t> When good things increase, those who consume them increase. So what is the advantage to their owners except to look on? </a:t>
            </a:r>
            <a:r>
              <a:rPr lang="en-US" sz="3200" baseline="30000" dirty="0"/>
              <a:t>12</a:t>
            </a:r>
            <a:r>
              <a:rPr lang="en-US" sz="3200" dirty="0"/>
              <a:t> The sleep of the working man is pleasant, whether he eats little or much; but the full stomach of the rich man does not allow him to sleep.</a:t>
            </a:r>
          </a:p>
        </p:txBody>
      </p:sp>
      <p:sp>
        <p:nvSpPr>
          <p:cNvPr id="3" name="Content Placeholder 2">
            <a:extLst>
              <a:ext uri="{FF2B5EF4-FFF2-40B4-BE49-F238E27FC236}">
                <a16:creationId xmlns:a16="http://schemas.microsoft.com/office/drawing/2014/main" id="{F38FFB81-6618-F840-98B5-0A7906C71C98}"/>
              </a:ext>
            </a:extLst>
          </p:cNvPr>
          <p:cNvSpPr>
            <a:spLocks noGrp="1"/>
          </p:cNvSpPr>
          <p:nvPr>
            <p:ph sz="quarter" idx="10"/>
          </p:nvPr>
        </p:nvSpPr>
        <p:spPr/>
        <p:txBody>
          <a:bodyPr/>
          <a:lstStyle/>
          <a:p>
            <a:r>
              <a:rPr lang="en-US" dirty="0"/>
              <a:t>- Ecclesiastes 5:11-12</a:t>
            </a:r>
          </a:p>
        </p:txBody>
      </p:sp>
    </p:spTree>
    <p:extLst>
      <p:ext uri="{BB962C8B-B14F-4D97-AF65-F5344CB8AC3E}">
        <p14:creationId xmlns:p14="http://schemas.microsoft.com/office/powerpoint/2010/main" val="10023948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10C2B1-73A1-0A43-B329-C76982F6D423}"/>
              </a:ext>
            </a:extLst>
          </p:cNvPr>
          <p:cNvSpPr>
            <a:spLocks noGrp="1"/>
          </p:cNvSpPr>
          <p:nvPr>
            <p:ph type="title"/>
          </p:nvPr>
        </p:nvSpPr>
        <p:spPr>
          <a:xfrm>
            <a:off x="1375576" y="0"/>
            <a:ext cx="7110056" cy="5143500"/>
          </a:xfrm>
        </p:spPr>
        <p:txBody>
          <a:bodyPr>
            <a:normAutofit/>
          </a:bodyPr>
          <a:lstStyle/>
          <a:p>
            <a:r>
              <a:rPr lang="en-US" sz="6000" b="0" dirty="0"/>
              <a:t>BEING RICH </a:t>
            </a:r>
            <a:br>
              <a:rPr lang="en-US" sz="6000" dirty="0"/>
            </a:br>
            <a:r>
              <a:rPr lang="en-US" sz="6000" dirty="0">
                <a:latin typeface="Lato Black" panose="020F0502020204030203" pitchFamily="34" charset="0"/>
                <a:ea typeface="Lato Black" panose="020F0502020204030203" pitchFamily="34" charset="0"/>
                <a:cs typeface="Lato Black" panose="020F0502020204030203" pitchFamily="34" charset="0"/>
              </a:rPr>
              <a:t>WARS AGAINST </a:t>
            </a:r>
            <a:br>
              <a:rPr lang="en-US" sz="6000" dirty="0"/>
            </a:br>
            <a:r>
              <a:rPr lang="en-US" sz="6000" b="0" dirty="0"/>
              <a:t>MY SPIRITUALITY</a:t>
            </a:r>
          </a:p>
        </p:txBody>
      </p:sp>
    </p:spTree>
    <p:extLst>
      <p:ext uri="{BB962C8B-B14F-4D97-AF65-F5344CB8AC3E}">
        <p14:creationId xmlns:p14="http://schemas.microsoft.com/office/powerpoint/2010/main" val="36512283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45FB85C-92DF-BD4F-9D6A-6CEAF198D2E5}"/>
              </a:ext>
            </a:extLst>
          </p:cNvPr>
          <p:cNvSpPr>
            <a:spLocks noGrp="1"/>
          </p:cNvSpPr>
          <p:nvPr>
            <p:ph idx="1"/>
          </p:nvPr>
        </p:nvSpPr>
        <p:spPr>
          <a:xfrm>
            <a:off x="457199" y="1526650"/>
            <a:ext cx="8336944" cy="3303270"/>
          </a:xfrm>
        </p:spPr>
        <p:txBody>
          <a:bodyPr/>
          <a:lstStyle/>
          <a:p>
            <a:pPr marL="731520" indent="-731520">
              <a:buFont typeface="+mj-lt"/>
              <a:buAutoNum type="arabicPeriod" startAt="3"/>
            </a:pPr>
            <a:r>
              <a:rPr lang="en-US" sz="4800" dirty="0"/>
              <a:t>Being rich has made it easier for me to be insensitive to the needs </a:t>
            </a:r>
            <a:br>
              <a:rPr lang="en-US" sz="4800" dirty="0"/>
            </a:br>
            <a:r>
              <a:rPr lang="en-US" sz="4800" dirty="0"/>
              <a:t>of others.</a:t>
            </a:r>
          </a:p>
        </p:txBody>
      </p:sp>
      <p:sp>
        <p:nvSpPr>
          <p:cNvPr id="3" name="Title 2">
            <a:extLst>
              <a:ext uri="{FF2B5EF4-FFF2-40B4-BE49-F238E27FC236}">
                <a16:creationId xmlns:a16="http://schemas.microsoft.com/office/drawing/2014/main" id="{09FB82C8-8A7C-404E-9D6D-C803BF3515C9}"/>
              </a:ext>
            </a:extLst>
          </p:cNvPr>
          <p:cNvSpPr>
            <a:spLocks noGrp="1"/>
          </p:cNvSpPr>
          <p:nvPr>
            <p:ph type="title"/>
          </p:nvPr>
        </p:nvSpPr>
        <p:spPr/>
        <p:txBody>
          <a:bodyPr/>
          <a:lstStyle/>
          <a:p>
            <a:r>
              <a:rPr lang="en-US" dirty="0"/>
              <a:t>Being Rich in a Poor World</a:t>
            </a:r>
          </a:p>
        </p:txBody>
      </p:sp>
    </p:spTree>
    <p:extLst>
      <p:ext uri="{BB962C8B-B14F-4D97-AF65-F5344CB8AC3E}">
        <p14:creationId xmlns:p14="http://schemas.microsoft.com/office/powerpoint/2010/main" val="12341845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265F777-904E-2145-AF60-EDDE27570901}"/>
              </a:ext>
            </a:extLst>
          </p:cNvPr>
          <p:cNvSpPr>
            <a:spLocks noGrp="1"/>
          </p:cNvSpPr>
          <p:nvPr>
            <p:ph type="body" idx="1"/>
          </p:nvPr>
        </p:nvSpPr>
        <p:spPr/>
        <p:txBody>
          <a:bodyPr>
            <a:normAutofit/>
          </a:bodyPr>
          <a:lstStyle/>
          <a:p>
            <a:r>
              <a:rPr lang="en-US" sz="2800" baseline="30000" dirty="0"/>
              <a:t>19</a:t>
            </a:r>
            <a:r>
              <a:rPr lang="en-US" sz="2800" dirty="0"/>
              <a:t> “Now there was a rich man, and he habitually dressed in purple and fine linen, joyously living in splendor every day. </a:t>
            </a:r>
            <a:r>
              <a:rPr lang="en-US" sz="2800" baseline="30000" dirty="0"/>
              <a:t>20</a:t>
            </a:r>
            <a:r>
              <a:rPr lang="en-US" sz="2800" dirty="0"/>
              <a:t> And a poor man named Lazarus was laid at his gate, covered with sores, </a:t>
            </a:r>
            <a:r>
              <a:rPr lang="en-US" sz="2800" baseline="30000" dirty="0"/>
              <a:t>21</a:t>
            </a:r>
            <a:r>
              <a:rPr lang="en-US" sz="2800" dirty="0"/>
              <a:t> and longing to be fed with the crumbs which were falling from the rich man’s table; besides, even the dogs were coming and licking his sores.</a:t>
            </a:r>
          </a:p>
        </p:txBody>
      </p:sp>
      <p:sp>
        <p:nvSpPr>
          <p:cNvPr id="3" name="Content Placeholder 2">
            <a:extLst>
              <a:ext uri="{FF2B5EF4-FFF2-40B4-BE49-F238E27FC236}">
                <a16:creationId xmlns:a16="http://schemas.microsoft.com/office/drawing/2014/main" id="{65C8EE38-9F02-A249-82F0-C437D4A4B8F1}"/>
              </a:ext>
            </a:extLst>
          </p:cNvPr>
          <p:cNvSpPr>
            <a:spLocks noGrp="1"/>
          </p:cNvSpPr>
          <p:nvPr>
            <p:ph sz="quarter" idx="10"/>
          </p:nvPr>
        </p:nvSpPr>
        <p:spPr/>
        <p:txBody>
          <a:bodyPr/>
          <a:lstStyle/>
          <a:p>
            <a:r>
              <a:rPr lang="en-US" dirty="0"/>
              <a:t>- Luke 16:19-21</a:t>
            </a:r>
          </a:p>
        </p:txBody>
      </p:sp>
    </p:spTree>
    <p:extLst>
      <p:ext uri="{BB962C8B-B14F-4D97-AF65-F5344CB8AC3E}">
        <p14:creationId xmlns:p14="http://schemas.microsoft.com/office/powerpoint/2010/main" val="6543132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265F777-904E-2145-AF60-EDDE27570901}"/>
              </a:ext>
            </a:extLst>
          </p:cNvPr>
          <p:cNvSpPr>
            <a:spLocks noGrp="1"/>
          </p:cNvSpPr>
          <p:nvPr>
            <p:ph type="body" idx="1"/>
          </p:nvPr>
        </p:nvSpPr>
        <p:spPr/>
        <p:txBody>
          <a:bodyPr>
            <a:normAutofit/>
          </a:bodyPr>
          <a:lstStyle/>
          <a:p>
            <a:r>
              <a:rPr lang="en-US" sz="3200" baseline="30000" dirty="0"/>
              <a:t>22</a:t>
            </a:r>
            <a:r>
              <a:rPr lang="en-US" sz="3200" dirty="0"/>
              <a:t> Now the poor man died and was carried away by the angels to Abraham’s bosom; and the rich man also died and was buried. </a:t>
            </a:r>
            <a:r>
              <a:rPr lang="en-US" sz="3200" baseline="30000" dirty="0"/>
              <a:t>23</a:t>
            </a:r>
            <a:r>
              <a:rPr lang="en-US" sz="3200" dirty="0"/>
              <a:t> In Hades he lifted up his eyes, being in torment, and saw Abraham far away and Lazarus in his bosom.</a:t>
            </a:r>
          </a:p>
        </p:txBody>
      </p:sp>
      <p:sp>
        <p:nvSpPr>
          <p:cNvPr id="3" name="Content Placeholder 2">
            <a:extLst>
              <a:ext uri="{FF2B5EF4-FFF2-40B4-BE49-F238E27FC236}">
                <a16:creationId xmlns:a16="http://schemas.microsoft.com/office/drawing/2014/main" id="{65C8EE38-9F02-A249-82F0-C437D4A4B8F1}"/>
              </a:ext>
            </a:extLst>
          </p:cNvPr>
          <p:cNvSpPr>
            <a:spLocks noGrp="1"/>
          </p:cNvSpPr>
          <p:nvPr>
            <p:ph sz="quarter" idx="10"/>
          </p:nvPr>
        </p:nvSpPr>
        <p:spPr/>
        <p:txBody>
          <a:bodyPr/>
          <a:lstStyle/>
          <a:p>
            <a:r>
              <a:rPr lang="en-US" dirty="0"/>
              <a:t>- Luke 16:22-23</a:t>
            </a:r>
          </a:p>
        </p:txBody>
      </p:sp>
    </p:spTree>
    <p:extLst>
      <p:ext uri="{BB962C8B-B14F-4D97-AF65-F5344CB8AC3E}">
        <p14:creationId xmlns:p14="http://schemas.microsoft.com/office/powerpoint/2010/main" val="30018868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265F777-904E-2145-AF60-EDDE27570901}"/>
              </a:ext>
            </a:extLst>
          </p:cNvPr>
          <p:cNvSpPr>
            <a:spLocks noGrp="1"/>
          </p:cNvSpPr>
          <p:nvPr>
            <p:ph type="body" idx="1"/>
          </p:nvPr>
        </p:nvSpPr>
        <p:spPr/>
        <p:txBody>
          <a:bodyPr>
            <a:normAutofit/>
          </a:bodyPr>
          <a:lstStyle/>
          <a:p>
            <a:r>
              <a:rPr lang="en-US" sz="2800" baseline="30000" dirty="0"/>
              <a:t>24</a:t>
            </a:r>
            <a:r>
              <a:rPr lang="en-US" sz="2800" dirty="0"/>
              <a:t> And he cried out and said, ‘Father Abraham, have mercy on me, and send Lazarus so that he may dip the tip of his finger in water and cool off my tongue, for I am in agony in this flame.’ </a:t>
            </a:r>
            <a:br>
              <a:rPr lang="en-US" sz="2800" dirty="0"/>
            </a:br>
            <a:r>
              <a:rPr lang="en-US" sz="2800" baseline="30000" dirty="0"/>
              <a:t>25</a:t>
            </a:r>
            <a:r>
              <a:rPr lang="en-US" sz="2800" dirty="0"/>
              <a:t> But Abraham said, ‘Child, remember that during your life you received your good things, and likewise Lazarus bad things; but now he is being comforted here, and you are in agony.</a:t>
            </a:r>
          </a:p>
        </p:txBody>
      </p:sp>
      <p:sp>
        <p:nvSpPr>
          <p:cNvPr id="3" name="Content Placeholder 2">
            <a:extLst>
              <a:ext uri="{FF2B5EF4-FFF2-40B4-BE49-F238E27FC236}">
                <a16:creationId xmlns:a16="http://schemas.microsoft.com/office/drawing/2014/main" id="{65C8EE38-9F02-A249-82F0-C437D4A4B8F1}"/>
              </a:ext>
            </a:extLst>
          </p:cNvPr>
          <p:cNvSpPr>
            <a:spLocks noGrp="1"/>
          </p:cNvSpPr>
          <p:nvPr>
            <p:ph sz="quarter" idx="10"/>
          </p:nvPr>
        </p:nvSpPr>
        <p:spPr/>
        <p:txBody>
          <a:bodyPr/>
          <a:lstStyle/>
          <a:p>
            <a:r>
              <a:rPr lang="en-US" dirty="0"/>
              <a:t>- Luke 16:24-25</a:t>
            </a:r>
          </a:p>
        </p:txBody>
      </p:sp>
    </p:spTree>
    <p:extLst>
      <p:ext uri="{BB962C8B-B14F-4D97-AF65-F5344CB8AC3E}">
        <p14:creationId xmlns:p14="http://schemas.microsoft.com/office/powerpoint/2010/main" val="5899850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4D8B5-78E8-DD4D-8271-A70C358DD521}"/>
              </a:ext>
            </a:extLst>
          </p:cNvPr>
          <p:cNvSpPr>
            <a:spLocks noGrp="1"/>
          </p:cNvSpPr>
          <p:nvPr>
            <p:ph type="title"/>
          </p:nvPr>
        </p:nvSpPr>
        <p:spPr/>
        <p:txBody>
          <a:bodyPr>
            <a:normAutofit/>
          </a:bodyPr>
          <a:lstStyle/>
          <a:p>
            <a:r>
              <a:rPr lang="en-US" sz="4800" b="0" dirty="0"/>
              <a:t>Being rich makes me forget what needing is like and </a:t>
            </a:r>
            <a:r>
              <a:rPr lang="en-US" sz="4800" u="sng" dirty="0">
                <a:latin typeface="Lato Black" panose="020F0502020204030203" pitchFamily="34" charset="0"/>
                <a:ea typeface="Lato Black" panose="020F0502020204030203" pitchFamily="34" charset="0"/>
                <a:cs typeface="Lato Black" panose="020F0502020204030203" pitchFamily="34" charset="0"/>
              </a:rPr>
              <a:t>needing</a:t>
            </a:r>
            <a:r>
              <a:rPr lang="en-US" sz="4800" dirty="0"/>
              <a:t> </a:t>
            </a:r>
            <a:r>
              <a:rPr lang="en-US" sz="4800" b="0" dirty="0"/>
              <a:t>is what the heart sees and hears.</a:t>
            </a:r>
          </a:p>
        </p:txBody>
      </p:sp>
    </p:spTree>
    <p:extLst>
      <p:ext uri="{BB962C8B-B14F-4D97-AF65-F5344CB8AC3E}">
        <p14:creationId xmlns:p14="http://schemas.microsoft.com/office/powerpoint/2010/main" val="27398425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BA62E2E-BF6F-6546-98CC-8D98F7005B24}"/>
              </a:ext>
            </a:extLst>
          </p:cNvPr>
          <p:cNvSpPr>
            <a:spLocks noGrp="1"/>
          </p:cNvSpPr>
          <p:nvPr>
            <p:ph idx="1"/>
          </p:nvPr>
        </p:nvSpPr>
        <p:spPr/>
        <p:txBody>
          <a:bodyPr/>
          <a:lstStyle/>
          <a:p>
            <a:pPr>
              <a:lnSpc>
                <a:spcPct val="150000"/>
              </a:lnSpc>
            </a:pPr>
            <a:r>
              <a:rPr lang="en-US" sz="4400" dirty="0"/>
              <a:t>False sense of security</a:t>
            </a:r>
          </a:p>
          <a:p>
            <a:pPr>
              <a:lnSpc>
                <a:spcPct val="150000"/>
              </a:lnSpc>
            </a:pPr>
            <a:r>
              <a:rPr lang="en-US" sz="4400" dirty="0"/>
              <a:t>False sense of independence</a:t>
            </a:r>
          </a:p>
          <a:p>
            <a:pPr>
              <a:lnSpc>
                <a:spcPct val="150000"/>
              </a:lnSpc>
            </a:pPr>
            <a:r>
              <a:rPr lang="en-US" sz="4400" dirty="0"/>
              <a:t>Rejection of other’s needs</a:t>
            </a:r>
          </a:p>
        </p:txBody>
      </p:sp>
      <p:sp>
        <p:nvSpPr>
          <p:cNvPr id="3" name="Title 2">
            <a:extLst>
              <a:ext uri="{FF2B5EF4-FFF2-40B4-BE49-F238E27FC236}">
                <a16:creationId xmlns:a16="http://schemas.microsoft.com/office/drawing/2014/main" id="{C10EA033-B865-FF4F-9CB8-6E57E540E808}"/>
              </a:ext>
            </a:extLst>
          </p:cNvPr>
          <p:cNvSpPr>
            <a:spLocks noGrp="1"/>
          </p:cNvSpPr>
          <p:nvPr>
            <p:ph type="title"/>
          </p:nvPr>
        </p:nvSpPr>
        <p:spPr/>
        <p:txBody>
          <a:bodyPr/>
          <a:lstStyle/>
          <a:p>
            <a:r>
              <a:rPr lang="en-US" dirty="0"/>
              <a:t>Wealth:</a:t>
            </a:r>
          </a:p>
        </p:txBody>
      </p:sp>
    </p:spTree>
    <p:extLst>
      <p:ext uri="{BB962C8B-B14F-4D97-AF65-F5344CB8AC3E}">
        <p14:creationId xmlns:p14="http://schemas.microsoft.com/office/powerpoint/2010/main" val="7863644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CFD12F9-38C5-634B-ABEF-02EF4AD871CF}"/>
              </a:ext>
            </a:extLst>
          </p:cNvPr>
          <p:cNvSpPr>
            <a:spLocks noGrp="1"/>
          </p:cNvSpPr>
          <p:nvPr>
            <p:ph type="body" idx="1"/>
          </p:nvPr>
        </p:nvSpPr>
        <p:spPr/>
        <p:txBody>
          <a:bodyPr>
            <a:normAutofit/>
          </a:bodyPr>
          <a:lstStyle/>
          <a:p>
            <a:r>
              <a:rPr lang="en-US" sz="3200" dirty="0"/>
              <a:t>These are matters which have, to be sure, the appearance of wisdom in self-made religion and self-abasement and severe treatment of the body, but are of no value against fleshly indulgence.</a:t>
            </a:r>
          </a:p>
        </p:txBody>
      </p:sp>
      <p:sp>
        <p:nvSpPr>
          <p:cNvPr id="3" name="Content Placeholder 2">
            <a:extLst>
              <a:ext uri="{FF2B5EF4-FFF2-40B4-BE49-F238E27FC236}">
                <a16:creationId xmlns:a16="http://schemas.microsoft.com/office/drawing/2014/main" id="{749A92F1-6C6B-4443-A4FA-C6C05AC93AD5}"/>
              </a:ext>
            </a:extLst>
          </p:cNvPr>
          <p:cNvSpPr>
            <a:spLocks noGrp="1"/>
          </p:cNvSpPr>
          <p:nvPr>
            <p:ph sz="quarter" idx="10"/>
          </p:nvPr>
        </p:nvSpPr>
        <p:spPr/>
        <p:txBody>
          <a:bodyPr/>
          <a:lstStyle/>
          <a:p>
            <a:r>
              <a:rPr lang="en-US" dirty="0"/>
              <a:t>- Colossians 2:23</a:t>
            </a:r>
          </a:p>
        </p:txBody>
      </p:sp>
    </p:spTree>
    <p:extLst>
      <p:ext uri="{BB962C8B-B14F-4D97-AF65-F5344CB8AC3E}">
        <p14:creationId xmlns:p14="http://schemas.microsoft.com/office/powerpoint/2010/main" val="16709370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8C35E76-D31E-8249-B5EE-F6D237867A20}"/>
              </a:ext>
            </a:extLst>
          </p:cNvPr>
          <p:cNvPicPr>
            <a:picLocks noChangeAspect="1"/>
          </p:cNvPicPr>
          <p:nvPr/>
        </p:nvPicPr>
        <p:blipFill>
          <a:blip r:embed="rId2"/>
          <a:stretch>
            <a:fillRect/>
          </a:stretch>
        </p:blipFill>
        <p:spPr>
          <a:xfrm>
            <a:off x="0" y="0"/>
            <a:ext cx="9144000" cy="5143500"/>
          </a:xfrm>
          <a:prstGeom prst="rect">
            <a:avLst/>
          </a:prstGeom>
        </p:spPr>
      </p:pic>
    </p:spTree>
    <p:extLst>
      <p:ext uri="{BB962C8B-B14F-4D97-AF65-F5344CB8AC3E}">
        <p14:creationId xmlns:p14="http://schemas.microsoft.com/office/powerpoint/2010/main" val="31420557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96FC14A-018E-D743-BCB9-44AAFD41818F}"/>
              </a:ext>
            </a:extLst>
          </p:cNvPr>
          <p:cNvSpPr>
            <a:spLocks noGrp="1"/>
          </p:cNvSpPr>
          <p:nvPr>
            <p:ph idx="1"/>
          </p:nvPr>
        </p:nvSpPr>
        <p:spPr>
          <a:xfrm>
            <a:off x="457200" y="1494844"/>
            <a:ext cx="8229600" cy="3335075"/>
          </a:xfrm>
        </p:spPr>
        <p:txBody>
          <a:bodyPr/>
          <a:lstStyle/>
          <a:p>
            <a:pPr marL="731520" indent="-731520">
              <a:buFont typeface="+mj-lt"/>
              <a:buAutoNum type="arabicPeriod"/>
            </a:pPr>
            <a:r>
              <a:rPr lang="en-US" sz="5400" b="1" dirty="0"/>
              <a:t>Give a minimum of </a:t>
            </a:r>
            <a:br>
              <a:rPr lang="en-US" sz="5400" b="1" dirty="0"/>
            </a:br>
            <a:r>
              <a:rPr lang="en-US" sz="5400" b="1" dirty="0"/>
              <a:t>10% to God</a:t>
            </a:r>
          </a:p>
        </p:txBody>
      </p:sp>
      <p:sp>
        <p:nvSpPr>
          <p:cNvPr id="3" name="Title 2">
            <a:extLst>
              <a:ext uri="{FF2B5EF4-FFF2-40B4-BE49-F238E27FC236}">
                <a16:creationId xmlns:a16="http://schemas.microsoft.com/office/drawing/2014/main" id="{55B7E172-052E-6A48-B2B0-A939C1301F91}"/>
              </a:ext>
            </a:extLst>
          </p:cNvPr>
          <p:cNvSpPr>
            <a:spLocks noGrp="1"/>
          </p:cNvSpPr>
          <p:nvPr>
            <p:ph type="title"/>
          </p:nvPr>
        </p:nvSpPr>
        <p:spPr/>
        <p:txBody>
          <a:bodyPr/>
          <a:lstStyle/>
          <a:p>
            <a:r>
              <a:rPr lang="en-US" dirty="0"/>
              <a:t>Spiritual Balance </a:t>
            </a:r>
            <a:r>
              <a:rPr lang="en-US" sz="3200" b="0" dirty="0">
                <a:latin typeface="Lato Medium" panose="020F0502020204030203" pitchFamily="34" charset="0"/>
                <a:ea typeface="Lato Medium" panose="020F0502020204030203" pitchFamily="34" charset="0"/>
                <a:cs typeface="Lato Medium" panose="020F0502020204030203" pitchFamily="34" charset="0"/>
              </a:rPr>
              <a:t>(Rich or Poor)</a:t>
            </a:r>
            <a:endParaRPr lang="en-US" b="0" dirty="0">
              <a:latin typeface="Lato Medium" panose="020F0502020204030203" pitchFamily="34" charset="0"/>
              <a:ea typeface="Lato Medium" panose="020F0502020204030203" pitchFamily="34" charset="0"/>
              <a:cs typeface="Lato Medium" panose="020F0502020204030203" pitchFamily="34" charset="0"/>
            </a:endParaRPr>
          </a:p>
        </p:txBody>
      </p:sp>
    </p:spTree>
    <p:extLst>
      <p:ext uri="{BB962C8B-B14F-4D97-AF65-F5344CB8AC3E}">
        <p14:creationId xmlns:p14="http://schemas.microsoft.com/office/powerpoint/2010/main" val="7405091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666D5BBC-8A81-384C-BE75-4765683E4832}"/>
              </a:ext>
            </a:extLst>
          </p:cNvPr>
          <p:cNvSpPr/>
          <p:nvPr/>
        </p:nvSpPr>
        <p:spPr>
          <a:xfrm>
            <a:off x="995085" y="1558456"/>
            <a:ext cx="2353586" cy="1319916"/>
          </a:xfrm>
          <a:prstGeom prst="roundRect">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ext Placeholder 1">
            <a:extLst>
              <a:ext uri="{FF2B5EF4-FFF2-40B4-BE49-F238E27FC236}">
                <a16:creationId xmlns:a16="http://schemas.microsoft.com/office/drawing/2014/main" id="{FDC7D1E9-7749-C143-9290-6850CEF3D393}"/>
              </a:ext>
            </a:extLst>
          </p:cNvPr>
          <p:cNvSpPr>
            <a:spLocks noGrp="1"/>
          </p:cNvSpPr>
          <p:nvPr>
            <p:ph type="body" idx="1"/>
          </p:nvPr>
        </p:nvSpPr>
        <p:spPr/>
        <p:txBody>
          <a:bodyPr>
            <a:normAutofit/>
          </a:bodyPr>
          <a:lstStyle/>
          <a:p>
            <a:pPr algn="ctr"/>
            <a:r>
              <a:rPr lang="en-US" sz="7200" b="1" dirty="0">
                <a:solidFill>
                  <a:srgbClr val="0670A8"/>
                </a:solidFill>
                <a:latin typeface="Lato Black" panose="020F0502020204030203" pitchFamily="34" charset="0"/>
                <a:ea typeface="Lato Black" panose="020F0502020204030203" pitchFamily="34" charset="0"/>
                <a:cs typeface="Lato Black" panose="020F0502020204030203" pitchFamily="34" charset="0"/>
              </a:rPr>
              <a:t>10%   </a:t>
            </a:r>
            <a:r>
              <a:rPr lang="en-US" sz="7200" b="1" dirty="0"/>
              <a:t>= Sacrifice</a:t>
            </a:r>
          </a:p>
        </p:txBody>
      </p:sp>
    </p:spTree>
    <p:extLst>
      <p:ext uri="{BB962C8B-B14F-4D97-AF65-F5344CB8AC3E}">
        <p14:creationId xmlns:p14="http://schemas.microsoft.com/office/powerpoint/2010/main" val="28780381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DD2283-501C-A943-AADD-3971F120532F}"/>
              </a:ext>
            </a:extLst>
          </p:cNvPr>
          <p:cNvSpPr>
            <a:spLocks noGrp="1"/>
          </p:cNvSpPr>
          <p:nvPr>
            <p:ph type="title"/>
          </p:nvPr>
        </p:nvSpPr>
        <p:spPr>
          <a:xfrm>
            <a:off x="1280160" y="0"/>
            <a:ext cx="7334922" cy="5143500"/>
          </a:xfrm>
        </p:spPr>
        <p:txBody>
          <a:bodyPr>
            <a:normAutofit/>
          </a:bodyPr>
          <a:lstStyle/>
          <a:p>
            <a:r>
              <a:rPr lang="en-US" sz="6600" dirty="0"/>
              <a:t>I’m encouraging </a:t>
            </a:r>
            <a:r>
              <a:rPr lang="en-US" sz="6600" dirty="0">
                <a:latin typeface="Lato Black" panose="020F0502020204030203" pitchFamily="34" charset="0"/>
                <a:ea typeface="Lato Black" panose="020F0502020204030203" pitchFamily="34" charset="0"/>
                <a:cs typeface="Lato Black" panose="020F0502020204030203" pitchFamily="34" charset="0"/>
              </a:rPr>
              <a:t>sacrifice in giving.</a:t>
            </a:r>
          </a:p>
        </p:txBody>
      </p:sp>
    </p:spTree>
    <p:extLst>
      <p:ext uri="{BB962C8B-B14F-4D97-AF65-F5344CB8AC3E}">
        <p14:creationId xmlns:p14="http://schemas.microsoft.com/office/powerpoint/2010/main" val="13141815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96FC14A-018E-D743-BCB9-44AAFD41818F}"/>
              </a:ext>
            </a:extLst>
          </p:cNvPr>
          <p:cNvSpPr>
            <a:spLocks noGrp="1"/>
          </p:cNvSpPr>
          <p:nvPr>
            <p:ph idx="1"/>
          </p:nvPr>
        </p:nvSpPr>
        <p:spPr>
          <a:xfrm>
            <a:off x="457200" y="1494844"/>
            <a:ext cx="8229600" cy="3335075"/>
          </a:xfrm>
        </p:spPr>
        <p:txBody>
          <a:bodyPr/>
          <a:lstStyle/>
          <a:p>
            <a:pPr marL="457200" indent="-457200">
              <a:spcAft>
                <a:spcPts val="1200"/>
              </a:spcAft>
              <a:buFont typeface="+mj-lt"/>
              <a:buAutoNum type="arabicPeriod"/>
            </a:pPr>
            <a:r>
              <a:rPr lang="en-US" sz="2800" dirty="0"/>
              <a:t>Give a minimum of 10% to God</a:t>
            </a:r>
          </a:p>
          <a:p>
            <a:pPr marL="731520" indent="-731520">
              <a:buFont typeface="+mj-lt"/>
              <a:buAutoNum type="arabicPeriod"/>
            </a:pPr>
            <a:r>
              <a:rPr lang="en-US" sz="4000" b="1" dirty="0"/>
              <a:t>Compare the time and energy invested in gaining wealth to time and energy serving others</a:t>
            </a:r>
          </a:p>
        </p:txBody>
      </p:sp>
      <p:sp>
        <p:nvSpPr>
          <p:cNvPr id="3" name="Title 2">
            <a:extLst>
              <a:ext uri="{FF2B5EF4-FFF2-40B4-BE49-F238E27FC236}">
                <a16:creationId xmlns:a16="http://schemas.microsoft.com/office/drawing/2014/main" id="{55B7E172-052E-6A48-B2B0-A939C1301F91}"/>
              </a:ext>
            </a:extLst>
          </p:cNvPr>
          <p:cNvSpPr>
            <a:spLocks noGrp="1"/>
          </p:cNvSpPr>
          <p:nvPr>
            <p:ph type="title"/>
          </p:nvPr>
        </p:nvSpPr>
        <p:spPr/>
        <p:txBody>
          <a:bodyPr/>
          <a:lstStyle/>
          <a:p>
            <a:r>
              <a:rPr lang="en-US" dirty="0"/>
              <a:t>Spiritual Balance </a:t>
            </a:r>
            <a:r>
              <a:rPr lang="en-US" sz="3200" b="0" dirty="0">
                <a:latin typeface="Lato Medium" panose="020F0502020204030203" pitchFamily="34" charset="0"/>
                <a:ea typeface="Lato Medium" panose="020F0502020204030203" pitchFamily="34" charset="0"/>
                <a:cs typeface="Lato Medium" panose="020F0502020204030203" pitchFamily="34" charset="0"/>
              </a:rPr>
              <a:t>(Rich or Poor)</a:t>
            </a:r>
            <a:endParaRPr lang="en-US" b="0" dirty="0">
              <a:latin typeface="Lato Medium" panose="020F0502020204030203" pitchFamily="34" charset="0"/>
              <a:ea typeface="Lato Medium" panose="020F0502020204030203" pitchFamily="34" charset="0"/>
              <a:cs typeface="Lato Medium" panose="020F0502020204030203" pitchFamily="34" charset="0"/>
            </a:endParaRPr>
          </a:p>
        </p:txBody>
      </p:sp>
    </p:spTree>
    <p:extLst>
      <p:ext uri="{BB962C8B-B14F-4D97-AF65-F5344CB8AC3E}">
        <p14:creationId xmlns:p14="http://schemas.microsoft.com/office/powerpoint/2010/main" val="382474021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96FC14A-018E-D743-BCB9-44AAFD41818F}"/>
              </a:ext>
            </a:extLst>
          </p:cNvPr>
          <p:cNvSpPr>
            <a:spLocks noGrp="1"/>
          </p:cNvSpPr>
          <p:nvPr>
            <p:ph idx="1"/>
          </p:nvPr>
        </p:nvSpPr>
        <p:spPr>
          <a:xfrm>
            <a:off x="457200" y="1494844"/>
            <a:ext cx="8229600" cy="3335075"/>
          </a:xfrm>
        </p:spPr>
        <p:txBody>
          <a:bodyPr/>
          <a:lstStyle/>
          <a:p>
            <a:pPr marL="365760" indent="-365760">
              <a:spcAft>
                <a:spcPts val="600"/>
              </a:spcAft>
              <a:buFont typeface="+mj-lt"/>
              <a:buAutoNum type="arabicPeriod"/>
            </a:pPr>
            <a:r>
              <a:rPr lang="en-US" sz="2400" dirty="0"/>
              <a:t>Give a minimum of 10% to God</a:t>
            </a:r>
          </a:p>
          <a:p>
            <a:pPr marL="365760" indent="-365760">
              <a:spcAft>
                <a:spcPts val="600"/>
              </a:spcAft>
              <a:buFont typeface="+mj-lt"/>
              <a:buAutoNum type="arabicPeriod"/>
            </a:pPr>
            <a:r>
              <a:rPr lang="en-US" sz="2400" dirty="0"/>
              <a:t>Compare the time and energy invested in gaining wealth to time and energy serving others</a:t>
            </a:r>
          </a:p>
          <a:p>
            <a:pPr marL="640080" indent="-640080">
              <a:buFont typeface="+mj-lt"/>
              <a:buAutoNum type="arabicPeriod"/>
            </a:pPr>
            <a:r>
              <a:rPr lang="en-US" sz="5400" b="1" dirty="0"/>
              <a:t>Be continually thankful</a:t>
            </a:r>
          </a:p>
        </p:txBody>
      </p:sp>
      <p:sp>
        <p:nvSpPr>
          <p:cNvPr id="3" name="Title 2">
            <a:extLst>
              <a:ext uri="{FF2B5EF4-FFF2-40B4-BE49-F238E27FC236}">
                <a16:creationId xmlns:a16="http://schemas.microsoft.com/office/drawing/2014/main" id="{55B7E172-052E-6A48-B2B0-A939C1301F91}"/>
              </a:ext>
            </a:extLst>
          </p:cNvPr>
          <p:cNvSpPr>
            <a:spLocks noGrp="1"/>
          </p:cNvSpPr>
          <p:nvPr>
            <p:ph type="title"/>
          </p:nvPr>
        </p:nvSpPr>
        <p:spPr/>
        <p:txBody>
          <a:bodyPr/>
          <a:lstStyle/>
          <a:p>
            <a:r>
              <a:rPr lang="en-US" dirty="0"/>
              <a:t>Spiritual Balance </a:t>
            </a:r>
            <a:r>
              <a:rPr lang="en-US" sz="3200" b="0" dirty="0">
                <a:latin typeface="Lato Medium" panose="020F0502020204030203" pitchFamily="34" charset="0"/>
                <a:ea typeface="Lato Medium" panose="020F0502020204030203" pitchFamily="34" charset="0"/>
                <a:cs typeface="Lato Medium" panose="020F0502020204030203" pitchFamily="34" charset="0"/>
              </a:rPr>
              <a:t>(Rich or Poor)</a:t>
            </a:r>
            <a:endParaRPr lang="en-US" b="0" dirty="0">
              <a:latin typeface="Lato Medium" panose="020F0502020204030203" pitchFamily="34" charset="0"/>
              <a:ea typeface="Lato Medium" panose="020F0502020204030203" pitchFamily="34" charset="0"/>
              <a:cs typeface="Lato Medium" panose="020F0502020204030203" pitchFamily="34" charset="0"/>
            </a:endParaRPr>
          </a:p>
        </p:txBody>
      </p:sp>
    </p:spTree>
    <p:extLst>
      <p:ext uri="{BB962C8B-B14F-4D97-AF65-F5344CB8AC3E}">
        <p14:creationId xmlns:p14="http://schemas.microsoft.com/office/powerpoint/2010/main" val="16979232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076E085-1CD0-0A4A-A9D3-5D13CDBB298A}"/>
              </a:ext>
            </a:extLst>
          </p:cNvPr>
          <p:cNvSpPr>
            <a:spLocks noGrp="1"/>
          </p:cNvSpPr>
          <p:nvPr>
            <p:ph idx="1"/>
          </p:nvPr>
        </p:nvSpPr>
        <p:spPr/>
        <p:txBody>
          <a:bodyPr/>
          <a:lstStyle/>
          <a:p>
            <a:pPr>
              <a:spcAft>
                <a:spcPts val="800"/>
              </a:spcAft>
            </a:pPr>
            <a:r>
              <a:rPr lang="en-US" sz="3800" dirty="0"/>
              <a:t>Enables enjoyment of what </a:t>
            </a:r>
            <a:br>
              <a:rPr lang="en-US" sz="3800" dirty="0"/>
            </a:br>
            <a:r>
              <a:rPr lang="en-US" sz="3800" dirty="0"/>
              <a:t>we have without guilt</a:t>
            </a:r>
          </a:p>
          <a:p>
            <a:pPr>
              <a:spcAft>
                <a:spcPts val="800"/>
              </a:spcAft>
            </a:pPr>
            <a:r>
              <a:rPr lang="en-US" sz="3800" dirty="0"/>
              <a:t>Moves us to share with others</a:t>
            </a:r>
          </a:p>
          <a:p>
            <a:pPr>
              <a:spcAft>
                <a:spcPts val="800"/>
              </a:spcAft>
            </a:pPr>
            <a:r>
              <a:rPr lang="en-US" sz="3800" dirty="0"/>
              <a:t>Helps us to keep our blessings (great or small) in perspective</a:t>
            </a:r>
          </a:p>
        </p:txBody>
      </p:sp>
      <p:sp>
        <p:nvSpPr>
          <p:cNvPr id="3" name="Title 2">
            <a:extLst>
              <a:ext uri="{FF2B5EF4-FFF2-40B4-BE49-F238E27FC236}">
                <a16:creationId xmlns:a16="http://schemas.microsoft.com/office/drawing/2014/main" id="{0A9A0DCD-BADD-774D-BDA8-B0491D6A62A9}"/>
              </a:ext>
            </a:extLst>
          </p:cNvPr>
          <p:cNvSpPr>
            <a:spLocks noGrp="1"/>
          </p:cNvSpPr>
          <p:nvPr>
            <p:ph type="title"/>
          </p:nvPr>
        </p:nvSpPr>
        <p:spPr/>
        <p:txBody>
          <a:bodyPr/>
          <a:lstStyle/>
          <a:p>
            <a:r>
              <a:rPr lang="en-US" dirty="0"/>
              <a:t>Gratitude:</a:t>
            </a:r>
          </a:p>
        </p:txBody>
      </p:sp>
    </p:spTree>
    <p:extLst>
      <p:ext uri="{BB962C8B-B14F-4D97-AF65-F5344CB8AC3E}">
        <p14:creationId xmlns:p14="http://schemas.microsoft.com/office/powerpoint/2010/main" val="294883774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AB5A88-91A1-4A40-A837-4BB87B2A7888}"/>
              </a:ext>
            </a:extLst>
          </p:cNvPr>
          <p:cNvSpPr>
            <a:spLocks noGrp="1"/>
          </p:cNvSpPr>
          <p:nvPr>
            <p:ph type="title"/>
          </p:nvPr>
        </p:nvSpPr>
        <p:spPr>
          <a:xfrm>
            <a:off x="1515034" y="0"/>
            <a:ext cx="6970597" cy="5143500"/>
          </a:xfrm>
        </p:spPr>
        <p:txBody>
          <a:bodyPr>
            <a:normAutofit/>
          </a:bodyPr>
          <a:lstStyle/>
          <a:p>
            <a:r>
              <a:rPr lang="en-US" sz="8000" dirty="0">
                <a:latin typeface="Lato Black" panose="020F0502020204030203" pitchFamily="34" charset="0"/>
                <a:ea typeface="Lato Black" panose="020F0502020204030203" pitchFamily="34" charset="0"/>
                <a:cs typeface="Lato Black" panose="020F0502020204030203" pitchFamily="34" charset="0"/>
              </a:rPr>
              <a:t>True wealth </a:t>
            </a:r>
            <a:br>
              <a:rPr lang="en-US" sz="8000" dirty="0">
                <a:latin typeface="Lato Black" panose="020F0502020204030203" pitchFamily="34" charset="0"/>
                <a:ea typeface="Lato Black" panose="020F0502020204030203" pitchFamily="34" charset="0"/>
                <a:cs typeface="Lato Black" panose="020F0502020204030203" pitchFamily="34" charset="0"/>
              </a:rPr>
            </a:br>
            <a:r>
              <a:rPr lang="en-US" sz="8000" dirty="0">
                <a:latin typeface="Lato Black" panose="020F0502020204030203" pitchFamily="34" charset="0"/>
                <a:ea typeface="Lato Black" panose="020F0502020204030203" pitchFamily="34" charset="0"/>
                <a:cs typeface="Lato Black" panose="020F0502020204030203" pitchFamily="34" charset="0"/>
              </a:rPr>
              <a:t>is salvation.</a:t>
            </a:r>
          </a:p>
        </p:txBody>
      </p:sp>
    </p:spTree>
    <p:extLst>
      <p:ext uri="{BB962C8B-B14F-4D97-AF65-F5344CB8AC3E}">
        <p14:creationId xmlns:p14="http://schemas.microsoft.com/office/powerpoint/2010/main" val="38995811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5D9FC6AC-4A12-4825-8ABE-0732B8EF4D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erson sitting on the ground holding a cup&#10;&#10;Description automatically generated with low confidence">
            <a:extLst>
              <a:ext uri="{FF2B5EF4-FFF2-40B4-BE49-F238E27FC236}">
                <a16:creationId xmlns:a16="http://schemas.microsoft.com/office/drawing/2014/main" id="{4BE54E0E-4D5B-7B4C-8663-566CF1504859}"/>
              </a:ext>
            </a:extLst>
          </p:cNvPr>
          <p:cNvPicPr>
            <a:picLocks noChangeAspect="1"/>
          </p:cNvPicPr>
          <p:nvPr/>
        </p:nvPicPr>
        <p:blipFill>
          <a:blip r:embed="rId2"/>
          <a:stretch>
            <a:fillRect/>
          </a:stretch>
        </p:blipFill>
        <p:spPr>
          <a:xfrm>
            <a:off x="0" y="0"/>
            <a:ext cx="9144000" cy="5143500"/>
          </a:xfrm>
          <a:prstGeom prst="rect">
            <a:avLst/>
          </a:prstGeom>
        </p:spPr>
      </p:pic>
    </p:spTree>
    <p:extLst>
      <p:ext uri="{BB962C8B-B14F-4D97-AF65-F5344CB8AC3E}">
        <p14:creationId xmlns:p14="http://schemas.microsoft.com/office/powerpoint/2010/main" val="12272610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boat, outdoor, white, house&#10;&#10;Description automatically generated">
            <a:extLst>
              <a:ext uri="{FF2B5EF4-FFF2-40B4-BE49-F238E27FC236}">
                <a16:creationId xmlns:a16="http://schemas.microsoft.com/office/drawing/2014/main" id="{7AE779FF-1745-9C4C-BE6C-5D707F3DEA33}"/>
              </a:ext>
            </a:extLst>
          </p:cNvPr>
          <p:cNvPicPr>
            <a:picLocks noChangeAspect="1"/>
          </p:cNvPicPr>
          <p:nvPr/>
        </p:nvPicPr>
        <p:blipFill>
          <a:blip r:embed="rId2"/>
          <a:stretch>
            <a:fillRect/>
          </a:stretch>
        </p:blipFill>
        <p:spPr>
          <a:xfrm>
            <a:off x="0" y="0"/>
            <a:ext cx="9144000" cy="5143500"/>
          </a:xfrm>
          <a:prstGeom prst="rect">
            <a:avLst/>
          </a:prstGeom>
        </p:spPr>
      </p:pic>
    </p:spTree>
    <p:extLst>
      <p:ext uri="{BB962C8B-B14F-4D97-AF65-F5344CB8AC3E}">
        <p14:creationId xmlns:p14="http://schemas.microsoft.com/office/powerpoint/2010/main" val="16583151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n aerial view of a city&#10;&#10;Description automatically generated with medium confidence">
            <a:extLst>
              <a:ext uri="{FF2B5EF4-FFF2-40B4-BE49-F238E27FC236}">
                <a16:creationId xmlns:a16="http://schemas.microsoft.com/office/drawing/2014/main" id="{0BD4BEE6-2B98-A743-A4A4-C3C864680FC9}"/>
              </a:ext>
            </a:extLst>
          </p:cNvPr>
          <p:cNvPicPr>
            <a:picLocks noChangeAspect="1"/>
          </p:cNvPicPr>
          <p:nvPr/>
        </p:nvPicPr>
        <p:blipFill>
          <a:blip r:embed="rId2"/>
          <a:stretch>
            <a:fillRect/>
          </a:stretch>
        </p:blipFill>
        <p:spPr>
          <a:xfrm>
            <a:off x="0" y="0"/>
            <a:ext cx="9144000" cy="5143500"/>
          </a:xfrm>
          <a:prstGeom prst="rect">
            <a:avLst/>
          </a:prstGeom>
        </p:spPr>
      </p:pic>
    </p:spTree>
    <p:extLst>
      <p:ext uri="{BB962C8B-B14F-4D97-AF65-F5344CB8AC3E}">
        <p14:creationId xmlns:p14="http://schemas.microsoft.com/office/powerpoint/2010/main" val="11317443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01539EA-AAE7-0A49-AE91-C48E44F511C2}"/>
              </a:ext>
            </a:extLst>
          </p:cNvPr>
          <p:cNvSpPr>
            <a:spLocks noGrp="1"/>
          </p:cNvSpPr>
          <p:nvPr>
            <p:ph type="body" idx="1"/>
          </p:nvPr>
        </p:nvSpPr>
        <p:spPr/>
        <p:txBody>
          <a:bodyPr>
            <a:normAutofit/>
          </a:bodyPr>
          <a:lstStyle/>
          <a:p>
            <a:pPr algn="ctr"/>
            <a:r>
              <a:rPr lang="en-US" sz="6600" u="sng" dirty="0"/>
              <a:t>We</a:t>
            </a:r>
            <a:r>
              <a:rPr lang="en-US" sz="6600" dirty="0"/>
              <a:t> are the </a:t>
            </a:r>
            <a:r>
              <a:rPr lang="en-US" sz="6600" b="1" dirty="0">
                <a:latin typeface="Lato Black" panose="020F0502020204030203" pitchFamily="34" charset="0"/>
                <a:ea typeface="Lato Black" panose="020F0502020204030203" pitchFamily="34" charset="0"/>
                <a:cs typeface="Lato Black" panose="020F0502020204030203" pitchFamily="34" charset="0"/>
              </a:rPr>
              <a:t>Rich!</a:t>
            </a:r>
          </a:p>
        </p:txBody>
      </p:sp>
    </p:spTree>
    <p:extLst>
      <p:ext uri="{BB962C8B-B14F-4D97-AF65-F5344CB8AC3E}">
        <p14:creationId xmlns:p14="http://schemas.microsoft.com/office/powerpoint/2010/main" val="31343867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45FB85C-92DF-BD4F-9D6A-6CEAF198D2E5}"/>
              </a:ext>
            </a:extLst>
          </p:cNvPr>
          <p:cNvSpPr>
            <a:spLocks noGrp="1"/>
          </p:cNvSpPr>
          <p:nvPr>
            <p:ph idx="1"/>
          </p:nvPr>
        </p:nvSpPr>
        <p:spPr>
          <a:xfrm>
            <a:off x="457199" y="1423283"/>
            <a:ext cx="8130210" cy="3406637"/>
          </a:xfrm>
        </p:spPr>
        <p:txBody>
          <a:bodyPr/>
          <a:lstStyle/>
          <a:p>
            <a:pPr marL="742950" indent="-742950">
              <a:buFont typeface="+mj-lt"/>
              <a:buAutoNum type="arabicPeriod"/>
            </a:pPr>
            <a:r>
              <a:rPr lang="en-US" sz="4400" dirty="0"/>
              <a:t>There is a saturation point beyond which the accumulation of wealth becomes uncomfortable for the body and soul.</a:t>
            </a:r>
          </a:p>
        </p:txBody>
      </p:sp>
      <p:sp>
        <p:nvSpPr>
          <p:cNvPr id="3" name="Title 2">
            <a:extLst>
              <a:ext uri="{FF2B5EF4-FFF2-40B4-BE49-F238E27FC236}">
                <a16:creationId xmlns:a16="http://schemas.microsoft.com/office/drawing/2014/main" id="{09FB82C8-8A7C-404E-9D6D-C803BF3515C9}"/>
              </a:ext>
            </a:extLst>
          </p:cNvPr>
          <p:cNvSpPr>
            <a:spLocks noGrp="1"/>
          </p:cNvSpPr>
          <p:nvPr>
            <p:ph type="title"/>
          </p:nvPr>
        </p:nvSpPr>
        <p:spPr/>
        <p:txBody>
          <a:bodyPr/>
          <a:lstStyle/>
          <a:p>
            <a:r>
              <a:rPr lang="en-US" dirty="0"/>
              <a:t>Being Rich in a Poor World</a:t>
            </a:r>
          </a:p>
        </p:txBody>
      </p:sp>
    </p:spTree>
    <p:extLst>
      <p:ext uri="{BB962C8B-B14F-4D97-AF65-F5344CB8AC3E}">
        <p14:creationId xmlns:p14="http://schemas.microsoft.com/office/powerpoint/2010/main" val="8436759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9E0DECD-9CDC-094B-9BFB-B86F904D105A}"/>
              </a:ext>
            </a:extLst>
          </p:cNvPr>
          <p:cNvSpPr>
            <a:spLocks noGrp="1"/>
          </p:cNvSpPr>
          <p:nvPr>
            <p:ph type="body" idx="1"/>
          </p:nvPr>
        </p:nvSpPr>
        <p:spPr/>
        <p:txBody>
          <a:bodyPr>
            <a:normAutofit/>
          </a:bodyPr>
          <a:lstStyle/>
          <a:p>
            <a:r>
              <a:rPr lang="en-US" sz="4400" dirty="0"/>
              <a:t>Have you found honey? </a:t>
            </a:r>
            <a:br>
              <a:rPr lang="en-US" sz="4400" dirty="0"/>
            </a:br>
            <a:r>
              <a:rPr lang="en-US" sz="4400" dirty="0"/>
              <a:t>Eat only what you need, </a:t>
            </a:r>
            <a:br>
              <a:rPr lang="en-US" sz="4400" dirty="0"/>
            </a:br>
            <a:r>
              <a:rPr lang="en-US" sz="4400" dirty="0"/>
              <a:t>That you not have it </a:t>
            </a:r>
            <a:br>
              <a:rPr lang="en-US" sz="4400" dirty="0"/>
            </a:br>
            <a:r>
              <a:rPr lang="en-US" sz="4400" dirty="0"/>
              <a:t>in excess and vomit it.</a:t>
            </a:r>
          </a:p>
        </p:txBody>
      </p:sp>
      <p:sp>
        <p:nvSpPr>
          <p:cNvPr id="3" name="Content Placeholder 2">
            <a:extLst>
              <a:ext uri="{FF2B5EF4-FFF2-40B4-BE49-F238E27FC236}">
                <a16:creationId xmlns:a16="http://schemas.microsoft.com/office/drawing/2014/main" id="{7E049A91-DB74-5745-A449-9EAEB4B30CBF}"/>
              </a:ext>
            </a:extLst>
          </p:cNvPr>
          <p:cNvSpPr>
            <a:spLocks noGrp="1"/>
          </p:cNvSpPr>
          <p:nvPr>
            <p:ph sz="quarter" idx="10"/>
          </p:nvPr>
        </p:nvSpPr>
        <p:spPr/>
        <p:txBody>
          <a:bodyPr/>
          <a:lstStyle/>
          <a:p>
            <a:r>
              <a:rPr lang="en-US" dirty="0"/>
              <a:t>- Proverbs 25:16</a:t>
            </a:r>
          </a:p>
        </p:txBody>
      </p:sp>
    </p:spTree>
    <p:extLst>
      <p:ext uri="{BB962C8B-B14F-4D97-AF65-F5344CB8AC3E}">
        <p14:creationId xmlns:p14="http://schemas.microsoft.com/office/powerpoint/2010/main" val="32681180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F135CDF-1E1C-4842-A49E-A417F5E039DC}"/>
              </a:ext>
            </a:extLst>
          </p:cNvPr>
          <p:cNvPicPr>
            <a:picLocks noChangeAspect="1"/>
          </p:cNvPicPr>
          <p:nvPr/>
        </p:nvPicPr>
        <p:blipFill>
          <a:blip r:embed="rId2"/>
          <a:stretch>
            <a:fillRect/>
          </a:stretch>
        </p:blipFill>
        <p:spPr>
          <a:xfrm>
            <a:off x="0" y="0"/>
            <a:ext cx="9144000" cy="5143500"/>
          </a:xfrm>
          <a:prstGeom prst="rect">
            <a:avLst/>
          </a:prstGeom>
        </p:spPr>
      </p:pic>
    </p:spTree>
    <p:extLst>
      <p:ext uri="{BB962C8B-B14F-4D97-AF65-F5344CB8AC3E}">
        <p14:creationId xmlns:p14="http://schemas.microsoft.com/office/powerpoint/2010/main" val="1024229486"/>
      </p:ext>
    </p:extLst>
  </p:cSld>
  <p:clrMapOvr>
    <a:masterClrMapping/>
  </p:clrMapOvr>
</p:sld>
</file>

<file path=ppt/theme/theme1.xml><?xml version="1.0" encoding="utf-8"?>
<a:theme xmlns:a="http://schemas.openxmlformats.org/drawingml/2006/main" name="Office Theme">
  <a:themeElements>
    <a:clrScheme name="All White">
      <a:dk1>
        <a:srgbClr val="FFFFFF"/>
      </a:dk1>
      <a:lt1>
        <a:srgbClr val="FFFFFF"/>
      </a:lt1>
      <a:dk2>
        <a:srgbClr val="FFFFFF"/>
      </a:dk2>
      <a:lt2>
        <a:srgbClr val="F8F8F8"/>
      </a:lt2>
      <a:accent1>
        <a:srgbClr val="FFFFFF"/>
      </a:accent1>
      <a:accent2>
        <a:srgbClr val="FFFFFF"/>
      </a:accent2>
      <a:accent3>
        <a:srgbClr val="FFFFFF"/>
      </a:accent3>
      <a:accent4>
        <a:srgbClr val="FFFFFF"/>
      </a:accent4>
      <a:accent5>
        <a:srgbClr val="FFFFFF"/>
      </a:accent5>
      <a:accent6>
        <a:srgbClr val="FFFFFF"/>
      </a:accent6>
      <a:hlink>
        <a:srgbClr val="FFFFFF"/>
      </a:hlink>
      <a:folHlink>
        <a:srgbClr val="FFFF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ln w="76200"/>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243</TotalTime>
  <Words>586</Words>
  <Application>Microsoft Macintosh PowerPoint</Application>
  <PresentationFormat>On-screen Show (16:9)</PresentationFormat>
  <Paragraphs>42</Paragraphs>
  <Slides>26</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26</vt:i4>
      </vt:variant>
    </vt:vector>
  </HeadingPairs>
  <TitlesOfParts>
    <vt:vector size="33" baseType="lpstr">
      <vt:lpstr>Arial</vt:lpstr>
      <vt:lpstr>Calibri</vt:lpstr>
      <vt:lpstr>Lato</vt:lpstr>
      <vt:lpstr>Lato Black</vt:lpstr>
      <vt:lpstr>Lato Medium</vt:lpstr>
      <vt:lpstr>Lato Regular</vt:lpstr>
      <vt:lpstr>Office Theme</vt:lpstr>
      <vt:lpstr>Being Rich in a  World of Poverty</vt:lpstr>
      <vt:lpstr>PowerPoint Presentation</vt:lpstr>
      <vt:lpstr>PowerPoint Presentation</vt:lpstr>
      <vt:lpstr>PowerPoint Presentation</vt:lpstr>
      <vt:lpstr>PowerPoint Presentation</vt:lpstr>
      <vt:lpstr>PowerPoint Presentation</vt:lpstr>
      <vt:lpstr>Being Rich in a Poor World</vt:lpstr>
      <vt:lpstr>PowerPoint Presentation</vt:lpstr>
      <vt:lpstr>PowerPoint Presentation</vt:lpstr>
      <vt:lpstr>Being Rich in a Poor World</vt:lpstr>
      <vt:lpstr>PowerPoint Presentation</vt:lpstr>
      <vt:lpstr>BEING RICH  WARS AGAINST  MY SPIRITUALITY</vt:lpstr>
      <vt:lpstr>Being Rich in a Poor World</vt:lpstr>
      <vt:lpstr>PowerPoint Presentation</vt:lpstr>
      <vt:lpstr>PowerPoint Presentation</vt:lpstr>
      <vt:lpstr>PowerPoint Presentation</vt:lpstr>
      <vt:lpstr>Being rich makes me forget what needing is like and needing is what the heart sees and hears.</vt:lpstr>
      <vt:lpstr>Wealth:</vt:lpstr>
      <vt:lpstr>PowerPoint Presentation</vt:lpstr>
      <vt:lpstr>Spiritual Balance (Rich or Poor)</vt:lpstr>
      <vt:lpstr>PowerPoint Presentation</vt:lpstr>
      <vt:lpstr>I’m encouraging sacrifice in giving.</vt:lpstr>
      <vt:lpstr>Spiritual Balance (Rich or Poor)</vt:lpstr>
      <vt:lpstr>Spiritual Balance (Rich or Poor)</vt:lpstr>
      <vt:lpstr>Gratitude:</vt:lpstr>
      <vt:lpstr>True wealth  is salvation.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HalBook</dc:creator>
  <cp:lastModifiedBy>Hal Gatewood</cp:lastModifiedBy>
  <cp:revision>64</cp:revision>
  <dcterms:created xsi:type="dcterms:W3CDTF">2014-03-24T02:15:36Z</dcterms:created>
  <dcterms:modified xsi:type="dcterms:W3CDTF">2021-08-16T16:19:04Z</dcterms:modified>
</cp:coreProperties>
</file>