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56" r:id="rId3"/>
    <p:sldId id="257" r:id="rId4"/>
    <p:sldId id="258" r:id="rId5"/>
    <p:sldId id="259" r:id="rId6"/>
    <p:sldId id="260" r:id="rId7"/>
    <p:sldId id="261" r:id="rId8"/>
    <p:sldId id="262" r:id="rId9"/>
    <p:sldId id="264" r:id="rId10"/>
    <p:sldId id="265" r:id="rId11"/>
    <p:sldId id="266" r:id="rId12"/>
    <p:sldId id="288" r:id="rId13"/>
    <p:sldId id="268" r:id="rId14"/>
    <p:sldId id="294"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96" r:id="rId30"/>
    <p:sldId id="285"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70A8"/>
    <a:srgbClr val="0E5B97"/>
    <a:srgbClr val="EE58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93"/>
    <p:restoredTop sz="94706"/>
  </p:normalViewPr>
  <p:slideViewPr>
    <p:cSldViewPr snapToGrid="0" snapToObjects="1">
      <p:cViewPr varScale="1">
        <p:scale>
          <a:sx n="228" d="100"/>
          <a:sy n="228" d="100"/>
        </p:scale>
        <p:origin x="584" y="1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507380" y="4323673"/>
            <a:ext cx="2727029" cy="400110"/>
          </a:xfrm>
          <a:prstGeom prst="rect">
            <a:avLst/>
          </a:prstGeom>
          <a:noFill/>
        </p:spPr>
        <p:txBody>
          <a:bodyPr wrap="none" rtlCol="0">
            <a:spAutoFit/>
          </a:bodyPr>
          <a:lstStyle/>
          <a:p>
            <a:r>
              <a:rPr lang="en-US" sz="2000" b="1" i="0">
                <a:latin typeface="Lato" charset="0"/>
                <a:ea typeface="Lato" charset="0"/>
                <a:cs typeface="Lato" charset="0"/>
              </a:rPr>
              <a:t>MIKE MAZZALONGO</a:t>
            </a:r>
            <a:endParaRPr lang="en-US" sz="2000" b="1" i="0" dirty="0">
              <a:latin typeface="Lato" charset="0"/>
              <a:ea typeface="Lato" charset="0"/>
              <a:cs typeface="Lato" charset="0"/>
            </a:endParaRPr>
          </a:p>
        </p:txBody>
      </p:sp>
      <p:sp>
        <p:nvSpPr>
          <p:cNvPr id="7" name="Title 1"/>
          <p:cNvSpPr>
            <a:spLocks noGrp="1"/>
          </p:cNvSpPr>
          <p:nvPr>
            <p:ph type="ctrTitle"/>
          </p:nvPr>
        </p:nvSpPr>
        <p:spPr>
          <a:xfrm>
            <a:off x="507380" y="1644562"/>
            <a:ext cx="7716644" cy="2604769"/>
          </a:xfrm>
          <a:prstGeom prst="rect">
            <a:avLst/>
          </a:prstGeom>
        </p:spPr>
        <p:txBody>
          <a:bodyPr anchor="b">
            <a:noAutofit/>
          </a:bodyPr>
          <a:lstStyle>
            <a:lvl1pPr>
              <a:lnSpc>
                <a:spcPct val="80000"/>
              </a:lnSpc>
              <a:defRPr sz="9000"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347977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85800" y="347619"/>
            <a:ext cx="7772400" cy="3693156"/>
          </a:xfrm>
          <a:prstGeom prst="rect">
            <a:avLst/>
          </a:prstGeom>
        </p:spPr>
        <p:txBody>
          <a:bodyPr anchor="ctr">
            <a:normAutofit/>
          </a:bodyPr>
          <a:lstStyle>
            <a:lvl1pPr marL="0" indent="0">
              <a:buNone/>
              <a:defRPr sz="3600" b="0" i="0">
                <a:solidFill>
                  <a:srgbClr val="FFFFFF"/>
                </a:solidFill>
                <a:latin typeface="Lato" panose="020F0502020204030203" pitchFamily="34" charset="0"/>
                <a:ea typeface="Lato" panose="020F0502020204030203" pitchFamily="34" charset="0"/>
                <a:cs typeface="Lato" panose="020F050202020403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Content Placeholder 4"/>
          <p:cNvSpPr>
            <a:spLocks noGrp="1"/>
          </p:cNvSpPr>
          <p:nvPr>
            <p:ph sz="quarter" idx="10" hasCustomPrompt="1"/>
          </p:nvPr>
        </p:nvSpPr>
        <p:spPr>
          <a:xfrm>
            <a:off x="685800" y="4287308"/>
            <a:ext cx="7772400" cy="460375"/>
          </a:xfrm>
          <a:prstGeom prst="rect">
            <a:avLst/>
          </a:prstGeom>
        </p:spPr>
        <p:txBody>
          <a:bodyPr anchor="ctr">
            <a:noAutofit/>
          </a:bodyPr>
          <a:lstStyle>
            <a:lvl1pPr marL="0" indent="0">
              <a:buNone/>
              <a:defRPr sz="2800" b="1" i="0" baseline="0">
                <a:latin typeface="Lato" panose="020F0502020204030203" pitchFamily="34" charset="0"/>
                <a:ea typeface="Lato" panose="020F0502020204030203" pitchFamily="34" charset="0"/>
                <a:cs typeface="Lato" panose="020F0502020204030203" pitchFamily="34" charset="0"/>
              </a:defRPr>
            </a:lvl1pPr>
            <a:lvl2pPr>
              <a:defRPr sz="1600"/>
            </a:lvl2pPr>
            <a:lvl3pPr>
              <a:defRPr sz="1400"/>
            </a:lvl3pPr>
            <a:lvl4pPr>
              <a:defRPr sz="1200"/>
            </a:lvl4pPr>
            <a:lvl5pPr>
              <a:defRPr sz="1200"/>
            </a:lvl5pPr>
          </a:lstStyle>
          <a:p>
            <a:pPr lvl="0"/>
            <a:r>
              <a:rPr lang="en-US" dirty="0"/>
              <a:t>- Bible Verse 3:15</a:t>
            </a:r>
          </a:p>
        </p:txBody>
      </p:sp>
    </p:spTree>
    <p:extLst>
      <p:ext uri="{BB962C8B-B14F-4D97-AF65-F5344CB8AC3E}">
        <p14:creationId xmlns:p14="http://schemas.microsoft.com/office/powerpoint/2010/main" val="27185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9888"/>
            <a:ext cx="8229600" cy="3440032"/>
          </a:xfrm>
          <a:prstGeom prst="rect">
            <a:avLst/>
          </a:prstGeo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457200" y="274638"/>
            <a:ext cx="8229600" cy="783695"/>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51878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Lin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0494"/>
            <a:ext cx="8229600" cy="2669426"/>
          </a:xfrm>
          <a:prstGeom prst="rect">
            <a:avLst/>
          </a:prstGeo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457200" y="313580"/>
            <a:ext cx="8229600" cy="1339009"/>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82420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tem and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89888"/>
            <a:ext cx="8229600" cy="891839"/>
          </a:xfrm>
          <a:prstGeom prst="rect">
            <a:avLst/>
          </a:prstGeom>
        </p:spPr>
        <p:txBody>
          <a:bodyPr/>
          <a:lstStyle>
            <a:lvl1pPr marL="514350" indent="-514350">
              <a:buFont typeface="+mj-lt"/>
              <a:buAutoNum type="arabicPeriod"/>
              <a:defRPr sz="3600" b="1" i="0">
                <a:latin typeface="Lato" panose="020F0502020204030203" pitchFamily="34" charset="0"/>
                <a:ea typeface="Lato" panose="020F0502020204030203" pitchFamily="34" charset="0"/>
                <a:cs typeface="Lato" panose="020F0502020204030203" pitchFamily="34" charset="0"/>
              </a:defRPr>
            </a:lvl1pPr>
            <a:lvl2pPr marL="971550" indent="-51435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2pPr>
            <a:lvl3pPr marL="13716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3pPr>
            <a:lvl4pPr marL="18288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4pPr>
            <a:lvl5pPr marL="22860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Item Title</a:t>
            </a:r>
          </a:p>
        </p:txBody>
      </p:sp>
      <p:sp>
        <p:nvSpPr>
          <p:cNvPr id="6" name="Title 5"/>
          <p:cNvSpPr>
            <a:spLocks noGrp="1"/>
          </p:cNvSpPr>
          <p:nvPr>
            <p:ph type="title"/>
          </p:nvPr>
        </p:nvSpPr>
        <p:spPr>
          <a:xfrm>
            <a:off x="457200" y="274638"/>
            <a:ext cx="8229600" cy="783695"/>
          </a:xfrm>
          <a:prstGeom prst="rect">
            <a:avLst/>
          </a:prstGeom>
        </p:spPr>
        <p:txBody>
          <a:bodyPr anchor="b"/>
          <a:lstStyle>
            <a:lvl1pPr>
              <a:defRPr b="1" i="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B054B5E4-ADCD-E14E-BDDF-E98F1B085647}"/>
              </a:ext>
            </a:extLst>
          </p:cNvPr>
          <p:cNvCxnSpPr/>
          <p:nvPr userDrawn="1"/>
        </p:nvCxnSpPr>
        <p:spPr>
          <a:xfrm>
            <a:off x="717847" y="2307364"/>
            <a:ext cx="0" cy="2435552"/>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7" name="Content Placeholder 2">
            <a:extLst>
              <a:ext uri="{FF2B5EF4-FFF2-40B4-BE49-F238E27FC236}">
                <a16:creationId xmlns:a16="http://schemas.microsoft.com/office/drawing/2014/main" id="{6D42CF86-65DB-CD4F-AE44-F88D20EE0347}"/>
              </a:ext>
            </a:extLst>
          </p:cNvPr>
          <p:cNvSpPr>
            <a:spLocks noGrp="1"/>
          </p:cNvSpPr>
          <p:nvPr>
            <p:ph idx="10"/>
          </p:nvPr>
        </p:nvSpPr>
        <p:spPr>
          <a:xfrm>
            <a:off x="1128044" y="2307364"/>
            <a:ext cx="7558751" cy="2435552"/>
          </a:xfrm>
          <a:prstGeom prst="rect">
            <a:avLst/>
          </a:prstGeom>
        </p:spPr>
        <p:txBody>
          <a:bodyPr/>
          <a:lstStyle>
            <a:lvl1pPr marL="0" indent="0">
              <a:buFont typeface="+mj-lt"/>
              <a:buNone/>
              <a:defRPr sz="2400" b="0" i="0">
                <a:latin typeface="Lato" panose="020F0502020204030203" pitchFamily="34" charset="0"/>
                <a:ea typeface="Lato" panose="020F0502020204030203" pitchFamily="34" charset="0"/>
                <a:cs typeface="Lato" panose="020F0502020204030203" pitchFamily="34" charset="0"/>
              </a:defRPr>
            </a:lvl1pPr>
            <a:lvl2pPr marL="971550" indent="-51435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2pPr>
            <a:lvl3pPr marL="13716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3pPr>
            <a:lvl4pPr marL="18288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4pPr>
            <a:lvl5pPr marL="2286000" indent="-457200">
              <a:buFont typeface="+mj-lt"/>
              <a:buAutoNum type="arabicPeriod"/>
              <a:defRPr b="0" i="0">
                <a:latin typeface="Lato" panose="020F0502020204030203" pitchFamily="34" charset="0"/>
                <a:ea typeface="Lato" panose="020F0502020204030203" pitchFamily="34" charset="0"/>
                <a:cs typeface="Lato" panose="020F0502020204030203" pitchFamily="34" charset="0"/>
              </a:defRPr>
            </a:lvl5pPr>
          </a:lstStyle>
          <a:p>
            <a:pPr lvl="0"/>
            <a:endParaRPr lang="en-US" dirty="0"/>
          </a:p>
        </p:txBody>
      </p:sp>
    </p:spTree>
    <p:extLst>
      <p:ext uri="{BB962C8B-B14F-4D97-AF65-F5344CB8AC3E}">
        <p14:creationId xmlns:p14="http://schemas.microsoft.com/office/powerpoint/2010/main" val="15738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enter Single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0160" y="0"/>
            <a:ext cx="7205472" cy="5143500"/>
          </a:xfrm>
          <a:prstGeom prst="rect">
            <a:avLst/>
          </a:prstGeom>
        </p:spPr>
        <p:txBody>
          <a:bodyPr anchor="ctr">
            <a:normAutofit/>
          </a:bodyPr>
          <a:lstStyle>
            <a:lvl1pPr algn="l">
              <a:defRPr sz="5400" b="1" i="0">
                <a:latin typeface="Lato" panose="020F0502020204030203" pitchFamily="34" charset="0"/>
                <a:ea typeface="Lato" panose="020F0502020204030203" pitchFamily="34" charset="0"/>
                <a:cs typeface="Lato" panose="020F0502020204030203" pitchFamily="34" charset="0"/>
              </a:defRPr>
            </a:lvl1pPr>
          </a:lstStyle>
          <a:p>
            <a:r>
              <a:rPr lang="en-US" dirty="0"/>
              <a:t>This is a single statement slide</a:t>
            </a:r>
          </a:p>
        </p:txBody>
      </p:sp>
    </p:spTree>
    <p:extLst>
      <p:ext uri="{BB962C8B-B14F-4D97-AF65-F5344CB8AC3E}">
        <p14:creationId xmlns:p14="http://schemas.microsoft.com/office/powerpoint/2010/main" val="337832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2">
            <a:lumMod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65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81231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7" r:id="rId4"/>
    <p:sldLayoutId id="2147483656" r:id="rId5"/>
    <p:sldLayoutId id="2147483654" r:id="rId6"/>
    <p:sldLayoutId id="2147483655" r:id="rId7"/>
  </p:sldLayoutIdLst>
  <p:txStyles>
    <p:titleStyle>
      <a:lvl1pPr algn="l" defTabSz="457200" rtl="0" eaLnBrk="1" latinLnBrk="0" hangingPunct="1">
        <a:spcBef>
          <a:spcPct val="0"/>
        </a:spcBef>
        <a:buNone/>
        <a:defRPr sz="360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rgbClr val="FFFFFF"/>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rgbClr val="FFFFFF"/>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AE2E9-19F9-884E-9A8D-8AFDC6F0C72F}"/>
              </a:ext>
            </a:extLst>
          </p:cNvPr>
          <p:cNvSpPr>
            <a:spLocks noGrp="1"/>
          </p:cNvSpPr>
          <p:nvPr>
            <p:ph type="ctrTitle"/>
          </p:nvPr>
        </p:nvSpPr>
        <p:spPr/>
        <p:txBody>
          <a:bodyPr/>
          <a:lstStyle/>
          <a:p>
            <a:r>
              <a:rPr lang="en-US" b="0" dirty="0"/>
              <a:t>A State </a:t>
            </a:r>
            <a:br>
              <a:rPr lang="en-US" b="0" dirty="0"/>
            </a:br>
            <a:r>
              <a:rPr lang="en-US" b="0" dirty="0"/>
              <a:t>of Readiness</a:t>
            </a:r>
            <a:endParaRPr lang="en-US" dirty="0"/>
          </a:p>
        </p:txBody>
      </p:sp>
    </p:spTree>
    <p:extLst>
      <p:ext uri="{BB962C8B-B14F-4D97-AF65-F5344CB8AC3E}">
        <p14:creationId xmlns:p14="http://schemas.microsoft.com/office/powerpoint/2010/main" val="2492052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253538F-D130-1D42-9850-6E5CA9F59C97}"/>
              </a:ext>
            </a:extLst>
          </p:cNvPr>
          <p:cNvPicPr>
            <a:picLocks noChangeAspect="1"/>
          </p:cNvPicPr>
          <p:nvPr/>
        </p:nvPicPr>
        <p:blipFill>
          <a:blip r:embed="rId2"/>
          <a:stretch>
            <a:fillRect/>
          </a:stretch>
        </p:blipFill>
        <p:spPr>
          <a:xfrm>
            <a:off x="0" y="0"/>
            <a:ext cx="9144000" cy="5143500"/>
          </a:xfrm>
          <a:prstGeom prst="rect">
            <a:avLst/>
          </a:prstGeom>
        </p:spPr>
      </p:pic>
      <p:pic>
        <p:nvPicPr>
          <p:cNvPr id="2" name="Picture 1">
            <a:extLst>
              <a:ext uri="{FF2B5EF4-FFF2-40B4-BE49-F238E27FC236}">
                <a16:creationId xmlns:a16="http://schemas.microsoft.com/office/drawing/2014/main" id="{4658EFCD-93F8-9545-86C6-A99C86B5547E}"/>
              </a:ext>
            </a:extLst>
          </p:cNvPr>
          <p:cNvPicPr>
            <a:picLocks noChangeAspect="1"/>
          </p:cNvPicPr>
          <p:nvPr/>
        </p:nvPicPr>
        <p:blipFill>
          <a:blip r:embed="rId3"/>
          <a:stretch>
            <a:fillRect/>
          </a:stretch>
        </p:blipFill>
        <p:spPr>
          <a:xfrm>
            <a:off x="2803813" y="803563"/>
            <a:ext cx="3536373" cy="3536373"/>
          </a:xfrm>
          <a:prstGeom prst="rect">
            <a:avLst/>
          </a:prstGeom>
        </p:spPr>
      </p:pic>
    </p:spTree>
    <p:extLst>
      <p:ext uri="{BB962C8B-B14F-4D97-AF65-F5344CB8AC3E}">
        <p14:creationId xmlns:p14="http://schemas.microsoft.com/office/powerpoint/2010/main" val="3094799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19BE5-4454-1947-AA38-F08389C6ECAD}"/>
              </a:ext>
            </a:extLst>
          </p:cNvPr>
          <p:cNvSpPr>
            <a:spLocks noGrp="1"/>
          </p:cNvSpPr>
          <p:nvPr>
            <p:ph type="title"/>
          </p:nvPr>
        </p:nvSpPr>
        <p:spPr/>
        <p:txBody>
          <a:bodyPr/>
          <a:lstStyle/>
          <a:p>
            <a:r>
              <a:rPr lang="en-US" b="0" dirty="0"/>
              <a:t>We have to be ready for the Lord’s coming at </a:t>
            </a:r>
            <a:r>
              <a:rPr lang="en-US" u="sng" dirty="0">
                <a:latin typeface="Lato Black" panose="020F0502020204030203" pitchFamily="34" charset="0"/>
                <a:ea typeface="Lato Black" panose="020F0502020204030203" pitchFamily="34" charset="0"/>
                <a:cs typeface="Lato Black" panose="020F0502020204030203" pitchFamily="34" charset="0"/>
              </a:rPr>
              <a:t>any</a:t>
            </a:r>
            <a:r>
              <a:rPr lang="en-US" b="0" dirty="0"/>
              <a:t> time.</a:t>
            </a:r>
          </a:p>
        </p:txBody>
      </p:sp>
    </p:spTree>
    <p:extLst>
      <p:ext uri="{BB962C8B-B14F-4D97-AF65-F5344CB8AC3E}">
        <p14:creationId xmlns:p14="http://schemas.microsoft.com/office/powerpoint/2010/main" val="2324084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C1C7AC-C543-F74D-B88E-F62C106A23F7}"/>
              </a:ext>
            </a:extLst>
          </p:cNvPr>
          <p:cNvSpPr>
            <a:spLocks noGrp="1"/>
          </p:cNvSpPr>
          <p:nvPr>
            <p:ph idx="1"/>
          </p:nvPr>
        </p:nvSpPr>
        <p:spPr/>
        <p:txBody>
          <a:bodyPr/>
          <a:lstStyle/>
          <a:p>
            <a:pPr>
              <a:lnSpc>
                <a:spcPct val="150000"/>
              </a:lnSpc>
            </a:pPr>
            <a:r>
              <a:rPr lang="en-US" b="1" dirty="0"/>
              <a:t>Putting off baptism</a:t>
            </a:r>
          </a:p>
          <a:p>
            <a:pPr>
              <a:lnSpc>
                <a:spcPct val="150000"/>
              </a:lnSpc>
            </a:pPr>
            <a:r>
              <a:rPr lang="en-US" b="1" dirty="0"/>
              <a:t>Secret sins</a:t>
            </a:r>
          </a:p>
          <a:p>
            <a:pPr>
              <a:lnSpc>
                <a:spcPct val="150000"/>
              </a:lnSpc>
            </a:pPr>
            <a:r>
              <a:rPr lang="en-US" b="1" dirty="0"/>
              <a:t>Serving conveniently or comfortably</a:t>
            </a:r>
          </a:p>
          <a:p>
            <a:pPr>
              <a:lnSpc>
                <a:spcPct val="150000"/>
              </a:lnSpc>
            </a:pPr>
            <a:r>
              <a:rPr lang="en-US" b="1" dirty="0"/>
              <a:t>Jesus is second</a:t>
            </a:r>
          </a:p>
        </p:txBody>
      </p:sp>
      <p:sp>
        <p:nvSpPr>
          <p:cNvPr id="3" name="Title 2">
            <a:extLst>
              <a:ext uri="{FF2B5EF4-FFF2-40B4-BE49-F238E27FC236}">
                <a16:creationId xmlns:a16="http://schemas.microsoft.com/office/drawing/2014/main" id="{DC5A79AC-90EF-C24A-8BF0-914A049A04AE}"/>
              </a:ext>
            </a:extLst>
          </p:cNvPr>
          <p:cNvSpPr>
            <a:spLocks noGrp="1"/>
          </p:cNvSpPr>
          <p:nvPr>
            <p:ph type="title"/>
          </p:nvPr>
        </p:nvSpPr>
        <p:spPr/>
        <p:txBody>
          <a:bodyPr/>
          <a:lstStyle/>
          <a:p>
            <a:r>
              <a:rPr lang="en-US" dirty="0"/>
              <a:t>Not Ready if:</a:t>
            </a:r>
          </a:p>
        </p:txBody>
      </p:sp>
    </p:spTree>
    <p:extLst>
      <p:ext uri="{BB962C8B-B14F-4D97-AF65-F5344CB8AC3E}">
        <p14:creationId xmlns:p14="http://schemas.microsoft.com/office/powerpoint/2010/main" val="1496769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253538F-D130-1D42-9850-6E5CA9F59C97}"/>
              </a:ext>
            </a:extLst>
          </p:cNvPr>
          <p:cNvPicPr>
            <a:picLocks noChangeAspect="1"/>
          </p:cNvPicPr>
          <p:nvPr/>
        </p:nvPicPr>
        <p:blipFill>
          <a:blip r:embed="rId2"/>
          <a:stretch>
            <a:fillRect/>
          </a:stretch>
        </p:blipFill>
        <p:spPr>
          <a:xfrm>
            <a:off x="0" y="0"/>
            <a:ext cx="9144000" cy="5143500"/>
          </a:xfrm>
          <a:prstGeom prst="rect">
            <a:avLst/>
          </a:prstGeom>
        </p:spPr>
      </p:pic>
      <p:pic>
        <p:nvPicPr>
          <p:cNvPr id="5" name="Picture 4" descr="Text&#10;&#10;Description automatically generated">
            <a:extLst>
              <a:ext uri="{FF2B5EF4-FFF2-40B4-BE49-F238E27FC236}">
                <a16:creationId xmlns:a16="http://schemas.microsoft.com/office/drawing/2014/main" id="{7FA38F9D-F4F1-AA4E-A836-0ACC8484B351}"/>
              </a:ext>
            </a:extLst>
          </p:cNvPr>
          <p:cNvPicPr>
            <a:picLocks noChangeAspect="1"/>
          </p:cNvPicPr>
          <p:nvPr/>
        </p:nvPicPr>
        <p:blipFill>
          <a:blip r:embed="rId3"/>
          <a:stretch>
            <a:fillRect/>
          </a:stretch>
        </p:blipFill>
        <p:spPr>
          <a:xfrm>
            <a:off x="0" y="332819"/>
            <a:ext cx="9144000" cy="5142879"/>
          </a:xfrm>
          <a:prstGeom prst="rect">
            <a:avLst/>
          </a:prstGeom>
        </p:spPr>
      </p:pic>
      <p:sp>
        <p:nvSpPr>
          <p:cNvPr id="6" name="TextBox 5">
            <a:extLst>
              <a:ext uri="{FF2B5EF4-FFF2-40B4-BE49-F238E27FC236}">
                <a16:creationId xmlns:a16="http://schemas.microsoft.com/office/drawing/2014/main" id="{A371D5ED-62F6-8340-82FA-CBC882999A08}"/>
              </a:ext>
            </a:extLst>
          </p:cNvPr>
          <p:cNvSpPr txBox="1"/>
          <p:nvPr/>
        </p:nvSpPr>
        <p:spPr>
          <a:xfrm>
            <a:off x="933824" y="3269673"/>
            <a:ext cx="7276351" cy="584775"/>
          </a:xfrm>
          <a:prstGeom prst="rect">
            <a:avLst/>
          </a:prstGeom>
          <a:noFill/>
        </p:spPr>
        <p:txBody>
          <a:bodyPr wrap="none" rtlCol="0">
            <a:spAutoFit/>
          </a:bodyPr>
          <a:lstStyle/>
          <a:p>
            <a:r>
              <a:rPr lang="en-US" sz="3200" b="1" dirty="0">
                <a:solidFill>
                  <a:srgbClr val="EE5844"/>
                </a:solidFill>
                <a:latin typeface="Lato Black" panose="020F0502020204030203" pitchFamily="34" charset="0"/>
                <a:ea typeface="Lato Black" panose="020F0502020204030203" pitchFamily="34" charset="0"/>
                <a:cs typeface="Lato Black" panose="020F0502020204030203" pitchFamily="34" charset="0"/>
              </a:rPr>
              <a:t>He will come when you </a:t>
            </a:r>
            <a:r>
              <a:rPr lang="en-US" sz="3200" b="1" u="sng" dirty="0">
                <a:solidFill>
                  <a:srgbClr val="EE5844"/>
                </a:solidFill>
                <a:latin typeface="Lato Black" panose="020F0502020204030203" pitchFamily="34" charset="0"/>
                <a:ea typeface="Lato Black" panose="020F0502020204030203" pitchFamily="34" charset="0"/>
                <a:cs typeface="Lato Black" panose="020F0502020204030203" pitchFamily="34" charset="0"/>
              </a:rPr>
              <a:t>least</a:t>
            </a:r>
            <a:r>
              <a:rPr lang="en-US" sz="3200" b="1" dirty="0">
                <a:solidFill>
                  <a:srgbClr val="EE5844"/>
                </a:solidFill>
                <a:latin typeface="Lato Black" panose="020F0502020204030203" pitchFamily="34" charset="0"/>
                <a:ea typeface="Lato Black" panose="020F0502020204030203" pitchFamily="34" charset="0"/>
                <a:cs typeface="Lato Black" panose="020F0502020204030203" pitchFamily="34" charset="0"/>
              </a:rPr>
              <a:t> expect it.</a:t>
            </a:r>
          </a:p>
        </p:txBody>
      </p:sp>
    </p:spTree>
    <p:extLst>
      <p:ext uri="{BB962C8B-B14F-4D97-AF65-F5344CB8AC3E}">
        <p14:creationId xmlns:p14="http://schemas.microsoft.com/office/powerpoint/2010/main" val="334117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nodeType="withEffect">
                                  <p:stCondLst>
                                    <p:cond delay="0"/>
                                  </p:stCondLst>
                                  <p:childTnLst>
                                    <p:animScale>
                                      <p:cBhvr>
                                        <p:cTn id="6" dur="1000" fill="hold"/>
                                        <p:tgtEl>
                                          <p:spTgt spid="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62D0DA-8311-2841-B3B5-D5F9DDCC03D6}"/>
              </a:ext>
            </a:extLst>
          </p:cNvPr>
          <p:cNvSpPr>
            <a:spLocks noGrp="1"/>
          </p:cNvSpPr>
          <p:nvPr>
            <p:ph idx="1"/>
          </p:nvPr>
        </p:nvSpPr>
        <p:spPr>
          <a:xfrm>
            <a:off x="457200" y="1556143"/>
            <a:ext cx="4114800" cy="3440032"/>
          </a:xfrm>
        </p:spPr>
        <p:txBody>
          <a:bodyPr/>
          <a:lstStyle/>
          <a:p>
            <a:pPr>
              <a:spcAft>
                <a:spcPts val="1200"/>
              </a:spcAft>
            </a:pPr>
            <a:r>
              <a:rPr lang="en-US" sz="2800" dirty="0"/>
              <a:t>Daily prayer</a:t>
            </a:r>
          </a:p>
          <a:p>
            <a:pPr>
              <a:spcAft>
                <a:spcPts val="1200"/>
              </a:spcAft>
            </a:pPr>
            <a:r>
              <a:rPr lang="en-US" sz="2800" dirty="0"/>
              <a:t>Bible reading/study</a:t>
            </a:r>
          </a:p>
          <a:p>
            <a:pPr>
              <a:spcAft>
                <a:spcPts val="1200"/>
              </a:spcAft>
            </a:pPr>
            <a:r>
              <a:rPr lang="en-US" sz="2800" dirty="0"/>
              <a:t>Faithful attendance</a:t>
            </a:r>
          </a:p>
          <a:p>
            <a:pPr>
              <a:spcAft>
                <a:spcPts val="1200"/>
              </a:spcAft>
            </a:pPr>
            <a:r>
              <a:rPr lang="en-US" sz="2800" dirty="0"/>
              <a:t>Service</a:t>
            </a:r>
          </a:p>
        </p:txBody>
      </p:sp>
      <p:sp>
        <p:nvSpPr>
          <p:cNvPr id="3" name="Title 2">
            <a:extLst>
              <a:ext uri="{FF2B5EF4-FFF2-40B4-BE49-F238E27FC236}">
                <a16:creationId xmlns:a16="http://schemas.microsoft.com/office/drawing/2014/main" id="{879A8DDF-FA3B-344E-985F-D41489BA4382}"/>
              </a:ext>
            </a:extLst>
          </p:cNvPr>
          <p:cNvSpPr>
            <a:spLocks noGrp="1"/>
          </p:cNvSpPr>
          <p:nvPr>
            <p:ph type="title"/>
          </p:nvPr>
        </p:nvSpPr>
        <p:spPr/>
        <p:txBody>
          <a:bodyPr/>
          <a:lstStyle/>
          <a:p>
            <a:r>
              <a:rPr lang="en-US" dirty="0"/>
              <a:t>Christian Training</a:t>
            </a:r>
          </a:p>
        </p:txBody>
      </p:sp>
      <p:sp>
        <p:nvSpPr>
          <p:cNvPr id="4" name="Content Placeholder 1">
            <a:extLst>
              <a:ext uri="{FF2B5EF4-FFF2-40B4-BE49-F238E27FC236}">
                <a16:creationId xmlns:a16="http://schemas.microsoft.com/office/drawing/2014/main" id="{47CAD2D5-C882-4C4E-B266-8B3AE242586B}"/>
              </a:ext>
            </a:extLst>
          </p:cNvPr>
          <p:cNvSpPr txBox="1">
            <a:spLocks/>
          </p:cNvSpPr>
          <p:nvPr/>
        </p:nvSpPr>
        <p:spPr>
          <a:xfrm>
            <a:off x="4696691" y="1574431"/>
            <a:ext cx="4114800" cy="3440032"/>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rgbClr val="FFFFFF"/>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rgbClr val="FFFFFF"/>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rgbClr val="FFFFFF"/>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rgbClr val="FFFFFF"/>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rgbClr val="FFFFFF"/>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sz="2800" dirty="0"/>
              <a:t>Sharing faith</a:t>
            </a:r>
          </a:p>
          <a:p>
            <a:pPr>
              <a:spcAft>
                <a:spcPts val="1200"/>
              </a:spcAft>
            </a:pPr>
            <a:r>
              <a:rPr lang="en-US" sz="2800" dirty="0"/>
              <a:t>Ministry to the lost</a:t>
            </a:r>
          </a:p>
          <a:p>
            <a:pPr>
              <a:spcAft>
                <a:spcPts val="1200"/>
              </a:spcAft>
            </a:pPr>
            <a:r>
              <a:rPr lang="en-US" sz="2800" dirty="0"/>
              <a:t>Growing in purity </a:t>
            </a:r>
            <a:br>
              <a:rPr lang="en-US" sz="2800" dirty="0"/>
            </a:br>
            <a:r>
              <a:rPr lang="en-US" sz="2800" dirty="0"/>
              <a:t>and love</a:t>
            </a:r>
          </a:p>
        </p:txBody>
      </p:sp>
    </p:spTree>
    <p:extLst>
      <p:ext uri="{BB962C8B-B14F-4D97-AF65-F5344CB8AC3E}">
        <p14:creationId xmlns:p14="http://schemas.microsoft.com/office/powerpoint/2010/main" val="3789304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CB98E-F8E8-8A48-B97F-F11DCDDDEB80}"/>
              </a:ext>
            </a:extLst>
          </p:cNvPr>
          <p:cNvSpPr>
            <a:spLocks noGrp="1"/>
          </p:cNvSpPr>
          <p:nvPr>
            <p:ph type="title"/>
          </p:nvPr>
        </p:nvSpPr>
        <p:spPr>
          <a:xfrm>
            <a:off x="1440872" y="0"/>
            <a:ext cx="7044759" cy="5143500"/>
          </a:xfrm>
        </p:spPr>
        <p:txBody>
          <a:bodyPr/>
          <a:lstStyle/>
          <a:p>
            <a:r>
              <a:rPr lang="en-US" dirty="0"/>
              <a:t>We’re ready at any time because He can come at any time.</a:t>
            </a:r>
          </a:p>
        </p:txBody>
      </p:sp>
    </p:spTree>
    <p:extLst>
      <p:ext uri="{BB962C8B-B14F-4D97-AF65-F5344CB8AC3E}">
        <p14:creationId xmlns:p14="http://schemas.microsoft.com/office/powerpoint/2010/main" val="394370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C614FC-C019-6546-9D3E-B65DA762AC9D}"/>
              </a:ext>
            </a:extLst>
          </p:cNvPr>
          <p:cNvSpPr>
            <a:spLocks noGrp="1"/>
          </p:cNvSpPr>
          <p:nvPr>
            <p:ph idx="1"/>
          </p:nvPr>
        </p:nvSpPr>
        <p:spPr>
          <a:xfrm>
            <a:off x="457200" y="1565564"/>
            <a:ext cx="8229600" cy="3264356"/>
          </a:xfrm>
        </p:spPr>
        <p:txBody>
          <a:bodyPr/>
          <a:lstStyle/>
          <a:p>
            <a:pPr marL="697230" indent="-697230">
              <a:buFont typeface="+mj-lt"/>
              <a:buAutoNum type="arabicPeriod"/>
            </a:pPr>
            <a:r>
              <a:rPr lang="en-US" sz="4400" b="1" dirty="0"/>
              <a:t>The Faithful Steward</a:t>
            </a:r>
          </a:p>
        </p:txBody>
      </p:sp>
      <p:sp>
        <p:nvSpPr>
          <p:cNvPr id="3" name="Title 2">
            <a:extLst>
              <a:ext uri="{FF2B5EF4-FFF2-40B4-BE49-F238E27FC236}">
                <a16:creationId xmlns:a16="http://schemas.microsoft.com/office/drawing/2014/main" id="{D52C61DF-6614-0F41-B390-D6CC6F3DFA5F}"/>
              </a:ext>
            </a:extLst>
          </p:cNvPr>
          <p:cNvSpPr>
            <a:spLocks noGrp="1"/>
          </p:cNvSpPr>
          <p:nvPr>
            <p:ph type="title"/>
          </p:nvPr>
        </p:nvSpPr>
        <p:spPr/>
        <p:txBody>
          <a:bodyPr/>
          <a:lstStyle/>
          <a:p>
            <a:r>
              <a:rPr lang="en-US" dirty="0"/>
              <a:t>Three </a:t>
            </a:r>
            <a:r>
              <a:rPr lang="en-US" u="sng" dirty="0"/>
              <a:t>States</a:t>
            </a:r>
            <a:r>
              <a:rPr lang="en-US" dirty="0"/>
              <a:t> of Readiness</a:t>
            </a:r>
          </a:p>
        </p:txBody>
      </p:sp>
    </p:spTree>
    <p:extLst>
      <p:ext uri="{BB962C8B-B14F-4D97-AF65-F5344CB8AC3E}">
        <p14:creationId xmlns:p14="http://schemas.microsoft.com/office/powerpoint/2010/main" val="1514995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178759-6BB2-8146-A9B7-CBAC003031EC}"/>
              </a:ext>
            </a:extLst>
          </p:cNvPr>
          <p:cNvSpPr>
            <a:spLocks noGrp="1"/>
          </p:cNvSpPr>
          <p:nvPr>
            <p:ph type="body" idx="1"/>
          </p:nvPr>
        </p:nvSpPr>
        <p:spPr/>
        <p:txBody>
          <a:bodyPr>
            <a:normAutofit/>
          </a:bodyPr>
          <a:lstStyle/>
          <a:p>
            <a:r>
              <a:rPr lang="en-US" sz="3200" baseline="30000" dirty="0"/>
              <a:t>41</a:t>
            </a:r>
            <a:r>
              <a:rPr lang="en-US" sz="3200" dirty="0"/>
              <a:t> Peter said, “Lord, are You addressing this parable to us, or to everyone else as well?” </a:t>
            </a:r>
            <a:r>
              <a:rPr lang="en-US" sz="3200" baseline="30000" dirty="0"/>
              <a:t>42</a:t>
            </a:r>
            <a:r>
              <a:rPr lang="en-US" sz="3200" dirty="0"/>
              <a:t> And the Lord said, “Who then is the faithful and sensible steward, whom his master will put in charge of his servants, to give them their rations at the proper time?</a:t>
            </a:r>
          </a:p>
        </p:txBody>
      </p:sp>
      <p:sp>
        <p:nvSpPr>
          <p:cNvPr id="3" name="Content Placeholder 2">
            <a:extLst>
              <a:ext uri="{FF2B5EF4-FFF2-40B4-BE49-F238E27FC236}">
                <a16:creationId xmlns:a16="http://schemas.microsoft.com/office/drawing/2014/main" id="{216EE829-643B-884A-AE9C-EEE1804393DE}"/>
              </a:ext>
            </a:extLst>
          </p:cNvPr>
          <p:cNvSpPr>
            <a:spLocks noGrp="1"/>
          </p:cNvSpPr>
          <p:nvPr>
            <p:ph sz="quarter" idx="10"/>
          </p:nvPr>
        </p:nvSpPr>
        <p:spPr/>
        <p:txBody>
          <a:bodyPr/>
          <a:lstStyle/>
          <a:p>
            <a:r>
              <a:rPr lang="en-US" dirty="0"/>
              <a:t>- Luke 12:41-42</a:t>
            </a:r>
          </a:p>
        </p:txBody>
      </p:sp>
    </p:spTree>
    <p:extLst>
      <p:ext uri="{BB962C8B-B14F-4D97-AF65-F5344CB8AC3E}">
        <p14:creationId xmlns:p14="http://schemas.microsoft.com/office/powerpoint/2010/main" val="132906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178759-6BB2-8146-A9B7-CBAC003031EC}"/>
              </a:ext>
            </a:extLst>
          </p:cNvPr>
          <p:cNvSpPr>
            <a:spLocks noGrp="1"/>
          </p:cNvSpPr>
          <p:nvPr>
            <p:ph type="body" idx="1"/>
          </p:nvPr>
        </p:nvSpPr>
        <p:spPr/>
        <p:txBody>
          <a:bodyPr>
            <a:normAutofit/>
          </a:bodyPr>
          <a:lstStyle/>
          <a:p>
            <a:r>
              <a:rPr lang="en-US" sz="3200" baseline="30000" dirty="0"/>
              <a:t>43</a:t>
            </a:r>
            <a:r>
              <a:rPr lang="en-US" sz="3200" dirty="0"/>
              <a:t> Blessed is that slave whom his master finds so doing when he comes. </a:t>
            </a:r>
            <a:r>
              <a:rPr lang="en-US" sz="3200" baseline="30000" dirty="0"/>
              <a:t>44</a:t>
            </a:r>
            <a:r>
              <a:rPr lang="en-US" sz="3200" dirty="0"/>
              <a:t> Truly I say to you that he will put him in charge of all his possessions.</a:t>
            </a:r>
          </a:p>
        </p:txBody>
      </p:sp>
      <p:sp>
        <p:nvSpPr>
          <p:cNvPr id="3" name="Content Placeholder 2">
            <a:extLst>
              <a:ext uri="{FF2B5EF4-FFF2-40B4-BE49-F238E27FC236}">
                <a16:creationId xmlns:a16="http://schemas.microsoft.com/office/drawing/2014/main" id="{216EE829-643B-884A-AE9C-EEE1804393DE}"/>
              </a:ext>
            </a:extLst>
          </p:cNvPr>
          <p:cNvSpPr>
            <a:spLocks noGrp="1"/>
          </p:cNvSpPr>
          <p:nvPr>
            <p:ph sz="quarter" idx="10"/>
          </p:nvPr>
        </p:nvSpPr>
        <p:spPr/>
        <p:txBody>
          <a:bodyPr/>
          <a:lstStyle/>
          <a:p>
            <a:r>
              <a:rPr lang="en-US" dirty="0"/>
              <a:t>- Luke 12:43-44</a:t>
            </a:r>
          </a:p>
        </p:txBody>
      </p:sp>
    </p:spTree>
    <p:extLst>
      <p:ext uri="{BB962C8B-B14F-4D97-AF65-F5344CB8AC3E}">
        <p14:creationId xmlns:p14="http://schemas.microsoft.com/office/powerpoint/2010/main" val="1566952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FE30BC-6371-A647-84F4-28ECD75F7EF1}"/>
              </a:ext>
            </a:extLst>
          </p:cNvPr>
          <p:cNvSpPr>
            <a:spLocks noGrp="1"/>
          </p:cNvSpPr>
          <p:nvPr>
            <p:ph idx="1"/>
          </p:nvPr>
        </p:nvSpPr>
        <p:spPr>
          <a:xfrm>
            <a:off x="2299854" y="1565564"/>
            <a:ext cx="6386945" cy="3264356"/>
          </a:xfrm>
        </p:spPr>
        <p:txBody>
          <a:bodyPr/>
          <a:lstStyle/>
          <a:p>
            <a:pPr marL="0" indent="0">
              <a:spcAft>
                <a:spcPts val="1800"/>
              </a:spcAft>
              <a:buNone/>
            </a:pPr>
            <a:r>
              <a:rPr lang="en-US" b="1" dirty="0">
                <a:latin typeface="Lato Black" panose="020F0502020204030203" pitchFamily="34" charset="0"/>
                <a:ea typeface="Lato Black" panose="020F0502020204030203" pitchFamily="34" charset="0"/>
                <a:cs typeface="Lato Black" panose="020F0502020204030203" pitchFamily="34" charset="0"/>
              </a:rPr>
              <a:t>Resurrection</a:t>
            </a:r>
            <a:r>
              <a:rPr lang="en-US" dirty="0"/>
              <a:t> </a:t>
            </a:r>
            <a:br>
              <a:rPr lang="en-US" dirty="0"/>
            </a:br>
            <a:r>
              <a:rPr lang="en-US" sz="2400" dirty="0"/>
              <a:t>– I Thessalonians 4:16</a:t>
            </a:r>
          </a:p>
          <a:p>
            <a:pPr marL="0" indent="0">
              <a:spcAft>
                <a:spcPts val="1800"/>
              </a:spcAft>
              <a:buNone/>
            </a:pPr>
            <a:r>
              <a:rPr lang="en-US" b="1" dirty="0">
                <a:latin typeface="Lato Black" panose="020F0502020204030203" pitchFamily="34" charset="0"/>
                <a:ea typeface="Lato Black" panose="020F0502020204030203" pitchFamily="34" charset="0"/>
                <a:cs typeface="Lato Black" panose="020F0502020204030203" pitchFamily="34" charset="0"/>
              </a:rPr>
              <a:t>Glorified Body </a:t>
            </a:r>
            <a:br>
              <a:rPr lang="en-US" b="1" dirty="0"/>
            </a:br>
            <a:r>
              <a:rPr lang="en-US" sz="2400" dirty="0"/>
              <a:t>– I Corinthians 15:42-49</a:t>
            </a:r>
          </a:p>
          <a:p>
            <a:pPr marL="0" indent="0">
              <a:spcAft>
                <a:spcPts val="1800"/>
              </a:spcAft>
              <a:buNone/>
            </a:pPr>
            <a:r>
              <a:rPr lang="en-US" b="1" dirty="0">
                <a:latin typeface="Lato Black" panose="020F0502020204030203" pitchFamily="34" charset="0"/>
                <a:ea typeface="Lato Black" panose="020F0502020204030203" pitchFamily="34" charset="0"/>
                <a:cs typeface="Lato Black" panose="020F0502020204030203" pitchFamily="34" charset="0"/>
              </a:rPr>
              <a:t>Seated with the Godhead </a:t>
            </a:r>
            <a:br>
              <a:rPr lang="en-US" b="1" dirty="0"/>
            </a:br>
            <a:r>
              <a:rPr lang="en-US" sz="2400" dirty="0"/>
              <a:t>– II Timothy 2:12</a:t>
            </a:r>
            <a:endParaRPr lang="en-US" dirty="0"/>
          </a:p>
        </p:txBody>
      </p:sp>
      <p:sp>
        <p:nvSpPr>
          <p:cNvPr id="3" name="Title 2">
            <a:extLst>
              <a:ext uri="{FF2B5EF4-FFF2-40B4-BE49-F238E27FC236}">
                <a16:creationId xmlns:a16="http://schemas.microsoft.com/office/drawing/2014/main" id="{ED593676-083C-D747-A95D-E0D278C048AB}"/>
              </a:ext>
            </a:extLst>
          </p:cNvPr>
          <p:cNvSpPr>
            <a:spLocks noGrp="1"/>
          </p:cNvSpPr>
          <p:nvPr>
            <p:ph type="title"/>
          </p:nvPr>
        </p:nvSpPr>
        <p:spPr/>
        <p:txBody>
          <a:bodyPr/>
          <a:lstStyle/>
          <a:p>
            <a:r>
              <a:rPr lang="en-US" dirty="0"/>
              <a:t>Reward:</a:t>
            </a:r>
          </a:p>
        </p:txBody>
      </p:sp>
      <p:pic>
        <p:nvPicPr>
          <p:cNvPr id="5" name="Picture 4" descr="Icon&#10;&#10;Description automatically generated">
            <a:extLst>
              <a:ext uri="{FF2B5EF4-FFF2-40B4-BE49-F238E27FC236}">
                <a16:creationId xmlns:a16="http://schemas.microsoft.com/office/drawing/2014/main" id="{3543EB53-C985-F74E-9B44-B402014959CA}"/>
              </a:ext>
            </a:extLst>
          </p:cNvPr>
          <p:cNvPicPr>
            <a:picLocks noChangeAspect="1"/>
          </p:cNvPicPr>
          <p:nvPr/>
        </p:nvPicPr>
        <p:blipFill>
          <a:blip r:embed="rId2"/>
          <a:stretch>
            <a:fillRect/>
          </a:stretch>
        </p:blipFill>
        <p:spPr>
          <a:xfrm>
            <a:off x="893616" y="3729422"/>
            <a:ext cx="1239983" cy="1239983"/>
          </a:xfrm>
          <a:prstGeom prst="rect">
            <a:avLst/>
          </a:prstGeom>
        </p:spPr>
      </p:pic>
      <p:pic>
        <p:nvPicPr>
          <p:cNvPr id="7" name="Picture 6">
            <a:extLst>
              <a:ext uri="{FF2B5EF4-FFF2-40B4-BE49-F238E27FC236}">
                <a16:creationId xmlns:a16="http://schemas.microsoft.com/office/drawing/2014/main" id="{526BD105-831C-B645-9E84-7EC61612B7B5}"/>
              </a:ext>
            </a:extLst>
          </p:cNvPr>
          <p:cNvPicPr>
            <a:picLocks noChangeAspect="1"/>
          </p:cNvPicPr>
          <p:nvPr/>
        </p:nvPicPr>
        <p:blipFill>
          <a:blip r:embed="rId3"/>
          <a:srcRect/>
          <a:stretch/>
        </p:blipFill>
        <p:spPr>
          <a:xfrm>
            <a:off x="841518" y="1339416"/>
            <a:ext cx="1331768" cy="1331768"/>
          </a:xfrm>
          <a:prstGeom prst="rect">
            <a:avLst/>
          </a:prstGeom>
        </p:spPr>
      </p:pic>
      <p:pic>
        <p:nvPicPr>
          <p:cNvPr id="9" name="Picture 8" descr="Icon&#10;&#10;Description automatically generated">
            <a:extLst>
              <a:ext uri="{FF2B5EF4-FFF2-40B4-BE49-F238E27FC236}">
                <a16:creationId xmlns:a16="http://schemas.microsoft.com/office/drawing/2014/main" id="{E75010FB-6A8F-4040-9797-E8A219EF4FFE}"/>
              </a:ext>
            </a:extLst>
          </p:cNvPr>
          <p:cNvPicPr>
            <a:picLocks noChangeAspect="1"/>
          </p:cNvPicPr>
          <p:nvPr/>
        </p:nvPicPr>
        <p:blipFill>
          <a:blip r:embed="rId4"/>
          <a:stretch>
            <a:fillRect/>
          </a:stretch>
        </p:blipFill>
        <p:spPr>
          <a:xfrm>
            <a:off x="980495" y="2593444"/>
            <a:ext cx="1066223" cy="1066223"/>
          </a:xfrm>
          <a:prstGeom prst="rect">
            <a:avLst/>
          </a:prstGeom>
        </p:spPr>
      </p:pic>
    </p:spTree>
    <p:extLst>
      <p:ext uri="{BB962C8B-B14F-4D97-AF65-F5344CB8AC3E}">
        <p14:creationId xmlns:p14="http://schemas.microsoft.com/office/powerpoint/2010/main" val="733265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FFD748-1FCE-F64B-9C36-E9F31EB711B8}"/>
              </a:ext>
            </a:extLst>
          </p:cNvPr>
          <p:cNvSpPr>
            <a:spLocks noGrp="1"/>
          </p:cNvSpPr>
          <p:nvPr>
            <p:ph idx="1"/>
          </p:nvPr>
        </p:nvSpPr>
        <p:spPr/>
        <p:txBody>
          <a:bodyPr/>
          <a:lstStyle/>
          <a:p>
            <a:pPr marL="697230" indent="-697230">
              <a:buFont typeface="+mj-lt"/>
              <a:buAutoNum type="arabicPeriod"/>
            </a:pPr>
            <a:r>
              <a:rPr lang="en-US" sz="4400" b="1" dirty="0"/>
              <a:t>Prepare through service</a:t>
            </a:r>
          </a:p>
        </p:txBody>
      </p:sp>
      <p:sp>
        <p:nvSpPr>
          <p:cNvPr id="2" name="Title 1"/>
          <p:cNvSpPr>
            <a:spLocks noGrp="1"/>
          </p:cNvSpPr>
          <p:nvPr>
            <p:ph type="title"/>
          </p:nvPr>
        </p:nvSpPr>
        <p:spPr/>
        <p:txBody>
          <a:bodyPr/>
          <a:lstStyle/>
          <a:p>
            <a:r>
              <a:rPr lang="en-US" b="0" dirty="0"/>
              <a:t>A State of Readiness</a:t>
            </a:r>
            <a:endParaRPr lang="en-US" sz="9000" b="0" dirty="0"/>
          </a:p>
        </p:txBody>
      </p:sp>
    </p:spTree>
    <p:extLst>
      <p:ext uri="{BB962C8B-B14F-4D97-AF65-F5344CB8AC3E}">
        <p14:creationId xmlns:p14="http://schemas.microsoft.com/office/powerpoint/2010/main" val="752323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C614FC-C019-6546-9D3E-B65DA762AC9D}"/>
              </a:ext>
            </a:extLst>
          </p:cNvPr>
          <p:cNvSpPr>
            <a:spLocks noGrp="1"/>
          </p:cNvSpPr>
          <p:nvPr>
            <p:ph idx="1"/>
          </p:nvPr>
        </p:nvSpPr>
        <p:spPr>
          <a:xfrm>
            <a:off x="457200" y="1565564"/>
            <a:ext cx="8229600" cy="3264356"/>
          </a:xfrm>
        </p:spPr>
        <p:txBody>
          <a:bodyPr/>
          <a:lstStyle/>
          <a:p>
            <a:pPr marL="697230" indent="-697230">
              <a:buFont typeface="+mj-lt"/>
              <a:buAutoNum type="arabicPeriod"/>
            </a:pPr>
            <a:r>
              <a:rPr lang="en-US" dirty="0"/>
              <a:t>The Faithful Steward</a:t>
            </a:r>
          </a:p>
          <a:p>
            <a:pPr marL="697230" indent="-697230">
              <a:buFont typeface="+mj-lt"/>
              <a:buAutoNum type="arabicPeriod"/>
            </a:pPr>
            <a:r>
              <a:rPr lang="en-US" sz="4800" b="1" dirty="0"/>
              <a:t>Unfaithful Steward</a:t>
            </a:r>
          </a:p>
        </p:txBody>
      </p:sp>
      <p:sp>
        <p:nvSpPr>
          <p:cNvPr id="3" name="Title 2">
            <a:extLst>
              <a:ext uri="{FF2B5EF4-FFF2-40B4-BE49-F238E27FC236}">
                <a16:creationId xmlns:a16="http://schemas.microsoft.com/office/drawing/2014/main" id="{D52C61DF-6614-0F41-B390-D6CC6F3DFA5F}"/>
              </a:ext>
            </a:extLst>
          </p:cNvPr>
          <p:cNvSpPr>
            <a:spLocks noGrp="1"/>
          </p:cNvSpPr>
          <p:nvPr>
            <p:ph type="title"/>
          </p:nvPr>
        </p:nvSpPr>
        <p:spPr/>
        <p:txBody>
          <a:bodyPr/>
          <a:lstStyle/>
          <a:p>
            <a:r>
              <a:rPr lang="en-US" dirty="0"/>
              <a:t>Three </a:t>
            </a:r>
            <a:r>
              <a:rPr lang="en-US" u="sng" dirty="0"/>
              <a:t>States</a:t>
            </a:r>
            <a:r>
              <a:rPr lang="en-US" dirty="0"/>
              <a:t> of Readiness</a:t>
            </a:r>
          </a:p>
        </p:txBody>
      </p:sp>
    </p:spTree>
    <p:extLst>
      <p:ext uri="{BB962C8B-B14F-4D97-AF65-F5344CB8AC3E}">
        <p14:creationId xmlns:p14="http://schemas.microsoft.com/office/powerpoint/2010/main" val="151114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178759-6BB2-8146-A9B7-CBAC003031EC}"/>
              </a:ext>
            </a:extLst>
          </p:cNvPr>
          <p:cNvSpPr>
            <a:spLocks noGrp="1"/>
          </p:cNvSpPr>
          <p:nvPr>
            <p:ph type="body" idx="1"/>
          </p:nvPr>
        </p:nvSpPr>
        <p:spPr/>
        <p:txBody>
          <a:bodyPr>
            <a:normAutofit/>
          </a:bodyPr>
          <a:lstStyle/>
          <a:p>
            <a:r>
              <a:rPr lang="en-US" sz="2800" baseline="30000" dirty="0"/>
              <a:t>45</a:t>
            </a:r>
            <a:r>
              <a:rPr lang="en-US" sz="2800" dirty="0"/>
              <a:t> But if that slave says in his heart, ‘My master will be a long time in coming,’ and begins to beat the slaves, both men and women, and to eat and drink and get drunk; </a:t>
            </a:r>
            <a:r>
              <a:rPr lang="en-US" sz="2800" baseline="30000" dirty="0"/>
              <a:t>46</a:t>
            </a:r>
            <a:r>
              <a:rPr lang="en-US" sz="2800" dirty="0"/>
              <a:t> the master of that slave will come on a day when he does not expect him and at an hour he does not know, and will cut him in pieces, and assign him a place with the unbelievers.</a:t>
            </a:r>
          </a:p>
        </p:txBody>
      </p:sp>
      <p:sp>
        <p:nvSpPr>
          <p:cNvPr id="3" name="Content Placeholder 2">
            <a:extLst>
              <a:ext uri="{FF2B5EF4-FFF2-40B4-BE49-F238E27FC236}">
                <a16:creationId xmlns:a16="http://schemas.microsoft.com/office/drawing/2014/main" id="{216EE829-643B-884A-AE9C-EEE1804393DE}"/>
              </a:ext>
            </a:extLst>
          </p:cNvPr>
          <p:cNvSpPr>
            <a:spLocks noGrp="1"/>
          </p:cNvSpPr>
          <p:nvPr>
            <p:ph sz="quarter" idx="10"/>
          </p:nvPr>
        </p:nvSpPr>
        <p:spPr/>
        <p:txBody>
          <a:bodyPr/>
          <a:lstStyle/>
          <a:p>
            <a:r>
              <a:rPr lang="en-US" dirty="0"/>
              <a:t>- Luke 12:45-46</a:t>
            </a:r>
          </a:p>
        </p:txBody>
      </p:sp>
    </p:spTree>
    <p:extLst>
      <p:ext uri="{BB962C8B-B14F-4D97-AF65-F5344CB8AC3E}">
        <p14:creationId xmlns:p14="http://schemas.microsoft.com/office/powerpoint/2010/main" val="3443099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178759-6BB2-8146-A9B7-CBAC003031EC}"/>
              </a:ext>
            </a:extLst>
          </p:cNvPr>
          <p:cNvSpPr>
            <a:spLocks noGrp="1"/>
          </p:cNvSpPr>
          <p:nvPr>
            <p:ph type="body" idx="1"/>
          </p:nvPr>
        </p:nvSpPr>
        <p:spPr>
          <a:xfrm>
            <a:off x="685800" y="347619"/>
            <a:ext cx="7432964" cy="3693156"/>
          </a:xfrm>
        </p:spPr>
        <p:txBody>
          <a:bodyPr>
            <a:normAutofit/>
          </a:bodyPr>
          <a:lstStyle/>
          <a:p>
            <a:r>
              <a:rPr lang="en-US" dirty="0"/>
              <a:t>And that slave who knew his master’s will and did not get ready or act in accord with his will, will receive many lashes,</a:t>
            </a:r>
          </a:p>
        </p:txBody>
      </p:sp>
      <p:sp>
        <p:nvSpPr>
          <p:cNvPr id="3" name="Content Placeholder 2">
            <a:extLst>
              <a:ext uri="{FF2B5EF4-FFF2-40B4-BE49-F238E27FC236}">
                <a16:creationId xmlns:a16="http://schemas.microsoft.com/office/drawing/2014/main" id="{216EE829-643B-884A-AE9C-EEE1804393DE}"/>
              </a:ext>
            </a:extLst>
          </p:cNvPr>
          <p:cNvSpPr>
            <a:spLocks noGrp="1"/>
          </p:cNvSpPr>
          <p:nvPr>
            <p:ph sz="quarter" idx="10"/>
          </p:nvPr>
        </p:nvSpPr>
        <p:spPr/>
        <p:txBody>
          <a:bodyPr/>
          <a:lstStyle/>
          <a:p>
            <a:r>
              <a:rPr lang="en-US" dirty="0"/>
              <a:t>- Luke 12:47</a:t>
            </a:r>
          </a:p>
        </p:txBody>
      </p:sp>
    </p:spTree>
    <p:extLst>
      <p:ext uri="{BB962C8B-B14F-4D97-AF65-F5344CB8AC3E}">
        <p14:creationId xmlns:p14="http://schemas.microsoft.com/office/powerpoint/2010/main" val="355600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C614FC-C019-6546-9D3E-B65DA762AC9D}"/>
              </a:ext>
            </a:extLst>
          </p:cNvPr>
          <p:cNvSpPr>
            <a:spLocks noGrp="1"/>
          </p:cNvSpPr>
          <p:nvPr>
            <p:ph idx="1"/>
          </p:nvPr>
        </p:nvSpPr>
        <p:spPr>
          <a:xfrm>
            <a:off x="457200" y="1565564"/>
            <a:ext cx="8229600" cy="3264356"/>
          </a:xfrm>
        </p:spPr>
        <p:txBody>
          <a:bodyPr/>
          <a:lstStyle/>
          <a:p>
            <a:pPr marL="697230" indent="-697230">
              <a:buFont typeface="+mj-lt"/>
              <a:buAutoNum type="arabicPeriod"/>
            </a:pPr>
            <a:r>
              <a:rPr lang="en-US" dirty="0"/>
              <a:t>The Faithful Steward</a:t>
            </a:r>
          </a:p>
          <a:p>
            <a:pPr marL="697230" indent="-697230">
              <a:buFont typeface="+mj-lt"/>
              <a:buAutoNum type="arabicPeriod"/>
            </a:pPr>
            <a:r>
              <a:rPr lang="en-US" dirty="0"/>
              <a:t>Unfaithful Steward</a:t>
            </a:r>
          </a:p>
          <a:p>
            <a:pPr marL="697230" indent="-697230">
              <a:buFont typeface="+mj-lt"/>
              <a:buAutoNum type="arabicPeriod"/>
            </a:pPr>
            <a:r>
              <a:rPr lang="en-US" sz="5400" b="1" dirty="0"/>
              <a:t>The Lost Servant</a:t>
            </a:r>
          </a:p>
        </p:txBody>
      </p:sp>
      <p:sp>
        <p:nvSpPr>
          <p:cNvPr id="3" name="Title 2">
            <a:extLst>
              <a:ext uri="{FF2B5EF4-FFF2-40B4-BE49-F238E27FC236}">
                <a16:creationId xmlns:a16="http://schemas.microsoft.com/office/drawing/2014/main" id="{D52C61DF-6614-0F41-B390-D6CC6F3DFA5F}"/>
              </a:ext>
            </a:extLst>
          </p:cNvPr>
          <p:cNvSpPr>
            <a:spLocks noGrp="1"/>
          </p:cNvSpPr>
          <p:nvPr>
            <p:ph type="title"/>
          </p:nvPr>
        </p:nvSpPr>
        <p:spPr/>
        <p:txBody>
          <a:bodyPr/>
          <a:lstStyle/>
          <a:p>
            <a:r>
              <a:rPr lang="en-US" dirty="0"/>
              <a:t>Three </a:t>
            </a:r>
            <a:r>
              <a:rPr lang="en-US" u="sng" dirty="0"/>
              <a:t>States</a:t>
            </a:r>
            <a:r>
              <a:rPr lang="en-US" dirty="0"/>
              <a:t> of Readiness</a:t>
            </a:r>
          </a:p>
        </p:txBody>
      </p:sp>
    </p:spTree>
    <p:extLst>
      <p:ext uri="{BB962C8B-B14F-4D97-AF65-F5344CB8AC3E}">
        <p14:creationId xmlns:p14="http://schemas.microsoft.com/office/powerpoint/2010/main" val="3155524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178759-6BB2-8146-A9B7-CBAC003031EC}"/>
              </a:ext>
            </a:extLst>
          </p:cNvPr>
          <p:cNvSpPr>
            <a:spLocks noGrp="1"/>
          </p:cNvSpPr>
          <p:nvPr>
            <p:ph type="body" idx="1"/>
          </p:nvPr>
        </p:nvSpPr>
        <p:spPr>
          <a:xfrm>
            <a:off x="685800" y="347619"/>
            <a:ext cx="7432964" cy="3693156"/>
          </a:xfrm>
        </p:spPr>
        <p:txBody>
          <a:bodyPr>
            <a:normAutofit/>
          </a:bodyPr>
          <a:lstStyle/>
          <a:p>
            <a:r>
              <a:rPr lang="en-US" dirty="0"/>
              <a:t>but the one who did not know it, and committed deeds worthy of a flogging, will receive but few.</a:t>
            </a:r>
          </a:p>
        </p:txBody>
      </p:sp>
      <p:sp>
        <p:nvSpPr>
          <p:cNvPr id="3" name="Content Placeholder 2">
            <a:extLst>
              <a:ext uri="{FF2B5EF4-FFF2-40B4-BE49-F238E27FC236}">
                <a16:creationId xmlns:a16="http://schemas.microsoft.com/office/drawing/2014/main" id="{216EE829-643B-884A-AE9C-EEE1804393DE}"/>
              </a:ext>
            </a:extLst>
          </p:cNvPr>
          <p:cNvSpPr>
            <a:spLocks noGrp="1"/>
          </p:cNvSpPr>
          <p:nvPr>
            <p:ph sz="quarter" idx="10"/>
          </p:nvPr>
        </p:nvSpPr>
        <p:spPr/>
        <p:txBody>
          <a:bodyPr/>
          <a:lstStyle/>
          <a:p>
            <a:r>
              <a:rPr lang="en-US" dirty="0"/>
              <a:t>- Luke 12:48a</a:t>
            </a:r>
          </a:p>
        </p:txBody>
      </p:sp>
    </p:spTree>
    <p:extLst>
      <p:ext uri="{BB962C8B-B14F-4D97-AF65-F5344CB8AC3E}">
        <p14:creationId xmlns:p14="http://schemas.microsoft.com/office/powerpoint/2010/main" val="3725532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A2DEC-FFA2-E14C-85F2-09FC09FA9169}"/>
              </a:ext>
            </a:extLst>
          </p:cNvPr>
          <p:cNvSpPr>
            <a:spLocks noGrp="1"/>
          </p:cNvSpPr>
          <p:nvPr>
            <p:ph type="title"/>
          </p:nvPr>
        </p:nvSpPr>
        <p:spPr>
          <a:xfrm>
            <a:off x="1427018" y="0"/>
            <a:ext cx="7370618" cy="5143500"/>
          </a:xfrm>
        </p:spPr>
        <p:txBody>
          <a:bodyPr/>
          <a:lstStyle/>
          <a:p>
            <a:r>
              <a:rPr lang="en-US" sz="4000" dirty="0">
                <a:latin typeface="Lato Black" panose="020F0502020204030203" pitchFamily="34" charset="0"/>
                <a:ea typeface="Lato Black" panose="020F0502020204030203" pitchFamily="34" charset="0"/>
                <a:cs typeface="Lato Black" panose="020F0502020204030203" pitchFamily="34" charset="0"/>
              </a:rPr>
              <a:t>ROMANS 1:20</a:t>
            </a:r>
            <a:br>
              <a:rPr lang="en-US" sz="4400" dirty="0">
                <a:latin typeface="Lato Black" panose="020F0502020204030203" pitchFamily="34" charset="0"/>
                <a:ea typeface="Lato Black" panose="020F0502020204030203" pitchFamily="34" charset="0"/>
                <a:cs typeface="Lato Black" panose="020F0502020204030203" pitchFamily="34" charset="0"/>
              </a:rPr>
            </a:br>
            <a:br>
              <a:rPr lang="en-US" sz="2800" dirty="0"/>
            </a:br>
            <a:r>
              <a:rPr lang="en-US" sz="6000" dirty="0"/>
              <a:t>“… without excuse.”</a:t>
            </a:r>
            <a:endParaRPr lang="en-US" dirty="0"/>
          </a:p>
        </p:txBody>
      </p:sp>
    </p:spTree>
    <p:extLst>
      <p:ext uri="{BB962C8B-B14F-4D97-AF65-F5344CB8AC3E}">
        <p14:creationId xmlns:p14="http://schemas.microsoft.com/office/powerpoint/2010/main" val="3175823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870A8"/>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81777A4-EAB2-474F-B144-C7E0A79C044B}"/>
              </a:ext>
            </a:extLst>
          </p:cNvPr>
          <p:cNvPicPr>
            <a:picLocks noChangeAspect="1"/>
          </p:cNvPicPr>
          <p:nvPr/>
        </p:nvPicPr>
        <p:blipFill>
          <a:blip r:embed="rId2"/>
          <a:stretch>
            <a:fillRect/>
          </a:stretch>
        </p:blipFill>
        <p:spPr>
          <a:xfrm>
            <a:off x="0" y="0"/>
            <a:ext cx="9144000" cy="5143500"/>
          </a:xfrm>
          <a:prstGeom prst="rect">
            <a:avLst/>
          </a:prstGeom>
        </p:spPr>
      </p:pic>
      <p:sp>
        <p:nvSpPr>
          <p:cNvPr id="2" name="Text Placeholder 1">
            <a:extLst>
              <a:ext uri="{FF2B5EF4-FFF2-40B4-BE49-F238E27FC236}">
                <a16:creationId xmlns:a16="http://schemas.microsoft.com/office/drawing/2014/main" id="{D167E2F8-2533-924D-BD7E-D705133FD012}"/>
              </a:ext>
            </a:extLst>
          </p:cNvPr>
          <p:cNvSpPr>
            <a:spLocks noGrp="1"/>
          </p:cNvSpPr>
          <p:nvPr>
            <p:ph type="body" idx="1"/>
          </p:nvPr>
        </p:nvSpPr>
        <p:spPr>
          <a:xfrm>
            <a:off x="1333500" y="1484804"/>
            <a:ext cx="6477000" cy="2173892"/>
          </a:xfrm>
          <a:solidFill>
            <a:schemeClr val="bg1"/>
          </a:solidFill>
        </p:spPr>
        <p:txBody>
          <a:bodyPr/>
          <a:lstStyle/>
          <a:p>
            <a:pPr algn="ctr"/>
            <a:r>
              <a:rPr lang="en-US" b="1" dirty="0">
                <a:solidFill>
                  <a:srgbClr val="0870A8"/>
                </a:solidFill>
                <a:latin typeface="Lato Black" panose="020F0502020204030203" pitchFamily="34" charset="0"/>
                <a:ea typeface="Lato Black" panose="020F0502020204030203" pitchFamily="34" charset="0"/>
                <a:cs typeface="Lato Black" panose="020F0502020204030203" pitchFamily="34" charset="0"/>
              </a:rPr>
              <a:t>DIFFERENT INTENSITIES </a:t>
            </a:r>
            <a:br>
              <a:rPr lang="en-US" b="1" dirty="0">
                <a:solidFill>
                  <a:srgbClr val="0870A8"/>
                </a:solidFill>
                <a:latin typeface="Lato Black" panose="020F0502020204030203" pitchFamily="34" charset="0"/>
                <a:ea typeface="Lato Black" panose="020F0502020204030203" pitchFamily="34" charset="0"/>
                <a:cs typeface="Lato Black" panose="020F0502020204030203" pitchFamily="34" charset="0"/>
              </a:rPr>
            </a:br>
            <a:r>
              <a:rPr lang="en-US" b="1" dirty="0">
                <a:solidFill>
                  <a:srgbClr val="0870A8"/>
                </a:solidFill>
                <a:latin typeface="Lato Black" panose="020F0502020204030203" pitchFamily="34" charset="0"/>
                <a:ea typeface="Lato Black" panose="020F0502020204030203" pitchFamily="34" charset="0"/>
                <a:cs typeface="Lato Black" panose="020F0502020204030203" pitchFamily="34" charset="0"/>
              </a:rPr>
              <a:t>OF PUNISHMENT</a:t>
            </a:r>
          </a:p>
        </p:txBody>
      </p:sp>
    </p:spTree>
    <p:extLst>
      <p:ext uri="{BB962C8B-B14F-4D97-AF65-F5344CB8AC3E}">
        <p14:creationId xmlns:p14="http://schemas.microsoft.com/office/powerpoint/2010/main" val="1762232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178759-6BB2-8146-A9B7-CBAC003031EC}"/>
              </a:ext>
            </a:extLst>
          </p:cNvPr>
          <p:cNvSpPr>
            <a:spLocks noGrp="1"/>
          </p:cNvSpPr>
          <p:nvPr>
            <p:ph type="body" idx="1"/>
          </p:nvPr>
        </p:nvSpPr>
        <p:spPr>
          <a:xfrm>
            <a:off x="685800" y="347619"/>
            <a:ext cx="7432964" cy="3693156"/>
          </a:xfrm>
        </p:spPr>
        <p:txBody>
          <a:bodyPr>
            <a:normAutofit/>
          </a:bodyPr>
          <a:lstStyle/>
          <a:p>
            <a:r>
              <a:rPr lang="en-US" dirty="0"/>
              <a:t>From everyone who has been given much, much will be required; and to whom they entrusted much, of him they will ask all the more.</a:t>
            </a:r>
          </a:p>
        </p:txBody>
      </p:sp>
      <p:sp>
        <p:nvSpPr>
          <p:cNvPr id="3" name="Content Placeholder 2">
            <a:extLst>
              <a:ext uri="{FF2B5EF4-FFF2-40B4-BE49-F238E27FC236}">
                <a16:creationId xmlns:a16="http://schemas.microsoft.com/office/drawing/2014/main" id="{216EE829-643B-884A-AE9C-EEE1804393DE}"/>
              </a:ext>
            </a:extLst>
          </p:cNvPr>
          <p:cNvSpPr>
            <a:spLocks noGrp="1"/>
          </p:cNvSpPr>
          <p:nvPr>
            <p:ph sz="quarter" idx="10"/>
          </p:nvPr>
        </p:nvSpPr>
        <p:spPr/>
        <p:txBody>
          <a:bodyPr/>
          <a:lstStyle/>
          <a:p>
            <a:r>
              <a:rPr lang="en-US" dirty="0"/>
              <a:t>- Luke 12:48b</a:t>
            </a:r>
          </a:p>
        </p:txBody>
      </p:sp>
    </p:spTree>
    <p:extLst>
      <p:ext uri="{BB962C8B-B14F-4D97-AF65-F5344CB8AC3E}">
        <p14:creationId xmlns:p14="http://schemas.microsoft.com/office/powerpoint/2010/main" val="1275698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A2DEC-FFA2-E14C-85F2-09FC09FA9169}"/>
              </a:ext>
            </a:extLst>
          </p:cNvPr>
          <p:cNvSpPr>
            <a:spLocks noGrp="1"/>
          </p:cNvSpPr>
          <p:nvPr>
            <p:ph type="title"/>
          </p:nvPr>
        </p:nvSpPr>
        <p:spPr>
          <a:xfrm>
            <a:off x="1427018" y="623454"/>
            <a:ext cx="7370618" cy="4520045"/>
          </a:xfrm>
        </p:spPr>
        <p:txBody>
          <a:bodyPr/>
          <a:lstStyle/>
          <a:p>
            <a:pPr>
              <a:lnSpc>
                <a:spcPct val="80000"/>
              </a:lnSpc>
            </a:pPr>
            <a:r>
              <a:rPr lang="en-US" sz="4000" b="0" dirty="0"/>
              <a:t>GREAT GIFT =</a:t>
            </a:r>
            <a:br>
              <a:rPr lang="en-US" sz="4400" dirty="0">
                <a:latin typeface="Lato Black" panose="020F0502020204030203" pitchFamily="34" charset="0"/>
                <a:ea typeface="Lato Black" panose="020F0502020204030203" pitchFamily="34" charset="0"/>
                <a:cs typeface="Lato Black" panose="020F0502020204030203" pitchFamily="34" charset="0"/>
              </a:rPr>
            </a:br>
            <a:br>
              <a:rPr lang="en-US" sz="2800" dirty="0"/>
            </a:br>
            <a:r>
              <a:rPr lang="en-US" sz="6600" dirty="0">
                <a:latin typeface="Lato Black" panose="020F0502020204030203" pitchFamily="34" charset="0"/>
                <a:ea typeface="Lato Black" panose="020F0502020204030203" pitchFamily="34" charset="0"/>
                <a:cs typeface="Lato Black" panose="020F0502020204030203" pitchFamily="34" charset="0"/>
              </a:rPr>
              <a:t>GREAT RESPONSIBILITY</a:t>
            </a:r>
            <a:endParaRPr lang="en-US"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554132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25B2DE6-065D-734E-9160-D50351BB48D7}"/>
              </a:ext>
            </a:extLst>
          </p:cNvPr>
          <p:cNvSpPr>
            <a:spLocks noGrp="1"/>
          </p:cNvSpPr>
          <p:nvPr>
            <p:ph idx="1"/>
          </p:nvPr>
        </p:nvSpPr>
        <p:spPr>
          <a:xfrm>
            <a:off x="1524000" y="2216726"/>
            <a:ext cx="7162799" cy="2613193"/>
          </a:xfrm>
        </p:spPr>
        <p:txBody>
          <a:bodyPr/>
          <a:lstStyle/>
          <a:p>
            <a:pPr marL="0" indent="0">
              <a:spcAft>
                <a:spcPts val="600"/>
              </a:spcAft>
              <a:buNone/>
            </a:pPr>
            <a:r>
              <a:rPr lang="en-US" sz="4000" dirty="0"/>
              <a:t>Ignorant Slave</a:t>
            </a:r>
          </a:p>
          <a:p>
            <a:pPr marL="0" indent="0">
              <a:spcAft>
                <a:spcPts val="600"/>
              </a:spcAft>
              <a:buNone/>
            </a:pPr>
            <a:r>
              <a:rPr lang="en-US" sz="4000" dirty="0"/>
              <a:t>Unfaithful Steward</a:t>
            </a:r>
          </a:p>
          <a:p>
            <a:pPr marL="0" indent="0">
              <a:spcAft>
                <a:spcPts val="600"/>
              </a:spcAft>
              <a:buNone/>
            </a:pPr>
            <a:r>
              <a:rPr lang="en-US" sz="4000" dirty="0"/>
              <a:t>Faithful and Sensible Steward</a:t>
            </a:r>
          </a:p>
        </p:txBody>
      </p:sp>
      <p:sp>
        <p:nvSpPr>
          <p:cNvPr id="3" name="Title 2">
            <a:extLst>
              <a:ext uri="{FF2B5EF4-FFF2-40B4-BE49-F238E27FC236}">
                <a16:creationId xmlns:a16="http://schemas.microsoft.com/office/drawing/2014/main" id="{88241EE3-47E9-9A4C-91D5-BA1B10BAE4F4}"/>
              </a:ext>
            </a:extLst>
          </p:cNvPr>
          <p:cNvSpPr>
            <a:spLocks noGrp="1"/>
          </p:cNvSpPr>
          <p:nvPr>
            <p:ph type="title"/>
          </p:nvPr>
        </p:nvSpPr>
        <p:spPr/>
        <p:txBody>
          <a:bodyPr/>
          <a:lstStyle/>
          <a:p>
            <a:r>
              <a:rPr lang="en-US" dirty="0"/>
              <a:t>What Kind of Steward Are You?</a:t>
            </a:r>
            <a:br>
              <a:rPr lang="en-US" dirty="0"/>
            </a:br>
            <a:r>
              <a:rPr lang="en-US" sz="2400" dirty="0">
                <a:latin typeface="Lato Semibold" panose="020F0502020204030203" pitchFamily="34" charset="0"/>
                <a:ea typeface="Lato Semibold" panose="020F0502020204030203" pitchFamily="34" charset="0"/>
                <a:cs typeface="Lato Semibold" panose="020F0502020204030203" pitchFamily="34" charset="0"/>
              </a:rPr>
              <a:t>~ CHECK ONE BOX ONLY ~</a:t>
            </a:r>
            <a:endParaRPr lang="en-US" dirty="0">
              <a:latin typeface="Lato Semibold" panose="020F0502020204030203" pitchFamily="34" charset="0"/>
              <a:ea typeface="Lato Semibold" panose="020F0502020204030203" pitchFamily="34" charset="0"/>
              <a:cs typeface="Lato Semibold" panose="020F0502020204030203" pitchFamily="34" charset="0"/>
            </a:endParaRPr>
          </a:p>
        </p:txBody>
      </p:sp>
      <p:pic>
        <p:nvPicPr>
          <p:cNvPr id="6" name="Picture 5" descr="A picture containing sign&#10;&#10;Description automatically generated">
            <a:extLst>
              <a:ext uri="{FF2B5EF4-FFF2-40B4-BE49-F238E27FC236}">
                <a16:creationId xmlns:a16="http://schemas.microsoft.com/office/drawing/2014/main" id="{C29B050E-1947-9D45-B3F9-B35257FEDD6A}"/>
              </a:ext>
            </a:extLst>
          </p:cNvPr>
          <p:cNvPicPr>
            <a:picLocks noChangeAspect="1"/>
          </p:cNvPicPr>
          <p:nvPr/>
        </p:nvPicPr>
        <p:blipFill>
          <a:blip r:embed="rId2"/>
          <a:stretch>
            <a:fillRect/>
          </a:stretch>
        </p:blipFill>
        <p:spPr>
          <a:xfrm flipH="1">
            <a:off x="679450" y="2205615"/>
            <a:ext cx="732270" cy="732270"/>
          </a:xfrm>
          <a:prstGeom prst="rect">
            <a:avLst/>
          </a:prstGeom>
        </p:spPr>
      </p:pic>
      <p:pic>
        <p:nvPicPr>
          <p:cNvPr id="7" name="Picture 6" descr="A picture containing sign&#10;&#10;Description automatically generated">
            <a:extLst>
              <a:ext uri="{FF2B5EF4-FFF2-40B4-BE49-F238E27FC236}">
                <a16:creationId xmlns:a16="http://schemas.microsoft.com/office/drawing/2014/main" id="{933F3719-FA6C-9A47-B8E4-C2C8788E3A3C}"/>
              </a:ext>
            </a:extLst>
          </p:cNvPr>
          <p:cNvPicPr>
            <a:picLocks noChangeAspect="1"/>
          </p:cNvPicPr>
          <p:nvPr/>
        </p:nvPicPr>
        <p:blipFill>
          <a:blip r:embed="rId2"/>
          <a:stretch>
            <a:fillRect/>
          </a:stretch>
        </p:blipFill>
        <p:spPr>
          <a:xfrm flipH="1">
            <a:off x="679450" y="3013936"/>
            <a:ext cx="732270" cy="732270"/>
          </a:xfrm>
          <a:prstGeom prst="rect">
            <a:avLst/>
          </a:prstGeom>
        </p:spPr>
      </p:pic>
      <p:pic>
        <p:nvPicPr>
          <p:cNvPr id="8" name="Picture 7" descr="A picture containing sign&#10;&#10;Description automatically generated">
            <a:extLst>
              <a:ext uri="{FF2B5EF4-FFF2-40B4-BE49-F238E27FC236}">
                <a16:creationId xmlns:a16="http://schemas.microsoft.com/office/drawing/2014/main" id="{3B7920D3-CBF9-FD47-85DF-036902A8FD0B}"/>
              </a:ext>
            </a:extLst>
          </p:cNvPr>
          <p:cNvPicPr>
            <a:picLocks noChangeAspect="1"/>
          </p:cNvPicPr>
          <p:nvPr/>
        </p:nvPicPr>
        <p:blipFill>
          <a:blip r:embed="rId2"/>
          <a:stretch>
            <a:fillRect/>
          </a:stretch>
        </p:blipFill>
        <p:spPr>
          <a:xfrm flipH="1">
            <a:off x="679450" y="3822257"/>
            <a:ext cx="732270" cy="732270"/>
          </a:xfrm>
          <a:prstGeom prst="rect">
            <a:avLst/>
          </a:prstGeom>
        </p:spPr>
      </p:pic>
    </p:spTree>
    <p:extLst>
      <p:ext uri="{BB962C8B-B14F-4D97-AF65-F5344CB8AC3E}">
        <p14:creationId xmlns:p14="http://schemas.microsoft.com/office/powerpoint/2010/main" val="3693619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7ED321-FE8E-6A45-9F71-8DB239F4750C}"/>
              </a:ext>
            </a:extLst>
          </p:cNvPr>
          <p:cNvSpPr>
            <a:spLocks noGrp="1"/>
          </p:cNvSpPr>
          <p:nvPr>
            <p:ph type="body" idx="1"/>
          </p:nvPr>
        </p:nvSpPr>
        <p:spPr>
          <a:xfrm>
            <a:off x="685799" y="347619"/>
            <a:ext cx="7861853" cy="3693156"/>
          </a:xfrm>
        </p:spPr>
        <p:txBody>
          <a:bodyPr>
            <a:normAutofit/>
          </a:bodyPr>
          <a:lstStyle/>
          <a:p>
            <a:r>
              <a:rPr lang="en-US" sz="3200" baseline="30000" dirty="0"/>
              <a:t>35</a:t>
            </a:r>
            <a:r>
              <a:rPr lang="en-US" sz="3200" dirty="0"/>
              <a:t> “Be dressed in readiness, and keep your lamps lit. </a:t>
            </a:r>
            <a:r>
              <a:rPr lang="en-US" sz="3200" baseline="30000" dirty="0"/>
              <a:t>36</a:t>
            </a:r>
            <a:r>
              <a:rPr lang="en-US" sz="3200" dirty="0"/>
              <a:t> Be like men who are waiting for their master when he returns from the wedding feast, so that they may immediately open the door to him when he comes and knocks.</a:t>
            </a:r>
          </a:p>
        </p:txBody>
      </p:sp>
      <p:sp>
        <p:nvSpPr>
          <p:cNvPr id="3" name="Content Placeholder 2">
            <a:extLst>
              <a:ext uri="{FF2B5EF4-FFF2-40B4-BE49-F238E27FC236}">
                <a16:creationId xmlns:a16="http://schemas.microsoft.com/office/drawing/2014/main" id="{F2B47F9B-8241-6641-8E34-0F77B63BA1B0}"/>
              </a:ext>
            </a:extLst>
          </p:cNvPr>
          <p:cNvSpPr>
            <a:spLocks noGrp="1"/>
          </p:cNvSpPr>
          <p:nvPr>
            <p:ph sz="quarter" idx="10"/>
          </p:nvPr>
        </p:nvSpPr>
        <p:spPr/>
        <p:txBody>
          <a:bodyPr/>
          <a:lstStyle/>
          <a:p>
            <a:r>
              <a:rPr lang="en-US" dirty="0"/>
              <a:t>- Luke 12:35-36</a:t>
            </a:r>
          </a:p>
        </p:txBody>
      </p:sp>
    </p:spTree>
    <p:extLst>
      <p:ext uri="{BB962C8B-B14F-4D97-AF65-F5344CB8AC3E}">
        <p14:creationId xmlns:p14="http://schemas.microsoft.com/office/powerpoint/2010/main" val="2853414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EDB1-4CCD-384D-AAF7-9088837588B6}"/>
              </a:ext>
            </a:extLst>
          </p:cNvPr>
          <p:cNvSpPr>
            <a:spLocks noGrp="1"/>
          </p:cNvSpPr>
          <p:nvPr>
            <p:ph type="title"/>
          </p:nvPr>
        </p:nvSpPr>
        <p:spPr/>
        <p:txBody>
          <a:bodyPr>
            <a:normAutofit/>
          </a:bodyPr>
          <a:lstStyle/>
          <a:p>
            <a:r>
              <a:rPr lang="en-US" sz="4400" b="0" dirty="0"/>
              <a:t>WHAT DO YOU NEED </a:t>
            </a:r>
            <a:br>
              <a:rPr lang="en-US" sz="4400" b="0" dirty="0"/>
            </a:br>
            <a:r>
              <a:rPr lang="en-US" sz="4400" b="0" dirty="0"/>
              <a:t>TO DO OR CHANGE TO </a:t>
            </a:r>
            <a:br>
              <a:rPr lang="en-US" sz="4400" b="0" dirty="0"/>
            </a:br>
            <a:r>
              <a:rPr lang="en-US" sz="4800" u="sng" dirty="0">
                <a:latin typeface="Lato Black" panose="020F0502020204030203" pitchFamily="34" charset="0"/>
                <a:ea typeface="Lato Black" panose="020F0502020204030203" pitchFamily="34" charset="0"/>
                <a:cs typeface="Lato Black" panose="020F0502020204030203" pitchFamily="34" charset="0"/>
              </a:rPr>
              <a:t>BE READY?</a:t>
            </a:r>
          </a:p>
        </p:txBody>
      </p:sp>
    </p:spTree>
    <p:extLst>
      <p:ext uri="{BB962C8B-B14F-4D97-AF65-F5344CB8AC3E}">
        <p14:creationId xmlns:p14="http://schemas.microsoft.com/office/powerpoint/2010/main" val="160429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7ED321-FE8E-6A45-9F71-8DB239F4750C}"/>
              </a:ext>
            </a:extLst>
          </p:cNvPr>
          <p:cNvSpPr>
            <a:spLocks noGrp="1"/>
          </p:cNvSpPr>
          <p:nvPr>
            <p:ph type="body" idx="1"/>
          </p:nvPr>
        </p:nvSpPr>
        <p:spPr/>
        <p:txBody>
          <a:bodyPr>
            <a:normAutofit/>
          </a:bodyPr>
          <a:lstStyle/>
          <a:p>
            <a:r>
              <a:rPr lang="en-US" sz="3200" dirty="0"/>
              <a:t>Blessed are those slaves whom the master will find on the alert when he comes; truly I say to you, that he will gird himself to serve, and have them recline at the table, and will come up and wait on them.</a:t>
            </a:r>
          </a:p>
        </p:txBody>
      </p:sp>
      <p:sp>
        <p:nvSpPr>
          <p:cNvPr id="3" name="Content Placeholder 2">
            <a:extLst>
              <a:ext uri="{FF2B5EF4-FFF2-40B4-BE49-F238E27FC236}">
                <a16:creationId xmlns:a16="http://schemas.microsoft.com/office/drawing/2014/main" id="{F2B47F9B-8241-6641-8E34-0F77B63BA1B0}"/>
              </a:ext>
            </a:extLst>
          </p:cNvPr>
          <p:cNvSpPr>
            <a:spLocks noGrp="1"/>
          </p:cNvSpPr>
          <p:nvPr>
            <p:ph sz="quarter" idx="10"/>
          </p:nvPr>
        </p:nvSpPr>
        <p:spPr/>
        <p:txBody>
          <a:bodyPr/>
          <a:lstStyle/>
          <a:p>
            <a:r>
              <a:rPr lang="en-US" dirty="0"/>
              <a:t>- Luke 12:37</a:t>
            </a:r>
          </a:p>
        </p:txBody>
      </p:sp>
    </p:spTree>
    <p:extLst>
      <p:ext uri="{BB962C8B-B14F-4D97-AF65-F5344CB8AC3E}">
        <p14:creationId xmlns:p14="http://schemas.microsoft.com/office/powerpoint/2010/main" val="64217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a doorway&#10;&#10;Description automatically generated with medium confidence">
            <a:extLst>
              <a:ext uri="{FF2B5EF4-FFF2-40B4-BE49-F238E27FC236}">
                <a16:creationId xmlns:a16="http://schemas.microsoft.com/office/drawing/2014/main" id="{0397B0F6-0CD2-3440-9AEA-BCC433C85616}"/>
              </a:ext>
            </a:extLst>
          </p:cNvPr>
          <p:cNvPicPr>
            <a:picLocks noChangeAspect="1"/>
          </p:cNvPicPr>
          <p:nvPr/>
        </p:nvPicPr>
        <p:blipFill rotWithShape="1">
          <a:blip r:embed="rId2"/>
          <a:srcRect t="21875" b="21875"/>
          <a:stretch/>
        </p:blipFill>
        <p:spPr>
          <a:xfrm>
            <a:off x="0" y="0"/>
            <a:ext cx="9144000" cy="5143500"/>
          </a:xfrm>
          <a:prstGeom prst="rect">
            <a:avLst/>
          </a:prstGeom>
        </p:spPr>
      </p:pic>
    </p:spTree>
    <p:extLst>
      <p:ext uri="{BB962C8B-B14F-4D97-AF65-F5344CB8AC3E}">
        <p14:creationId xmlns:p14="http://schemas.microsoft.com/office/powerpoint/2010/main" val="2665304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6E108-0F6F-504E-AB25-527BE1E8B641}"/>
              </a:ext>
            </a:extLst>
          </p:cNvPr>
          <p:cNvSpPr>
            <a:spLocks noGrp="1"/>
          </p:cNvSpPr>
          <p:nvPr>
            <p:ph type="title"/>
          </p:nvPr>
        </p:nvSpPr>
        <p:spPr>
          <a:xfrm>
            <a:off x="1565564" y="0"/>
            <a:ext cx="6920068" cy="5143500"/>
          </a:xfrm>
        </p:spPr>
        <p:txBody>
          <a:bodyPr/>
          <a:lstStyle/>
          <a:p>
            <a:r>
              <a:rPr lang="en-US" u="sng" dirty="0">
                <a:latin typeface="Lato Black" panose="020F0502020204030203" pitchFamily="34" charset="0"/>
                <a:ea typeface="Lato Black" panose="020F0502020204030203" pitchFamily="34" charset="0"/>
                <a:cs typeface="Lato Black" panose="020F0502020204030203" pitchFamily="34" charset="0"/>
              </a:rPr>
              <a:t>Readiness</a:t>
            </a:r>
            <a:r>
              <a:rPr lang="en-US" b="0" dirty="0"/>
              <a:t> requires that we be serving others in His name.</a:t>
            </a:r>
          </a:p>
        </p:txBody>
      </p:sp>
    </p:spTree>
    <p:extLst>
      <p:ext uri="{BB962C8B-B14F-4D97-AF65-F5344CB8AC3E}">
        <p14:creationId xmlns:p14="http://schemas.microsoft.com/office/powerpoint/2010/main" val="407024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6E108-0F6F-504E-AB25-527BE1E8B641}"/>
              </a:ext>
            </a:extLst>
          </p:cNvPr>
          <p:cNvSpPr>
            <a:spLocks noGrp="1"/>
          </p:cNvSpPr>
          <p:nvPr>
            <p:ph type="title"/>
          </p:nvPr>
        </p:nvSpPr>
        <p:spPr>
          <a:xfrm>
            <a:off x="1302327" y="0"/>
            <a:ext cx="7204363" cy="5143500"/>
          </a:xfrm>
        </p:spPr>
        <p:txBody>
          <a:bodyPr/>
          <a:lstStyle/>
          <a:p>
            <a:r>
              <a:rPr lang="en-US" b="0" dirty="0"/>
              <a:t>When He comes </a:t>
            </a:r>
            <a:br>
              <a:rPr lang="en-US" b="0" dirty="0"/>
            </a:br>
            <a:r>
              <a:rPr lang="en-US" b="0" dirty="0"/>
              <a:t>He will bless the </a:t>
            </a:r>
            <a:r>
              <a:rPr lang="en-US" u="sng" dirty="0">
                <a:latin typeface="Lato Black" panose="020F0502020204030203" pitchFamily="34" charset="0"/>
                <a:ea typeface="Lato Black" panose="020F0502020204030203" pitchFamily="34" charset="0"/>
                <a:cs typeface="Lato Black" panose="020F0502020204030203" pitchFamily="34" charset="0"/>
              </a:rPr>
              <a:t>doers</a:t>
            </a:r>
            <a:r>
              <a:rPr lang="en-US" b="0" dirty="0"/>
              <a:t> not the watchers.</a:t>
            </a:r>
          </a:p>
        </p:txBody>
      </p:sp>
    </p:spTree>
    <p:extLst>
      <p:ext uri="{BB962C8B-B14F-4D97-AF65-F5344CB8AC3E}">
        <p14:creationId xmlns:p14="http://schemas.microsoft.com/office/powerpoint/2010/main" val="3933714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FFD748-1FCE-F64B-9C36-E9F31EB711B8}"/>
              </a:ext>
            </a:extLst>
          </p:cNvPr>
          <p:cNvSpPr>
            <a:spLocks noGrp="1"/>
          </p:cNvSpPr>
          <p:nvPr>
            <p:ph idx="1"/>
          </p:nvPr>
        </p:nvSpPr>
        <p:spPr/>
        <p:txBody>
          <a:bodyPr/>
          <a:lstStyle/>
          <a:p>
            <a:pPr marL="697230" indent="-697230">
              <a:buFont typeface="+mj-lt"/>
              <a:buAutoNum type="arabicPeriod"/>
            </a:pPr>
            <a:r>
              <a:rPr lang="en-US" dirty="0"/>
              <a:t>Prepare through service</a:t>
            </a:r>
          </a:p>
          <a:p>
            <a:pPr marL="697230" indent="-697230">
              <a:buFont typeface="+mj-lt"/>
              <a:buAutoNum type="arabicPeriod"/>
            </a:pPr>
            <a:r>
              <a:rPr lang="en-US" sz="4800" b="1" dirty="0"/>
              <a:t>We are ready at all times</a:t>
            </a:r>
          </a:p>
        </p:txBody>
      </p:sp>
      <p:sp>
        <p:nvSpPr>
          <p:cNvPr id="2" name="Title 1"/>
          <p:cNvSpPr>
            <a:spLocks noGrp="1"/>
          </p:cNvSpPr>
          <p:nvPr>
            <p:ph type="title"/>
          </p:nvPr>
        </p:nvSpPr>
        <p:spPr/>
        <p:txBody>
          <a:bodyPr/>
          <a:lstStyle/>
          <a:p>
            <a:r>
              <a:rPr lang="en-US" b="0" dirty="0"/>
              <a:t>A State of Readiness</a:t>
            </a:r>
            <a:endParaRPr lang="en-US" sz="9000" b="0" dirty="0"/>
          </a:p>
        </p:txBody>
      </p:sp>
    </p:spTree>
    <p:extLst>
      <p:ext uri="{BB962C8B-B14F-4D97-AF65-F5344CB8AC3E}">
        <p14:creationId xmlns:p14="http://schemas.microsoft.com/office/powerpoint/2010/main" val="240630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A048F7-92B6-E04D-BED0-6DD53BEDA4A8}"/>
              </a:ext>
            </a:extLst>
          </p:cNvPr>
          <p:cNvSpPr>
            <a:spLocks noGrp="1"/>
          </p:cNvSpPr>
          <p:nvPr>
            <p:ph type="body" idx="1"/>
          </p:nvPr>
        </p:nvSpPr>
        <p:spPr/>
        <p:txBody>
          <a:bodyPr>
            <a:normAutofit/>
          </a:bodyPr>
          <a:lstStyle/>
          <a:p>
            <a:r>
              <a:rPr lang="en-US" sz="2800" baseline="30000" dirty="0"/>
              <a:t>38</a:t>
            </a:r>
            <a:r>
              <a:rPr lang="en-US" sz="2800" dirty="0"/>
              <a:t> Whether he comes in the second watch, or even in the third, and finds them so, blessed are those slaves. </a:t>
            </a:r>
            <a:r>
              <a:rPr lang="en-US" sz="2800" baseline="30000" dirty="0"/>
              <a:t>39</a:t>
            </a:r>
            <a:r>
              <a:rPr lang="en-US" sz="2800" dirty="0"/>
              <a:t> “But be sure of this, that if the head of the house had known at what hour the thief was coming, he would not have allowed his house to be broken into. </a:t>
            </a:r>
            <a:r>
              <a:rPr lang="en-US" sz="2800" baseline="30000" dirty="0"/>
              <a:t>40</a:t>
            </a:r>
            <a:r>
              <a:rPr lang="en-US" sz="2800" dirty="0"/>
              <a:t> You too, be ready; for the Son of Man is coming at an hour that you do not expect.”</a:t>
            </a:r>
          </a:p>
        </p:txBody>
      </p:sp>
      <p:sp>
        <p:nvSpPr>
          <p:cNvPr id="3" name="Content Placeholder 2">
            <a:extLst>
              <a:ext uri="{FF2B5EF4-FFF2-40B4-BE49-F238E27FC236}">
                <a16:creationId xmlns:a16="http://schemas.microsoft.com/office/drawing/2014/main" id="{559FDDC6-D74A-DB49-8FC2-80688D04DD2B}"/>
              </a:ext>
            </a:extLst>
          </p:cNvPr>
          <p:cNvSpPr>
            <a:spLocks noGrp="1"/>
          </p:cNvSpPr>
          <p:nvPr>
            <p:ph sz="quarter" idx="10"/>
          </p:nvPr>
        </p:nvSpPr>
        <p:spPr/>
        <p:txBody>
          <a:bodyPr/>
          <a:lstStyle/>
          <a:p>
            <a:r>
              <a:rPr lang="en-US" dirty="0"/>
              <a:t>- Luke 12:38-40</a:t>
            </a:r>
          </a:p>
        </p:txBody>
      </p:sp>
    </p:spTree>
    <p:extLst>
      <p:ext uri="{BB962C8B-B14F-4D97-AF65-F5344CB8AC3E}">
        <p14:creationId xmlns:p14="http://schemas.microsoft.com/office/powerpoint/2010/main" val="3979131117"/>
      </p:ext>
    </p:extLst>
  </p:cSld>
  <p:clrMapOvr>
    <a:masterClrMapping/>
  </p:clrMapOvr>
</p:sld>
</file>

<file path=ppt/theme/theme1.xml><?xml version="1.0" encoding="utf-8"?>
<a:theme xmlns:a="http://schemas.openxmlformats.org/drawingml/2006/main" name="Office Them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317</TotalTime>
  <Words>690</Words>
  <Application>Microsoft Macintosh PowerPoint</Application>
  <PresentationFormat>On-screen Show (16:9)</PresentationFormat>
  <Paragraphs>63</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Lato</vt:lpstr>
      <vt:lpstr>Lato Black</vt:lpstr>
      <vt:lpstr>Lato Regular</vt:lpstr>
      <vt:lpstr>Lato Semibold</vt:lpstr>
      <vt:lpstr>Office Theme</vt:lpstr>
      <vt:lpstr>A State  of Readiness</vt:lpstr>
      <vt:lpstr>A State of Readiness</vt:lpstr>
      <vt:lpstr>PowerPoint Presentation</vt:lpstr>
      <vt:lpstr>PowerPoint Presentation</vt:lpstr>
      <vt:lpstr>PowerPoint Presentation</vt:lpstr>
      <vt:lpstr>Readiness requires that we be serving others in His name.</vt:lpstr>
      <vt:lpstr>When He comes  He will bless the doers not the watchers.</vt:lpstr>
      <vt:lpstr>A State of Readiness</vt:lpstr>
      <vt:lpstr>PowerPoint Presentation</vt:lpstr>
      <vt:lpstr>PowerPoint Presentation</vt:lpstr>
      <vt:lpstr>We have to be ready for the Lord’s coming at any time.</vt:lpstr>
      <vt:lpstr>Not Ready if:</vt:lpstr>
      <vt:lpstr>PowerPoint Presentation</vt:lpstr>
      <vt:lpstr>Christian Training</vt:lpstr>
      <vt:lpstr>We’re ready at any time because He can come at any time.</vt:lpstr>
      <vt:lpstr>Three States of Readiness</vt:lpstr>
      <vt:lpstr>PowerPoint Presentation</vt:lpstr>
      <vt:lpstr>PowerPoint Presentation</vt:lpstr>
      <vt:lpstr>Reward:</vt:lpstr>
      <vt:lpstr>Three States of Readiness</vt:lpstr>
      <vt:lpstr>PowerPoint Presentation</vt:lpstr>
      <vt:lpstr>PowerPoint Presentation</vt:lpstr>
      <vt:lpstr>Three States of Readiness</vt:lpstr>
      <vt:lpstr>PowerPoint Presentation</vt:lpstr>
      <vt:lpstr>ROMANS 1:20  “… without excuse.”</vt:lpstr>
      <vt:lpstr>PowerPoint Presentation</vt:lpstr>
      <vt:lpstr>PowerPoint Presentation</vt:lpstr>
      <vt:lpstr>GREAT GIFT =  GREAT RESPONSIBILITY</vt:lpstr>
      <vt:lpstr>What Kind of Steward Are You? ~ CHECK ONE BOX ONLY ~</vt:lpstr>
      <vt:lpstr>WHAT DO YOU NEED  TO DO OR CHANGE TO  BE READY?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70</cp:revision>
  <dcterms:created xsi:type="dcterms:W3CDTF">2014-03-24T02:15:36Z</dcterms:created>
  <dcterms:modified xsi:type="dcterms:W3CDTF">2022-02-21T19:00:18Z</dcterms:modified>
</cp:coreProperties>
</file>